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34" r:id="rId3"/>
    <p:sldMasterId id="2147483794" r:id="rId4"/>
  </p:sldMasterIdLst>
  <p:notesMasterIdLst>
    <p:notesMasterId r:id="rId55"/>
  </p:notesMasterIdLst>
  <p:sldIdLst>
    <p:sldId id="301" r:id="rId5"/>
    <p:sldId id="302" r:id="rId6"/>
    <p:sldId id="303" r:id="rId7"/>
    <p:sldId id="345" r:id="rId8"/>
    <p:sldId id="349" r:id="rId9"/>
    <p:sldId id="350" r:id="rId10"/>
    <p:sldId id="304" r:id="rId11"/>
    <p:sldId id="268" r:id="rId12"/>
    <p:sldId id="259" r:id="rId13"/>
    <p:sldId id="305" r:id="rId14"/>
    <p:sldId id="306" r:id="rId15"/>
    <p:sldId id="308" r:id="rId16"/>
    <p:sldId id="309" r:id="rId17"/>
    <p:sldId id="351" r:id="rId18"/>
    <p:sldId id="294" r:id="rId19"/>
    <p:sldId id="272" r:id="rId20"/>
    <p:sldId id="293" r:id="rId21"/>
    <p:sldId id="297" r:id="rId22"/>
    <p:sldId id="276" r:id="rId23"/>
    <p:sldId id="275" r:id="rId24"/>
    <p:sldId id="340" r:id="rId25"/>
    <p:sldId id="341" r:id="rId26"/>
    <p:sldId id="342" r:id="rId27"/>
    <p:sldId id="281" r:id="rId28"/>
    <p:sldId id="283" r:id="rId29"/>
    <p:sldId id="285" r:id="rId30"/>
    <p:sldId id="346" r:id="rId31"/>
    <p:sldId id="299" r:id="rId32"/>
    <p:sldId id="355" r:id="rId33"/>
    <p:sldId id="356" r:id="rId34"/>
    <p:sldId id="347" r:id="rId35"/>
    <p:sldId id="312" r:id="rId36"/>
    <p:sldId id="343" r:id="rId37"/>
    <p:sldId id="344" r:id="rId38"/>
    <p:sldId id="313" r:id="rId39"/>
    <p:sldId id="314" r:id="rId40"/>
    <p:sldId id="316" r:id="rId41"/>
    <p:sldId id="315" r:id="rId42"/>
    <p:sldId id="317" r:id="rId43"/>
    <p:sldId id="318" r:id="rId44"/>
    <p:sldId id="319" r:id="rId45"/>
    <p:sldId id="320" r:id="rId46"/>
    <p:sldId id="321" r:id="rId47"/>
    <p:sldId id="322" r:id="rId48"/>
    <p:sldId id="323" r:id="rId49"/>
    <p:sldId id="325" r:id="rId50"/>
    <p:sldId id="327" r:id="rId51"/>
    <p:sldId id="354" r:id="rId52"/>
    <p:sldId id="353" r:id="rId53"/>
    <p:sldId id="348" r:id="rId54"/>
  </p:sldIdLst>
  <p:sldSz cx="9144000" cy="6858000" type="screen4x3"/>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3" autoAdjust="0"/>
    <p:restoredTop sz="86552" autoAdjust="0"/>
  </p:normalViewPr>
  <p:slideViewPr>
    <p:cSldViewPr>
      <p:cViewPr>
        <p:scale>
          <a:sx n="66" d="100"/>
          <a:sy n="66" d="100"/>
        </p:scale>
        <p:origin x="-1020" y="-372"/>
      </p:cViewPr>
      <p:guideLst>
        <p:guide orient="horz" pos="2160"/>
        <p:guide pos="2880"/>
      </p:guideLst>
    </p:cSldViewPr>
  </p:slideViewPr>
  <p:notesTextViewPr>
    <p:cViewPr>
      <p:scale>
        <a:sx n="1" d="1"/>
        <a:sy n="1" d="1"/>
      </p:scale>
      <p:origin x="0" y="0"/>
    </p:cViewPr>
  </p:notesTextViewPr>
  <p:sorterViewPr>
    <p:cViewPr>
      <p:scale>
        <a:sx n="100" d="100"/>
        <a:sy n="100" d="100"/>
      </p:scale>
      <p:origin x="0" y="69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551C4-87B3-4DF6-8309-859B2EB616E5}" type="datetimeFigureOut">
              <a:rPr lang="en-US" smtClean="0"/>
              <a:t>4/24/2014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EAD44-350E-4187-AEB2-8469B72645A8}" type="slidenum">
              <a:rPr lang="en-US" smtClean="0"/>
              <a:t>‹#›</a:t>
            </a:fld>
            <a:endParaRPr lang="en-US"/>
          </a:p>
        </p:txBody>
      </p:sp>
    </p:spTree>
    <p:extLst>
      <p:ext uri="{BB962C8B-B14F-4D97-AF65-F5344CB8AC3E}">
        <p14:creationId xmlns:p14="http://schemas.microsoft.com/office/powerpoint/2010/main" val="3361323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mr.asm.org/content/27/1/3/T2.expansion.html#xref-fn-5-1"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cmr.asm.org/content/27/1/3/T2.expansion.html#xref-fn-7-1" TargetMode="External"/><Relationship Id="rId4" Type="http://schemas.openxmlformats.org/officeDocument/2006/relationships/hyperlink" Target="http://cmr.asm.org/content/27/1/3/T2.expansion.html#xref-fn-6-1"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9EAD44-350E-4187-AEB2-8469B72645A8}" type="slidenum">
              <a:rPr lang="en-US" smtClean="0"/>
              <a:t>3</a:t>
            </a:fld>
            <a:endParaRPr lang="en-US"/>
          </a:p>
        </p:txBody>
      </p:sp>
    </p:spTree>
    <p:extLst>
      <p:ext uri="{BB962C8B-B14F-4D97-AF65-F5344CB8AC3E}">
        <p14:creationId xmlns:p14="http://schemas.microsoft.com/office/powerpoint/2010/main" val="1195431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C0C5C36-9804-46F6-A908-58CDF033C4DF}" type="slidenum">
              <a:rPr lang="en-AU" smtClean="0">
                <a:solidFill>
                  <a:prstClr val="black"/>
                </a:solidFill>
              </a:rPr>
              <a:pPr/>
              <a:t>26</a:t>
            </a:fld>
            <a:endParaRPr lang="en-AU">
              <a:solidFill>
                <a:prstClr val="black"/>
              </a:solidFill>
            </a:endParaRPr>
          </a:p>
        </p:txBody>
      </p:sp>
    </p:spTree>
    <p:extLst>
      <p:ext uri="{BB962C8B-B14F-4D97-AF65-F5344CB8AC3E}">
        <p14:creationId xmlns:p14="http://schemas.microsoft.com/office/powerpoint/2010/main" val="371106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buFontTx/>
              <a:buChar char="•"/>
              <a:tabLst>
                <a:tab pos="457200" algn="l"/>
              </a:tabLst>
            </a:pPr>
            <a:r>
              <a:rPr lang="en-US" altLang="en-US" sz="1200" i="1" baseline="30000" dirty="0" smtClean="0">
                <a:solidFill>
                  <a:srgbClr val="403838"/>
                </a:solidFill>
                <a:latin typeface="Lucida Sans Unicode" pitchFamily="34" charset="0"/>
                <a:ea typeface="Times New Roman" pitchFamily="18" charset="0"/>
                <a:cs typeface="Lucida Sans Unicode" pitchFamily="34" charset="0"/>
              </a:rPr>
              <a:t>a</a:t>
            </a:r>
            <a:r>
              <a:rPr lang="en-US" altLang="en-US" sz="1200" dirty="0" smtClean="0">
                <a:solidFill>
                  <a:srgbClr val="403838"/>
                </a:solidFill>
                <a:latin typeface="Lucida Sans Unicode" pitchFamily="34" charset="0"/>
                <a:ea typeface="Times New Roman" pitchFamily="18" charset="0"/>
                <a:cs typeface="Lucida Sans Unicode" pitchFamily="34" charset="0"/>
              </a:rPr>
              <a:t> All conversions/reversions, using simple negative/positive results. </a:t>
            </a:r>
            <a:endParaRPr lang="en-US" altLang="en-US" sz="800" dirty="0" smtClean="0">
              <a:solidFill>
                <a:srgbClr val="FFFFFF"/>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altLang="en-US" sz="1200" dirty="0" smtClean="0">
                <a:solidFill>
                  <a:srgbClr val="0000FF"/>
                </a:solidFill>
                <a:latin typeface="Lucida Sans Unicode" pitchFamily="34" charset="0"/>
                <a:ea typeface="Times New Roman" pitchFamily="18" charset="0"/>
                <a:cs typeface="Lucida Sans Unicode" pitchFamily="34" charset="0"/>
                <a:hlinkClick r:id="rId3"/>
              </a:rPr>
              <a:t>↵</a:t>
            </a:r>
            <a:r>
              <a:rPr lang="en-US" altLang="en-US" sz="1200" i="1" baseline="30000" dirty="0" smtClean="0">
                <a:solidFill>
                  <a:srgbClr val="403838"/>
                </a:solidFill>
                <a:latin typeface="Lucida Sans Unicode" pitchFamily="34" charset="0"/>
                <a:ea typeface="Times New Roman" pitchFamily="18" charset="0"/>
                <a:cs typeface="Lucida Sans Unicode" pitchFamily="34" charset="0"/>
              </a:rPr>
              <a:t>b</a:t>
            </a:r>
            <a:r>
              <a:rPr lang="en-US" altLang="en-US" sz="1200" dirty="0" smtClean="0">
                <a:solidFill>
                  <a:srgbClr val="403838"/>
                </a:solidFill>
                <a:latin typeface="Lucida Sans Unicode" pitchFamily="34" charset="0"/>
                <a:ea typeface="Times New Roman" pitchFamily="18" charset="0"/>
                <a:cs typeface="Lucida Sans Unicode" pitchFamily="34" charset="0"/>
              </a:rPr>
              <a:t> Note that repeat testing was done among those with positive QFT results close to the cutoff point. </a:t>
            </a:r>
            <a:endParaRPr lang="en-US" altLang="en-US" sz="800" dirty="0" smtClean="0">
              <a:solidFill>
                <a:srgbClr val="FFFFFF"/>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altLang="en-US" sz="1200" dirty="0" smtClean="0">
                <a:solidFill>
                  <a:srgbClr val="0000FF"/>
                </a:solidFill>
                <a:latin typeface="Lucida Sans Unicode" pitchFamily="34" charset="0"/>
                <a:ea typeface="Times New Roman" pitchFamily="18" charset="0"/>
                <a:cs typeface="Lucida Sans Unicode" pitchFamily="34" charset="0"/>
                <a:hlinkClick r:id="rId4"/>
              </a:rPr>
              <a:t>↵</a:t>
            </a:r>
            <a:r>
              <a:rPr lang="en-US" altLang="en-US" sz="1200" dirty="0" smtClean="0">
                <a:solidFill>
                  <a:srgbClr val="403838"/>
                </a:solidFill>
                <a:latin typeface="Lucida Sans Unicode" pitchFamily="34" charset="0"/>
                <a:ea typeface="Times New Roman" pitchFamily="18" charset="0"/>
                <a:cs typeface="Lucida Sans Unicode" pitchFamily="34" charset="0"/>
              </a:rPr>
              <a:t>c HCW, health care worker; IGRA, gamma interferon release assays; NA, data not available; TST, tuberculin skin test. </a:t>
            </a:r>
            <a:endParaRPr lang="en-US" altLang="en-US" sz="1200" dirty="0" smtClean="0">
              <a:solidFill>
                <a:srgbClr val="0000FF"/>
              </a:solidFill>
              <a:latin typeface="Lucida Sans Unicode" pitchFamily="34" charset="0"/>
              <a:ea typeface="Times New Roman" pitchFamily="18" charset="0"/>
              <a:cs typeface="Lucida Sans Unicode" pitchFamily="34" charset="0"/>
              <a:hlinkClick r:id="rId5"/>
            </a:endParaRPr>
          </a:p>
          <a:p>
            <a:pPr lvl="0" eaLnBrk="0" fontAlgn="base" hangingPunct="0">
              <a:spcBef>
                <a:spcPct val="0"/>
              </a:spcBef>
              <a:spcAft>
                <a:spcPct val="0"/>
              </a:spcAft>
              <a:tabLst>
                <a:tab pos="457200" algn="l"/>
              </a:tabLst>
            </a:pPr>
            <a:r>
              <a:rPr lang="en-US" altLang="en-US" sz="1200" dirty="0" smtClean="0">
                <a:solidFill>
                  <a:srgbClr val="0000FF"/>
                </a:solidFill>
                <a:latin typeface="Lucida Sans Unicode" pitchFamily="34" charset="0"/>
                <a:ea typeface="Times New Roman" pitchFamily="18" charset="0"/>
                <a:cs typeface="Lucida Sans Unicode" pitchFamily="34" charset="0"/>
                <a:hlinkClick r:id="rId5"/>
              </a:rPr>
              <a:t>↵</a:t>
            </a:r>
            <a:r>
              <a:rPr lang="en-US" altLang="en-US" sz="1200" i="1" baseline="30000" dirty="0" smtClean="0">
                <a:solidFill>
                  <a:srgbClr val="403838"/>
                </a:solidFill>
                <a:latin typeface="Lucida Sans Unicode" pitchFamily="34" charset="0"/>
                <a:ea typeface="Times New Roman" pitchFamily="18" charset="0"/>
                <a:cs typeface="Lucida Sans Unicode" pitchFamily="34" charset="0"/>
              </a:rPr>
              <a:t>d</a:t>
            </a:r>
            <a:r>
              <a:rPr lang="en-US" altLang="en-US" sz="1200" dirty="0" smtClean="0">
                <a:solidFill>
                  <a:srgbClr val="403838"/>
                </a:solidFill>
                <a:latin typeface="Lucida Sans Unicode" pitchFamily="34" charset="0"/>
                <a:ea typeface="Times New Roman" pitchFamily="18" charset="0"/>
                <a:cs typeface="Lucida Sans Unicode" pitchFamily="34" charset="0"/>
              </a:rPr>
              <a:t> Adapted from reference 90 with permission of the publisher. </a:t>
            </a:r>
            <a:endParaRPr lang="en-US" altLang="en-US" dirty="0" smtClean="0">
              <a:solidFill>
                <a:srgbClr val="FFFFFF"/>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29EAD44-350E-4187-AEB2-8469B72645A8}" type="slidenum">
              <a:rPr lang="en-US" smtClean="0"/>
              <a:t>27</a:t>
            </a:fld>
            <a:endParaRPr lang="en-US"/>
          </a:p>
        </p:txBody>
      </p:sp>
    </p:spTree>
    <p:extLst>
      <p:ext uri="{BB962C8B-B14F-4D97-AF65-F5344CB8AC3E}">
        <p14:creationId xmlns:p14="http://schemas.microsoft.com/office/powerpoint/2010/main" val="183088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ltLang="en-US"/>
          </a:p>
        </p:txBody>
      </p:sp>
      <p:sp>
        <p:nvSpPr>
          <p:cNvPr id="4099"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dirty="0" smtClean="0">
                <a:latin typeface="Arial" charset="0"/>
                <a:ea typeface="msgothic" charset="0"/>
                <a:cs typeface="msgothic" charset="0"/>
              </a:rPr>
              <a:t>Serial testing with IGRAs reveals underlying phenotypes. The persistently positive pattern is seen in individuals who are repeatedly IGRA positive for a long time. Unstable conversion refers to individuals who convert their IGRA result from negative to positive and then revert again to negativity. Stable conversion refers to individuals who convert their IGRA result and stay converted, at least in the short term. Persistently negative refers to individuals who stay repeatedly IGRA negative for a long time. (Reproduced from reference 88 by permission from Macmillan Publishers Ltd.)</a:t>
            </a:r>
            <a:r>
              <a:rPr lang="ar-SA" altLang="en-US" dirty="0" smtClean="0">
                <a:latin typeface="Arial" charset="0"/>
              </a:rPr>
              <a:t>‏</a:t>
            </a:r>
            <a:endParaRPr lang="en-GB" altLang="en-US" dirty="0" smtClean="0">
              <a:latin typeface="Arial" charset="0"/>
              <a:ea typeface="msgothic" charset="0"/>
              <a:cs typeface="ms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ltLang="en-US"/>
          </a:p>
        </p:txBody>
      </p:sp>
      <p:sp>
        <p:nvSpPr>
          <p:cNvPr id="4099"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smtClean="0">
                <a:latin typeface="Arial" pitchFamily="34" charset="0"/>
                <a:ea typeface="msgothic" charset="0"/>
                <a:cs typeface="msgothic" charset="0"/>
              </a:rPr>
              <a:t>Sources of variability in the QuantiFERON-TB Gold In-Tube assay.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C3E5192-C019-4192-AE61-16A272850B34}" type="slidenum">
              <a:rPr lang="en-US"/>
              <a:pPr/>
              <a:t>30</a:t>
            </a:fld>
            <a:endParaRPr lang="en-US"/>
          </a:p>
        </p:txBody>
      </p:sp>
      <p:sp>
        <p:nvSpPr>
          <p:cNvPr id="3082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8227" name="Rectangle 3"/>
          <p:cNvSpPr>
            <a:spLocks noGrp="1" noChangeArrowheads="1"/>
          </p:cNvSpPr>
          <p:nvPr>
            <p:ph type="body" idx="1"/>
          </p:nvPr>
        </p:nvSpPr>
        <p:spPr bwMode="auto">
          <a:xfrm>
            <a:off x="915988" y="4343400"/>
            <a:ext cx="5026025"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C3E5192-C019-4192-AE61-16A272850B34}" type="slidenum">
              <a:rPr lang="en-US"/>
              <a:pPr/>
              <a:t>32</a:t>
            </a:fld>
            <a:endParaRPr lang="en-US"/>
          </a:p>
        </p:txBody>
      </p:sp>
      <p:sp>
        <p:nvSpPr>
          <p:cNvPr id="3082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8227" name="Rectangle 3"/>
          <p:cNvSpPr>
            <a:spLocks noGrp="1" noChangeArrowheads="1"/>
          </p:cNvSpPr>
          <p:nvPr>
            <p:ph type="body" idx="1"/>
          </p:nvPr>
        </p:nvSpPr>
        <p:spPr bwMode="auto">
          <a:xfrm>
            <a:off x="915988" y="4343400"/>
            <a:ext cx="5026025"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9EAD44-350E-4187-AEB2-8469B72645A8}" type="slidenum">
              <a:rPr lang="en-US" smtClean="0"/>
              <a:t>48</a:t>
            </a:fld>
            <a:endParaRPr lang="en-US"/>
          </a:p>
        </p:txBody>
      </p:sp>
    </p:spTree>
    <p:extLst>
      <p:ext uri="{BB962C8B-B14F-4D97-AF65-F5344CB8AC3E}">
        <p14:creationId xmlns:p14="http://schemas.microsoft.com/office/powerpoint/2010/main" val="335002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4FFD-A639-42AE-A434-DFFDF65B7BD0}"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219288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Introduce topic by showing that </a:t>
            </a:r>
            <a:r>
              <a:rPr lang="en-US" dirty="0" smtClean="0"/>
              <a:t>IGRA’s are a new alternative for</a:t>
            </a:r>
            <a:r>
              <a:rPr lang="en-US" baseline="0" dirty="0" smtClean="0"/>
              <a:t> TB testing supported by recommendations by the CDC. </a:t>
            </a:r>
          </a:p>
        </p:txBody>
      </p:sp>
      <p:sp>
        <p:nvSpPr>
          <p:cNvPr id="4" name="Slide Number Placeholder 3"/>
          <p:cNvSpPr>
            <a:spLocks noGrp="1"/>
          </p:cNvSpPr>
          <p:nvPr>
            <p:ph type="sldNum" sz="quarter" idx="10"/>
          </p:nvPr>
        </p:nvSpPr>
        <p:spPr/>
        <p:txBody>
          <a:bodyPr/>
          <a:lstStyle/>
          <a:p>
            <a:fld id="{E3120749-5E5F-4EF6-B9FB-520AED12964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77777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9EAD44-350E-4187-AEB2-8469B72645A8}" type="slidenum">
              <a:rPr lang="en-US" smtClean="0"/>
              <a:t>11</a:t>
            </a:fld>
            <a:endParaRPr lang="en-US"/>
          </a:p>
        </p:txBody>
      </p:sp>
    </p:spTree>
    <p:extLst>
      <p:ext uri="{BB962C8B-B14F-4D97-AF65-F5344CB8AC3E}">
        <p14:creationId xmlns:p14="http://schemas.microsoft.com/office/powerpoint/2010/main" val="121453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 QuantiFERON-TB Gold (QFT) is a highly specific in vitro blood test for use as an aid to the diagnosis of </a:t>
            </a:r>
            <a:r>
              <a:rPr lang="en-AU" sz="1200" b="0" i="1" u="none" strike="noStrike" kern="1200" baseline="0" dirty="0" smtClean="0">
                <a:solidFill>
                  <a:schemeClr val="tx1"/>
                </a:solidFill>
                <a:latin typeface="+mn-lt"/>
                <a:ea typeface="+mn-ea"/>
                <a:cs typeface="+mn-cs"/>
              </a:rPr>
              <a:t>M. tuberculosis </a:t>
            </a:r>
            <a:r>
              <a:rPr lang="en-AU" sz="1200" b="0" i="0" u="none" strike="noStrike" kern="1200" baseline="0" dirty="0" smtClean="0">
                <a:solidFill>
                  <a:schemeClr val="tx1"/>
                </a:solidFill>
                <a:latin typeface="+mn-lt"/>
                <a:ea typeface="+mn-ea"/>
                <a:cs typeface="+mn-cs"/>
              </a:rPr>
              <a:t>infection. QFT is unaffected by prior BCG vaccination and most environmental strains of mycobacteria.(1) The tables below illustrate the reactivity of antigens from QFT and the tuberculin skin test (TST) to various species of mycobacteria. </a:t>
            </a:r>
            <a:endParaRPr lang="en-AU"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Most antigens contained in Tuberculin are shared by harmless environmental pathogenic mycobacteria and also the attenuated </a:t>
            </a:r>
            <a:r>
              <a:rPr lang="en-US" sz="1200" b="0" i="1" u="none" strike="noStrike" kern="1200" baseline="0" dirty="0" smtClean="0">
                <a:solidFill>
                  <a:schemeClr val="tx1"/>
                </a:solidFill>
                <a:latin typeface="+mn-lt"/>
                <a:ea typeface="+mn-ea"/>
                <a:cs typeface="+mn-cs"/>
              </a:rPr>
              <a:t>Mycobacterium bovis </a:t>
            </a:r>
            <a:r>
              <a:rPr lang="en-US" sz="1200" b="0" i="0" u="none" strike="noStrike" kern="1200" baseline="0" dirty="0" smtClean="0">
                <a:solidFill>
                  <a:schemeClr val="tx1"/>
                </a:solidFill>
                <a:latin typeface="+mn-lt"/>
                <a:ea typeface="+mn-ea"/>
                <a:cs typeface="+mn-cs"/>
              </a:rPr>
              <a:t>vaccine</a:t>
            </a:r>
          </a:p>
          <a:p>
            <a:r>
              <a:rPr lang="en-US" sz="1200" b="0" i="0" u="none" strike="noStrike" kern="1200" baseline="0" dirty="0" smtClean="0">
                <a:solidFill>
                  <a:schemeClr val="tx1"/>
                </a:solidFill>
                <a:latin typeface="+mn-lt"/>
                <a:ea typeface="+mn-ea"/>
                <a:cs typeface="+mn-cs"/>
              </a:rPr>
              <a:t>strain, Bacille Calmette-Guerin (BCG). Not surprisingly, BCG vaccination or previous infection with non-tuberculous mycobacteria can cause false-positive TST results.</a:t>
            </a:r>
          </a:p>
          <a:p>
            <a:r>
              <a:rPr lang="en-US" sz="1200" b="0" i="0" u="none" strike="noStrike" kern="1200" baseline="0" dirty="0" smtClean="0">
                <a:solidFill>
                  <a:schemeClr val="tx1"/>
                </a:solidFill>
                <a:latin typeface="+mn-lt"/>
                <a:ea typeface="+mn-ea"/>
                <a:cs typeface="+mn-cs"/>
              </a:rPr>
              <a:t>IGRAs are based on the knowledge of key genetic differences between pathogenic and non-pathogenic mycobacteria, which is why they exhibit the highest degree of TB antigen specificity. In contrast to the TST,  IGRAs are not affected by BCG vaccination status or prior infection with non tuberculous</a:t>
            </a:r>
          </a:p>
          <a:p>
            <a:r>
              <a:rPr lang="en-US" sz="1200" b="0" i="0" u="none" strike="noStrike" kern="1200" baseline="0" dirty="0" smtClean="0">
                <a:solidFill>
                  <a:schemeClr val="tx1"/>
                </a:solidFill>
                <a:latin typeface="+mn-lt"/>
                <a:ea typeface="+mn-ea"/>
                <a:cs typeface="+mn-cs"/>
              </a:rPr>
              <a:t>mycobacteria other than M. kansasii, M. marinum, and M. szulgaii.</a:t>
            </a:r>
          </a:p>
          <a:p>
            <a:r>
              <a:rPr lang="en-US" sz="1200" b="0" i="0" u="none" strike="noStrike" kern="1200" baseline="0" dirty="0" smtClean="0">
                <a:solidFill>
                  <a:schemeClr val="tx1"/>
                </a:solidFill>
                <a:latin typeface="+mn-lt"/>
                <a:ea typeface="+mn-ea"/>
                <a:cs typeface="+mn-cs"/>
              </a:rPr>
              <a:t>The QuantiFERON-TB Gold assay incorporates three TB pathogen specific proteins, ESAT-6, CFP-10 and TB7.7</a:t>
            </a:r>
            <a:endParaRPr lang="en-US" dirty="0"/>
          </a:p>
        </p:txBody>
      </p:sp>
      <p:sp>
        <p:nvSpPr>
          <p:cNvPr id="4" name="Slide Number Placeholder 3"/>
          <p:cNvSpPr>
            <a:spLocks noGrp="1"/>
          </p:cNvSpPr>
          <p:nvPr>
            <p:ph type="sldNum" sz="quarter" idx="10"/>
          </p:nvPr>
        </p:nvSpPr>
        <p:spPr/>
        <p:txBody>
          <a:bodyPr/>
          <a:lstStyle/>
          <a:p>
            <a:fld id="{915BAFEE-E08A-4969-966A-6DABD3046C50}" type="slidenum">
              <a:rPr lang="de-DE" smtClean="0">
                <a:solidFill>
                  <a:prstClr val="black"/>
                </a:solidFill>
              </a:rPr>
              <a:pPr/>
              <a:t>19</a:t>
            </a:fld>
            <a:endParaRPr lang="de-DE">
              <a:solidFill>
                <a:prstClr val="black"/>
              </a:solidFill>
            </a:endParaRPr>
          </a:p>
        </p:txBody>
      </p:sp>
    </p:spTree>
    <p:extLst>
      <p:ext uri="{BB962C8B-B14F-4D97-AF65-F5344CB8AC3E}">
        <p14:creationId xmlns:p14="http://schemas.microsoft.com/office/powerpoint/2010/main" val="111809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7A4B66F-992A-4EC1-AE1E-0447B3BF68E3}" type="slidenum">
              <a:rPr lang="en-US">
                <a:solidFill>
                  <a:prstClr val="black"/>
                </a:solidFill>
              </a:rPr>
              <a:pPr/>
              <a:t>20</a:t>
            </a:fld>
            <a:endParaRPr lang="en-US" dirty="0">
              <a:solidFill>
                <a:prstClr val="black"/>
              </a:solidFill>
            </a:endParaRPr>
          </a:p>
        </p:txBody>
      </p:sp>
      <p:sp>
        <p:nvSpPr>
          <p:cNvPr id="125955" name="Rectangle 2"/>
          <p:cNvSpPr>
            <a:spLocks noGrp="1" noRot="1" noChangeAspect="1" noChangeArrowheads="1" noTextEdit="1"/>
          </p:cNvSpPr>
          <p:nvPr>
            <p:ph type="sldImg"/>
          </p:nvPr>
        </p:nvSpPr>
        <p:spPr>
          <a:xfrm>
            <a:off x="1143000" y="685800"/>
            <a:ext cx="4573588" cy="3429000"/>
          </a:xfrm>
          <a:ln/>
        </p:spPr>
      </p:sp>
      <p:sp>
        <p:nvSpPr>
          <p:cNvPr id="125956" name="Rectangle 3"/>
          <p:cNvSpPr>
            <a:spLocks noGrp="1" noChangeArrowheads="1"/>
          </p:cNvSpPr>
          <p:nvPr>
            <p:ph type="body" idx="1"/>
          </p:nvPr>
        </p:nvSpPr>
        <p:spPr>
          <a:xfrm>
            <a:off x="686438" y="4344145"/>
            <a:ext cx="5485129" cy="4114800"/>
          </a:xfrm>
          <a:noFill/>
          <a:ln/>
        </p:spPr>
        <p:txBody>
          <a:bodyPr/>
          <a:lstStyle/>
          <a:p>
            <a:pPr eaLnBrk="1" hangingPunct="1"/>
            <a:r>
              <a:rPr lang="en-US" dirty="0" smtClean="0">
                <a:latin typeface="Arial" pitchFamily="34" charset="0"/>
              </a:rPr>
              <a:t>Note – by comparison, the Skin</a:t>
            </a:r>
            <a:r>
              <a:rPr lang="en-US" baseline="0" dirty="0" smtClean="0">
                <a:latin typeface="Arial" pitchFamily="34" charset="0"/>
              </a:rPr>
              <a:t> test has:</a:t>
            </a:r>
          </a:p>
          <a:p>
            <a:pPr eaLnBrk="1" hangingPunct="1"/>
            <a:endParaRPr lang="en-US" baseline="0" dirty="0" smtClean="0">
              <a:latin typeface="Arial" pitchFamily="34" charset="0"/>
            </a:endParaRPr>
          </a:p>
          <a:p>
            <a:pPr marL="171450" indent="-171450" eaLnBrk="1" hangingPunct="1">
              <a:buFont typeface="Arial" pitchFamily="34" charset="0"/>
              <a:buChar char="•"/>
            </a:pPr>
            <a:r>
              <a:rPr lang="en-US" baseline="0" dirty="0" smtClean="0">
                <a:latin typeface="Arial" pitchFamily="34" charset="0"/>
              </a:rPr>
              <a:t>Sensitivity of 67-72% (Diel meta analysis Chest 2009)</a:t>
            </a:r>
          </a:p>
          <a:p>
            <a:pPr marL="171450" indent="-171450" eaLnBrk="1" hangingPunct="1">
              <a:buFont typeface="Arial" pitchFamily="34" charset="0"/>
              <a:buChar char="•"/>
            </a:pPr>
            <a:r>
              <a:rPr lang="en-US" baseline="0" dirty="0" smtClean="0">
                <a:latin typeface="Arial" pitchFamily="34" charset="0"/>
              </a:rPr>
              <a:t>Specificity:</a:t>
            </a:r>
          </a:p>
          <a:p>
            <a:pPr marL="628650" lvl="1" indent="-171450" eaLnBrk="1" hangingPunct="1">
              <a:buFont typeface="Arial" pitchFamily="34" charset="0"/>
              <a:buChar char="•"/>
            </a:pPr>
            <a:r>
              <a:rPr lang="en-US" baseline="0" dirty="0" smtClean="0">
                <a:latin typeface="Arial" pitchFamily="34" charset="0"/>
              </a:rPr>
              <a:t>In non-BCG vaccinated = 97% (Diel meta analysis Chest 2009)</a:t>
            </a:r>
          </a:p>
          <a:p>
            <a:pPr marL="628650" lvl="1" indent="-171450" eaLnBrk="1" hangingPunct="1">
              <a:buFont typeface="Arial" pitchFamily="34" charset="0"/>
              <a:buChar char="•"/>
            </a:pPr>
            <a:r>
              <a:rPr lang="en-US" baseline="0" dirty="0" smtClean="0">
                <a:latin typeface="Arial" pitchFamily="34" charset="0"/>
              </a:rPr>
              <a:t>In BCG vaccinated = 59% (Pai et al 2008)</a:t>
            </a:r>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AU"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B8D2861-4965-4347-9166-E168C670279D}" type="slidenum">
              <a:rPr lang="en-AU">
                <a:solidFill>
                  <a:prstClr val="black"/>
                </a:solidFill>
              </a:rPr>
              <a:pPr>
                <a:defRPr/>
              </a:pPr>
              <a:t>21</a:t>
            </a:fld>
            <a:endParaRPr lang="en-AU"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93600">
              <a:buSzPct val="80000"/>
              <a:buFont typeface="Wingdings" pitchFamily="2" charset="2"/>
              <a:buNone/>
            </a:pPr>
            <a:r>
              <a:rPr lang="en-US" b="1" dirty="0" smtClean="0"/>
              <a:t>Speaker notes:</a:t>
            </a:r>
          </a:p>
          <a:p>
            <a:pPr marL="77850" lvl="0" indent="-171450">
              <a:buSzPct val="80000"/>
              <a:buFont typeface="Arial" pitchFamily="34" charset="0"/>
              <a:buChar char="•"/>
            </a:pPr>
            <a:r>
              <a:rPr lang="en-US" b="0" dirty="0" smtClean="0"/>
              <a:t>Because</a:t>
            </a:r>
            <a:r>
              <a:rPr lang="en-US" b="0" baseline="0" dirty="0" smtClean="0"/>
              <a:t> t</a:t>
            </a:r>
            <a:r>
              <a:rPr lang="en-US" b="0" dirty="0" smtClean="0"/>
              <a:t>here is no “gold” standard for LTBI,</a:t>
            </a:r>
            <a:r>
              <a:rPr lang="en-US" b="0" baseline="0" dirty="0" smtClean="0"/>
              <a:t> test sensitivity is usually estimated in patients with active TB. </a:t>
            </a:r>
          </a:p>
          <a:p>
            <a:pPr marL="77850" lvl="0" indent="-171450">
              <a:buSzPct val="80000"/>
              <a:buFont typeface="Arial" pitchFamily="34" charset="0"/>
              <a:buChar char="•"/>
            </a:pPr>
            <a:r>
              <a:rPr lang="en-US" dirty="0" smtClean="0"/>
              <a:t>FDA considers</a:t>
            </a:r>
            <a:r>
              <a:rPr lang="en-US" baseline="0" dirty="0" smtClean="0"/>
              <a:t> “culture” to be the “gold” standard for active TB diagnosis. </a:t>
            </a:r>
          </a:p>
          <a:p>
            <a:pPr marL="77850" lvl="0" indent="-171450">
              <a:buSzPct val="80000"/>
              <a:buFont typeface="Arial" pitchFamily="34" charset="0"/>
              <a:buChar char="•"/>
            </a:pPr>
            <a:r>
              <a:rPr lang="en-US" b="0" baseline="0" dirty="0" smtClean="0"/>
              <a:t>Therefore, sensitivity in HIV-infected patients is based on the studies of active TB among HIV-positive individuals. However, neither QFT nor other IGRAs can distinguish active from latent TB   infection.</a:t>
            </a:r>
            <a:endParaRPr lang="en-US" b="0" dirty="0" smtClean="0"/>
          </a:p>
          <a:p>
            <a:pPr marL="171450" indent="-171450">
              <a:buFont typeface="Arial" pitchFamily="34" charset="0"/>
              <a:buChar char="•"/>
            </a:pPr>
            <a:r>
              <a:rPr lang="en-US" b="0" dirty="0" smtClean="0"/>
              <a:t>For further information, refer to the QFT global master training deck “QFT technical performance”.</a:t>
            </a:r>
            <a:endParaRPr lang="en-US" b="0" dirty="0"/>
          </a:p>
        </p:txBody>
      </p:sp>
      <p:sp>
        <p:nvSpPr>
          <p:cNvPr id="4" name="Slide Number Placeholder 3"/>
          <p:cNvSpPr>
            <a:spLocks noGrp="1"/>
          </p:cNvSpPr>
          <p:nvPr>
            <p:ph type="sldNum" sz="quarter" idx="10"/>
          </p:nvPr>
        </p:nvSpPr>
        <p:spPr/>
        <p:txBody>
          <a:bodyPr/>
          <a:lstStyle/>
          <a:p>
            <a:fld id="{5C0C5C36-9804-46F6-A908-58CDF033C4DF}" type="slidenum">
              <a:rPr lang="en-AU" smtClean="0"/>
              <a:t>24</a:t>
            </a:fld>
            <a:endParaRPr lang="en-AU"/>
          </a:p>
        </p:txBody>
      </p:sp>
    </p:spTree>
    <p:extLst>
      <p:ext uri="{BB962C8B-B14F-4D97-AF65-F5344CB8AC3E}">
        <p14:creationId xmlns:p14="http://schemas.microsoft.com/office/powerpoint/2010/main" val="403486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1" dirty="0" smtClean="0"/>
              <a:t>Speaker Notes:</a:t>
            </a:r>
          </a:p>
          <a:p>
            <a:pPr marL="171450" indent="-171450">
              <a:buFont typeface="Arial" pitchFamily="34" charset="0"/>
              <a:buChar char="•"/>
            </a:pPr>
            <a:r>
              <a:rPr lang="en-US" dirty="0" err="1" smtClean="0"/>
              <a:t>Diel</a:t>
            </a:r>
            <a:r>
              <a:rPr lang="en-US" baseline="0" dirty="0" smtClean="0"/>
              <a:t> et al study included patients with HIV, inflammatory disease, chronic liver disease (end stage), bladder cancer, renal dialysis, rheumatoid arthritis, inflammatory bowel disease, immunosuppressed children, chronic </a:t>
            </a:r>
            <a:r>
              <a:rPr lang="en-US" baseline="0" dirty="0" err="1" smtClean="0"/>
              <a:t>uvetis</a:t>
            </a:r>
            <a:r>
              <a:rPr lang="en-US" baseline="0" dirty="0" smtClean="0"/>
              <a:t>, IV drug users.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C0C5C36-9804-46F6-A908-58CDF033C4DF}" type="slidenum">
              <a:rPr lang="en-AU" smtClean="0"/>
              <a:t>25</a:t>
            </a:fld>
            <a:endParaRPr lang="en-AU"/>
          </a:p>
        </p:txBody>
      </p:sp>
    </p:spTree>
    <p:extLst>
      <p:ext uri="{BB962C8B-B14F-4D97-AF65-F5344CB8AC3E}">
        <p14:creationId xmlns:p14="http://schemas.microsoft.com/office/powerpoint/2010/main" val="2008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1">
    <p:spTree>
      <p:nvGrpSpPr>
        <p:cNvPr id="1" name=""/>
        <p:cNvGrpSpPr/>
        <p:nvPr/>
      </p:nvGrpSpPr>
      <p:grpSpPr>
        <a:xfrm>
          <a:off x="0" y="0"/>
          <a:ext cx="0" cy="0"/>
          <a:chOff x="0" y="0"/>
          <a:chExt cx="0" cy="0"/>
        </a:xfrm>
      </p:grpSpPr>
      <p:sp>
        <p:nvSpPr>
          <p:cNvPr id="10" name="Rechteck 9"/>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8" name="Bildplatzhalter 7"/>
          <p:cNvSpPr>
            <a:spLocks noGrp="1"/>
          </p:cNvSpPr>
          <p:nvPr>
            <p:ph type="pic" sz="quarter" idx="13" hasCustomPrompt="1"/>
          </p:nvPr>
        </p:nvSpPr>
        <p:spPr>
          <a:xfrm>
            <a:off x="-1" y="471600"/>
            <a:ext cx="9144000" cy="50040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2" name="Titel 1"/>
          <p:cNvSpPr>
            <a:spLocks noGrp="1"/>
          </p:cNvSpPr>
          <p:nvPr>
            <p:ph type="ctrTitle" hasCustomPrompt="1"/>
          </p:nvPr>
        </p:nvSpPr>
        <p:spPr>
          <a:xfrm>
            <a:off x="2915770" y="5517290"/>
            <a:ext cx="6048000" cy="450000"/>
          </a:xfrm>
        </p:spPr>
        <p:txBody>
          <a:bodyPr anchor="t" anchorCtr="0"/>
          <a:lstStyle>
            <a:lvl1pPr>
              <a:defRPr/>
            </a:lvl1pPr>
          </a:lstStyle>
          <a:p>
            <a:r>
              <a:rPr lang="en-GB" dirty="0" smtClean="0"/>
              <a:t>Click to add title</a:t>
            </a:r>
            <a:endParaRPr lang="en-GB" dirty="0"/>
          </a:p>
        </p:txBody>
      </p:sp>
      <p:sp>
        <p:nvSpPr>
          <p:cNvPr id="3" name="Untertitel 2"/>
          <p:cNvSpPr>
            <a:spLocks noGrp="1"/>
          </p:cNvSpPr>
          <p:nvPr>
            <p:ph type="subTitle" idx="1" hasCustomPrompt="1"/>
          </p:nvPr>
        </p:nvSpPr>
        <p:spPr>
          <a:xfrm>
            <a:off x="2916000" y="6007020"/>
            <a:ext cx="3024000" cy="468000"/>
          </a:xfrm>
        </p:spPr>
        <p:txBody>
          <a:bodyPr anchor="b"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 or author</a:t>
            </a:r>
            <a:endParaRPr lang="en-GB" dirty="0"/>
          </a:p>
        </p:txBody>
      </p:sp>
      <p:sp>
        <p:nvSpPr>
          <p:cNvPr id="5" name="Fußzeilenplatzhalter 4"/>
          <p:cNvSpPr>
            <a:spLocks noGrp="1"/>
          </p:cNvSpPr>
          <p:nvPr>
            <p:ph type="ftr" sz="quarter" idx="11"/>
          </p:nvPr>
        </p:nvSpPr>
        <p:spPr/>
        <p:txBody>
          <a:bodyPr/>
          <a:lstStyle/>
          <a:p>
            <a:endParaRPr lang="en-US" dirty="0" smtClean="0">
              <a:solidFill>
                <a:srgbClr val="000000"/>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1" name="Textplatzhalter 10"/>
          <p:cNvSpPr>
            <a:spLocks noGrp="1"/>
          </p:cNvSpPr>
          <p:nvPr>
            <p:ph type="body" sz="quarter" idx="14" hasCustomPrompt="1"/>
          </p:nvPr>
        </p:nvSpPr>
        <p:spPr>
          <a:xfrm>
            <a:off x="536400" y="6007020"/>
            <a:ext cx="1800000" cy="468000"/>
          </a:xfrm>
        </p:spPr>
        <p:txBody>
          <a:bodyPr anchor="b" anchorCtr="0"/>
          <a:lstStyle>
            <a:lvl1pPr>
              <a:defRPr sz="1400" baseline="0"/>
            </a:lvl1pPr>
          </a:lstStyle>
          <a:p>
            <a:pPr lvl="0"/>
            <a:r>
              <a:rPr lang="en-GB" dirty="0" smtClean="0"/>
              <a:t>Click to add date</a:t>
            </a:r>
            <a:endParaRPr lang="en-GB" dirty="0"/>
          </a:p>
        </p:txBody>
      </p:sp>
    </p:spTree>
    <p:extLst>
      <p:ext uri="{BB962C8B-B14F-4D97-AF65-F5344CB8AC3E}">
        <p14:creationId xmlns:p14="http://schemas.microsoft.com/office/powerpoint/2010/main" val="268437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Wide picture (b)">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0" name="Rechteck 9"/>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dirty="0" smtClean="0"/>
              <a:t>Click to add subtitle</a:t>
            </a:r>
            <a:endParaRPr lang="en-GB" dirty="0"/>
          </a:p>
        </p:txBody>
      </p:sp>
      <p:sp>
        <p:nvSpPr>
          <p:cNvPr id="8" name="Bildplatzhalter 7"/>
          <p:cNvSpPr>
            <a:spLocks noGrp="1"/>
          </p:cNvSpPr>
          <p:nvPr>
            <p:ph type="pic" sz="quarter" idx="14" hasCustomPrompt="1"/>
          </p:nvPr>
        </p:nvSpPr>
        <p:spPr>
          <a:xfrm>
            <a:off x="684610" y="1268700"/>
            <a:ext cx="8280000" cy="50400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7" name="Textplatzhalter 6"/>
          <p:cNvSpPr>
            <a:spLocks noGrp="1"/>
          </p:cNvSpPr>
          <p:nvPr>
            <p:ph type="body" sz="quarter" idx="15" hasCustomPrompt="1"/>
          </p:nvPr>
        </p:nvSpPr>
        <p:spPr>
          <a:xfrm>
            <a:off x="5652000" y="3141140"/>
            <a:ext cx="3312000" cy="1296000"/>
          </a:xfrm>
          <a:solidFill>
            <a:srgbClr val="FFFFFF">
              <a:alpha val="50196"/>
            </a:srgbClr>
          </a:solidFill>
        </p:spPr>
        <p:txBody>
          <a:bodyPr anchor="ctr" anchorCtr="0"/>
          <a:lstStyle>
            <a:lvl1pPr algn="r">
              <a:defRPr baseline="0"/>
            </a:lvl1pPr>
          </a:lstStyle>
          <a:p>
            <a:pPr lvl="0"/>
            <a:r>
              <a:rPr lang="en-GB" smtClean="0"/>
              <a:t>Click to add text</a:t>
            </a:r>
            <a:endParaRPr lang="en-GB" dirty="0"/>
          </a:p>
        </p:txBody>
      </p:sp>
    </p:spTree>
    <p:extLst>
      <p:ext uri="{BB962C8B-B14F-4D97-AF65-F5344CB8AC3E}">
        <p14:creationId xmlns:p14="http://schemas.microsoft.com/office/powerpoint/2010/main" val="110871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dt" sz="half" idx="10"/>
          </p:nvPr>
        </p:nvSpPr>
        <p:spPr>
          <a:xfrm>
            <a:off x="392113" y="6229350"/>
            <a:ext cx="2133600" cy="476250"/>
          </a:xfrm>
          <a:prstGeom prst="rect">
            <a:avLst/>
          </a:prstGeom>
          <a:ln/>
        </p:spPr>
        <p:txBody>
          <a:bodyPr/>
          <a:lstStyle>
            <a:lvl1pPr>
              <a:defRPr/>
            </a:lvl1pPr>
          </a:lstStyle>
          <a:p>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20979716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1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288644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2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161240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3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63018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4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115831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716809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5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126546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652256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6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196213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7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349013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 1 content (b)">
    <p:spTree>
      <p:nvGrpSpPr>
        <p:cNvPr id="1" name=""/>
        <p:cNvGrpSpPr/>
        <p:nvPr/>
      </p:nvGrpSpPr>
      <p:grpSpPr>
        <a:xfrm>
          <a:off x="0" y="0"/>
          <a:ext cx="0" cy="0"/>
          <a:chOff x="0" y="0"/>
          <a:chExt cx="0" cy="0"/>
        </a:xfrm>
      </p:grpSpPr>
      <p:sp>
        <p:nvSpPr>
          <p:cNvPr id="8" name="Rechteck 7"/>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7" name="Rechteck 6"/>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8280000" cy="5040000"/>
          </a:xfrm>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200347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8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367780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9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157016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0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362667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11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105188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92113" y="6229350"/>
            <a:ext cx="2133600" cy="476250"/>
          </a:xfrm>
          <a:prstGeom prst="rect">
            <a:avLst/>
          </a:prstGeom>
        </p:spPr>
        <p:txBody>
          <a:bodyPr/>
          <a:lstStyle>
            <a:lvl1pPr fontAlgn="auto">
              <a:spcBef>
                <a:spcPts val="0"/>
              </a:spcBef>
              <a:spcAft>
                <a:spcPts val="0"/>
              </a:spcAft>
              <a:defRPr>
                <a:latin typeface="+mn-lt"/>
                <a:cs typeface="+mn-cs"/>
              </a:defRPr>
            </a:lvl1pPr>
          </a:lstStyle>
          <a:p>
            <a:pPr>
              <a:defRPr/>
            </a:pPr>
            <a:endParaRPr lang="de-DE">
              <a:solidFill>
                <a:srgbClr val="000000"/>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de-DE" dirty="0">
              <a:solidFill>
                <a:srgbClr val="5F5F5F"/>
              </a:solidFill>
            </a:endParaRPr>
          </a:p>
        </p:txBody>
      </p:sp>
    </p:spTree>
    <p:extLst>
      <p:ext uri="{BB962C8B-B14F-4D97-AF65-F5344CB8AC3E}">
        <p14:creationId xmlns:p14="http://schemas.microsoft.com/office/powerpoint/2010/main" val="37482077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accent1">
                    <a:lumMod val="20000"/>
                    <a:lumOff val="80000"/>
                  </a:schemeClr>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Division of Tuberculosis Elimination</a:t>
            </a:r>
            <a:endParaRPr lang="en-US" dirty="0"/>
          </a:p>
        </p:txBody>
      </p:sp>
    </p:spTree>
    <p:extLst>
      <p:ext uri="{BB962C8B-B14F-4D97-AF65-F5344CB8AC3E}">
        <p14:creationId xmlns:p14="http://schemas.microsoft.com/office/powerpoint/2010/main" val="3832252805"/>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accent1">
                    <a:lumMod val="20000"/>
                    <a:lumOff val="80000"/>
                  </a:schemeClr>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2750231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accent1">
                    <a:lumMod val="20000"/>
                    <a:lumOff val="80000"/>
                  </a:schemeClr>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accent1">
                  <a:lumMod val="20000"/>
                  <a:lumOff val="80000"/>
                </a:schemeClr>
              </a:buClr>
              <a:buSzPct val="70000"/>
              <a:buFont typeface="Wingdings" pitchFamily="2" charset="2"/>
              <a:buChar char="q"/>
              <a:defRPr sz="2400" b="1" baseline="0">
                <a:solidFill>
                  <a:schemeClr val="bg2"/>
                </a:solidFill>
              </a:defRPr>
            </a:lvl1pPr>
            <a:lvl2pPr>
              <a:buClr>
                <a:schemeClr val="accent1">
                  <a:lumMod val="20000"/>
                  <a:lumOff val="80000"/>
                </a:schemeClr>
              </a:buClr>
              <a:buSzPct val="100000"/>
              <a:buFont typeface="Wingdings" pitchFamily="2" charset="2"/>
              <a:buChar char="§"/>
              <a:defRPr sz="2400">
                <a:solidFill>
                  <a:schemeClr val="bg2"/>
                </a:solidFill>
              </a:defRPr>
            </a:lvl2pPr>
            <a:lvl3pPr>
              <a:buClr>
                <a:schemeClr val="accent1">
                  <a:lumMod val="20000"/>
                  <a:lumOff val="80000"/>
                </a:schemeClr>
              </a:buClr>
              <a:buSzPct val="100000"/>
              <a:buFont typeface="Arial" pitchFamily="34" charset="0"/>
              <a:buChar char="•"/>
              <a:defRPr sz="2400">
                <a:solidFill>
                  <a:schemeClr val="bg2"/>
                </a:solidFill>
              </a:defRPr>
            </a:lvl3pPr>
            <a:lvl4pPr>
              <a:buClr>
                <a:schemeClr val="accent1">
                  <a:lumMod val="20000"/>
                  <a:lumOff val="80000"/>
                </a:schemeClr>
              </a:buClr>
              <a:buSzPct val="70000"/>
              <a:buFont typeface="Courier New" pitchFamily="49" charset="0"/>
              <a:buChar char="o"/>
              <a:defRPr sz="1800" baseline="0">
                <a:solidFill>
                  <a:schemeClr val="bg2"/>
                </a:solidFill>
              </a:defRPr>
            </a:lvl4pPr>
            <a:lvl5pPr>
              <a:buClr>
                <a:schemeClr val="accent1">
                  <a:lumMod val="20000"/>
                  <a:lumOff val="80000"/>
                </a:schemeClr>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702529470"/>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accent1">
                    <a:lumMod val="20000"/>
                    <a:lumOff val="80000"/>
                  </a:schemeClr>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546222847"/>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95576573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 2 columns (b)">
    <p:spTree>
      <p:nvGrpSpPr>
        <p:cNvPr id="1" name=""/>
        <p:cNvGrpSpPr/>
        <p:nvPr/>
      </p:nvGrpSpPr>
      <p:grpSpPr>
        <a:xfrm>
          <a:off x="0" y="0"/>
          <a:ext cx="0" cy="0"/>
          <a:chOff x="0" y="0"/>
          <a:chExt cx="0" cy="0"/>
        </a:xfrm>
      </p:grpSpPr>
      <p:sp>
        <p:nvSpPr>
          <p:cNvPr id="9" name="Rechteck 8"/>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8" name="Rechteck 7"/>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4068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1" name="Inhaltsplatzhalter 10"/>
          <p:cNvSpPr>
            <a:spLocks noGrp="1"/>
          </p:cNvSpPr>
          <p:nvPr>
            <p:ph sz="quarter" idx="14" hasCustomPrompt="1"/>
          </p:nvPr>
        </p:nvSpPr>
        <p:spPr>
          <a:xfrm>
            <a:off x="4896610" y="1268700"/>
            <a:ext cx="4068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95945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732293403"/>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51882083"/>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4221981737"/>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r>
              <a:rPr lang="en-US" sz="1300" b="1" dirty="0" smtClean="0">
                <a:solidFill>
                  <a:srgbClr val="FFFFFF"/>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r>
              <a:rPr lang="en-US" sz="1200" dirty="0" smtClean="0">
                <a:solidFill>
                  <a:srgbClr val="FFFFFF"/>
                </a:solidFill>
              </a:rPr>
              <a:t>1600 Clifton Road NE, Atlanta, GA 30333</a:t>
            </a:r>
          </a:p>
          <a:p>
            <a:r>
              <a:rPr lang="en-US" sz="1200" dirty="0" smtClean="0">
                <a:solidFill>
                  <a:srgbClr val="FFFFFF"/>
                </a:solidFill>
              </a:rPr>
              <a:t>Telephone, 1-800-CDC-INFO (232-4636)/TTY: 1-888-232-6348</a:t>
            </a:r>
          </a:p>
          <a:p>
            <a:r>
              <a:rPr lang="en-US" sz="1200" dirty="0" smtClean="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r>
              <a:rPr lang="en-US" sz="900"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372855314"/>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6248400" y="6477000"/>
            <a:ext cx="2895600" cy="381000"/>
          </a:xfrm>
          <a:prstGeom prst="rect">
            <a:avLst/>
          </a:prstGeom>
        </p:spPr>
        <p:txBody>
          <a:bodyPr/>
          <a:lstStyle>
            <a:lvl1pPr>
              <a:defRPr/>
            </a:lvl1pPr>
          </a:lstStyle>
          <a:p>
            <a:endParaRPr lang="en-US">
              <a:solidFill>
                <a:srgbClr val="FFC000"/>
              </a:solidFill>
            </a:endParaRPr>
          </a:p>
        </p:txBody>
      </p:sp>
    </p:spTree>
    <p:extLst>
      <p:ext uri="{BB962C8B-B14F-4D97-AF65-F5344CB8AC3E}">
        <p14:creationId xmlns:p14="http://schemas.microsoft.com/office/powerpoint/2010/main" val="801790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6248400" y="6477000"/>
            <a:ext cx="2895600" cy="381000"/>
          </a:xfrm>
          <a:prstGeom prst="rect">
            <a:avLst/>
          </a:prstGeom>
        </p:spPr>
        <p:txBody>
          <a:bodyPr/>
          <a:lstStyle>
            <a:lvl1pPr>
              <a:defRPr/>
            </a:lvl1pPr>
          </a:lstStyle>
          <a:p>
            <a:r>
              <a:rPr lang="en-US">
                <a:solidFill>
                  <a:srgbClr val="FFC000"/>
                </a:solidFill>
              </a:rPr>
              <a:t>NYC DOH  5/99  MDRTB.ppt</a:t>
            </a:r>
          </a:p>
        </p:txBody>
      </p:sp>
    </p:spTree>
    <p:extLst>
      <p:ext uri="{BB962C8B-B14F-4D97-AF65-F5344CB8AC3E}">
        <p14:creationId xmlns:p14="http://schemas.microsoft.com/office/powerpoint/2010/main" val="19653577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6781800" y="6477000"/>
            <a:ext cx="2362200" cy="381000"/>
          </a:xfrm>
          <a:prstGeom prst="rect">
            <a:avLst/>
          </a:prstGeom>
        </p:spPr>
        <p:txBody>
          <a:bodyPr/>
          <a:lstStyle>
            <a:lvl1pPr>
              <a:defRPr/>
            </a:lvl1pPr>
          </a:lstStyle>
          <a:p>
            <a:r>
              <a:rPr lang="en-US">
                <a:solidFill>
                  <a:srgbClr val="FFC000"/>
                </a:solidFill>
              </a:rPr>
              <a:t>HIVNYCepi.ppt</a:t>
            </a:r>
            <a:endParaRPr lang="en-US" sz="1600">
              <a:solidFill>
                <a:srgbClr val="FFC000"/>
              </a:solidFill>
            </a:endParaRPr>
          </a:p>
        </p:txBody>
      </p:sp>
    </p:spTree>
    <p:extLst>
      <p:ext uri="{BB962C8B-B14F-4D97-AF65-F5344CB8AC3E}">
        <p14:creationId xmlns:p14="http://schemas.microsoft.com/office/powerpoint/2010/main" val="25376194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dt" sz="quarter" idx="2"/>
          </p:nvPr>
        </p:nvSpPr>
        <p:spPr>
          <a:xfrm>
            <a:off x="685800" y="6248400"/>
            <a:ext cx="1905000" cy="457200"/>
          </a:xfrm>
          <a:prstGeom prst="rect">
            <a:avLst/>
          </a:prstGeom>
        </p:spPr>
        <p:txBody>
          <a:bodyPr/>
          <a:lstStyle>
            <a:lvl1pPr>
              <a:defRPr/>
            </a:lvl1pPr>
          </a:lstStyle>
          <a:p>
            <a:endParaRPr lang="en-US">
              <a:solidFill>
                <a:srgbClr val="FFC000"/>
              </a:solidFill>
            </a:endParaRPr>
          </a:p>
        </p:txBody>
      </p:sp>
      <p:sp>
        <p:nvSpPr>
          <p:cNvPr id="3075" name="Rectangle 3"/>
          <p:cNvSpPr>
            <a:spLocks noGrp="1" noChangeArrowheads="1"/>
          </p:cNvSpPr>
          <p:nvPr>
            <p:ph type="ftr" sz="quarter" idx="3"/>
          </p:nvPr>
        </p:nvSpPr>
        <p:spPr>
          <a:xfrm>
            <a:off x="3124200" y="6248400"/>
            <a:ext cx="2895600" cy="457200"/>
          </a:xfrm>
          <a:prstGeom prst="rect">
            <a:avLst/>
          </a:prstGeom>
        </p:spPr>
        <p:txBody>
          <a:bodyPr/>
          <a:lstStyle>
            <a:lvl1pPr>
              <a:defRPr/>
            </a:lvl1pPr>
          </a:lstStyle>
          <a:p>
            <a:endParaRPr lang="en-US">
              <a:solidFill>
                <a:srgbClr val="FFC000"/>
              </a:solidFill>
            </a:endParaRPr>
          </a:p>
        </p:txBody>
      </p:sp>
      <p:sp>
        <p:nvSpPr>
          <p:cNvPr id="3076" name="Rectangle 4"/>
          <p:cNvSpPr>
            <a:spLocks noGrp="1" noChangeArrowheads="1"/>
          </p:cNvSpPr>
          <p:nvPr>
            <p:ph type="sldNum" sz="quarter" idx="4"/>
          </p:nvPr>
        </p:nvSpPr>
        <p:spPr>
          <a:xfrm>
            <a:off x="6553200" y="6248400"/>
            <a:ext cx="1905000" cy="457200"/>
          </a:xfrm>
          <a:prstGeom prst="rect">
            <a:avLst/>
          </a:prstGeom>
        </p:spPr>
        <p:txBody>
          <a:bodyPr/>
          <a:lstStyle>
            <a:lvl1pPr>
              <a:defRPr/>
            </a:lvl1pPr>
          </a:lstStyle>
          <a:p>
            <a:fld id="{5E0D4413-4057-4ECF-9995-29AF14FD5355}" type="slidenum">
              <a:rPr lang="en-US">
                <a:solidFill>
                  <a:srgbClr val="FFC000"/>
                </a:solidFill>
              </a:rPr>
              <a:pPr/>
              <a:t>‹#›</a:t>
            </a:fld>
            <a:endParaRPr lang="en-US">
              <a:solidFill>
                <a:srgbClr val="FFC000"/>
              </a:solidFill>
            </a:endParaRPr>
          </a:p>
        </p:txBody>
      </p:sp>
      <p:sp>
        <p:nvSpPr>
          <p:cNvPr id="3077" name="Rectangle 5"/>
          <p:cNvSpPr>
            <a:spLocks noGrp="1" noChangeArrowheads="1"/>
          </p:cNvSpPr>
          <p:nvPr>
            <p:ph type="ctrTitle" sz="quarter"/>
          </p:nvPr>
        </p:nvSpPr>
        <p:spPr>
          <a:xfrm>
            <a:off x="685800" y="1295400"/>
            <a:ext cx="7772400" cy="2971800"/>
          </a:xfrm>
          <a:prstGeom prst="rect">
            <a:avLst/>
          </a:prstGeom>
        </p:spPr>
        <p:txBody>
          <a:bodyPr/>
          <a:lstStyle>
            <a:lvl1pPr>
              <a:defRPr/>
            </a:lvl1pPr>
          </a:lstStyle>
          <a:p>
            <a:pPr lvl="0"/>
            <a:r>
              <a:rPr lang="en-US" noProof="0" smtClean="0"/>
              <a:t>Click to edit Master title style</a:t>
            </a:r>
          </a:p>
        </p:txBody>
      </p:sp>
      <p:sp>
        <p:nvSpPr>
          <p:cNvPr id="3078" name="Rectangle 6"/>
          <p:cNvSpPr>
            <a:spLocks noGrp="1" noChangeArrowheads="1"/>
          </p:cNvSpPr>
          <p:nvPr>
            <p:ph type="subTitle" sz="quarter" idx="1"/>
          </p:nvPr>
        </p:nvSpPr>
        <p:spPr>
          <a:xfrm>
            <a:off x="1371600" y="4419600"/>
            <a:ext cx="6400800" cy="1752600"/>
          </a:xfrm>
          <a:prstGeom prst="rect">
            <a:avLst/>
          </a:prstGeom>
        </p:spPr>
        <p:txBody>
          <a:bodyPr/>
          <a:lstStyle>
            <a:lvl1pPr marL="0" indent="0" algn="ctr">
              <a:buFont typeface="Times New Roman" charset="0"/>
              <a:buNone/>
              <a:defRPr/>
            </a:lvl1pPr>
          </a:lstStyle>
          <a:p>
            <a:pPr lvl="0"/>
            <a:r>
              <a:rPr lang="en-US" noProof="0" smtClean="0"/>
              <a:t>Click to edit Master subtitle style</a:t>
            </a:r>
          </a:p>
        </p:txBody>
      </p:sp>
      <p:sp>
        <p:nvSpPr>
          <p:cNvPr id="3079" name="Line 7"/>
          <p:cNvSpPr>
            <a:spLocks noChangeShapeType="1"/>
          </p:cNvSpPr>
          <p:nvPr/>
        </p:nvSpPr>
        <p:spPr bwMode="auto">
          <a:xfrm>
            <a:off x="457200" y="1066800"/>
            <a:ext cx="8229600" cy="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C000"/>
              </a:solidFill>
            </a:endParaRPr>
          </a:p>
        </p:txBody>
      </p:sp>
    </p:spTree>
    <p:extLst>
      <p:ext uri="{BB962C8B-B14F-4D97-AF65-F5344CB8AC3E}">
        <p14:creationId xmlns:p14="http://schemas.microsoft.com/office/powerpoint/2010/main" val="3078764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 2 columns with headline (b)">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0" name="Rechteck 9"/>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628700"/>
            <a:ext cx="4068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683460" y="1268700"/>
            <a:ext cx="4068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4896610" y="1268700"/>
            <a:ext cx="4068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3" name="Inhaltsplatzhalter 12"/>
          <p:cNvSpPr>
            <a:spLocks noGrp="1"/>
          </p:cNvSpPr>
          <p:nvPr>
            <p:ph sz="quarter" idx="17" hasCustomPrompt="1"/>
          </p:nvPr>
        </p:nvSpPr>
        <p:spPr>
          <a:xfrm>
            <a:off x="4896610" y="1628750"/>
            <a:ext cx="4068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38578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 4 contents (b)">
    <p:spTree>
      <p:nvGrpSpPr>
        <p:cNvPr id="1" name=""/>
        <p:cNvGrpSpPr/>
        <p:nvPr/>
      </p:nvGrpSpPr>
      <p:grpSpPr>
        <a:xfrm>
          <a:off x="0" y="0"/>
          <a:ext cx="0" cy="0"/>
          <a:chOff x="0" y="0"/>
          <a:chExt cx="0" cy="0"/>
        </a:xfrm>
      </p:grpSpPr>
      <p:sp>
        <p:nvSpPr>
          <p:cNvPr id="13" name="Rechteck 12"/>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2" name="Rechteck 11"/>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9" name="Inhaltsplatzhalter 2"/>
          <p:cNvSpPr>
            <a:spLocks noGrp="1"/>
          </p:cNvSpPr>
          <p:nvPr>
            <p:ph idx="15" hasCustomPrompt="1"/>
          </p:nvPr>
        </p:nvSpPr>
        <p:spPr>
          <a:xfrm>
            <a:off x="683460" y="38614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6" hasCustomPrompt="1"/>
          </p:nvPr>
        </p:nvSpPr>
        <p:spPr>
          <a:xfrm>
            <a:off x="4896610" y="38614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8" name="Inhaltsplatzhalter 7"/>
          <p:cNvSpPr>
            <a:spLocks noGrp="1"/>
          </p:cNvSpPr>
          <p:nvPr>
            <p:ph sz="quarter" idx="17" hasCustomPrompt="1"/>
          </p:nvPr>
        </p:nvSpPr>
        <p:spPr>
          <a:xfrm>
            <a:off x="4896610" y="12687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55619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 4 contents with headline (b)">
    <p:spTree>
      <p:nvGrpSpPr>
        <p:cNvPr id="1" name=""/>
        <p:cNvGrpSpPr/>
        <p:nvPr/>
      </p:nvGrpSpPr>
      <p:grpSpPr>
        <a:xfrm>
          <a:off x="0" y="0"/>
          <a:ext cx="0" cy="0"/>
          <a:chOff x="0" y="0"/>
          <a:chExt cx="0" cy="0"/>
        </a:xfrm>
      </p:grpSpPr>
      <p:sp>
        <p:nvSpPr>
          <p:cNvPr id="16" name="Rechteck 15"/>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5" name="Rechteck 14"/>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62870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683460" y="1268700"/>
            <a:ext cx="4068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4896000" y="1268700"/>
            <a:ext cx="4068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dirty="0" smtClean="0"/>
              <a:t>Click to add subtitle</a:t>
            </a:r>
            <a:endParaRPr lang="en-GB" dirty="0"/>
          </a:p>
        </p:txBody>
      </p:sp>
      <p:sp>
        <p:nvSpPr>
          <p:cNvPr id="10" name="Inhaltsplatzhalter 2"/>
          <p:cNvSpPr>
            <a:spLocks noGrp="1"/>
          </p:cNvSpPr>
          <p:nvPr>
            <p:ph idx="17" hasCustomPrompt="1"/>
          </p:nvPr>
        </p:nvSpPr>
        <p:spPr>
          <a:xfrm>
            <a:off x="683460" y="422111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8" hasCustomPrompt="1"/>
          </p:nvPr>
        </p:nvSpPr>
        <p:spPr>
          <a:xfrm>
            <a:off x="4896610" y="422111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3861110"/>
            <a:ext cx="4068000" cy="360000"/>
          </a:xfrm>
        </p:spPr>
        <p:txBody>
          <a:bodyPr anchor="ctr" anchorCtr="0"/>
          <a:lstStyle>
            <a:lvl1pPr>
              <a:defRPr baseline="0"/>
            </a:lvl1pPr>
          </a:lstStyle>
          <a:p>
            <a:pPr lvl="0"/>
            <a:r>
              <a:rPr lang="en-GB" dirty="0" smtClean="0"/>
              <a:t>Headline</a:t>
            </a:r>
            <a:endParaRPr lang="en-GB" dirty="0"/>
          </a:p>
        </p:txBody>
      </p:sp>
      <p:sp>
        <p:nvSpPr>
          <p:cNvPr id="14" name="Textplatzhalter 7"/>
          <p:cNvSpPr>
            <a:spLocks noGrp="1"/>
          </p:cNvSpPr>
          <p:nvPr>
            <p:ph type="body" sz="quarter" idx="20" hasCustomPrompt="1"/>
          </p:nvPr>
        </p:nvSpPr>
        <p:spPr>
          <a:xfrm>
            <a:off x="4895460" y="3861110"/>
            <a:ext cx="4068000" cy="360000"/>
          </a:xfrm>
        </p:spPr>
        <p:txBody>
          <a:bodyPr anchor="ctr" anchorCtr="0"/>
          <a:lstStyle>
            <a:lvl1pPr>
              <a:defRPr baseline="0"/>
            </a:lvl1pPr>
          </a:lstStyle>
          <a:p>
            <a:pPr lvl="0"/>
            <a:r>
              <a:rPr lang="en-GB" dirty="0" smtClean="0"/>
              <a:t>Headline</a:t>
            </a:r>
            <a:endParaRPr lang="en-GB" dirty="0"/>
          </a:p>
        </p:txBody>
      </p:sp>
      <p:sp>
        <p:nvSpPr>
          <p:cNvPr id="17" name="Inhaltsplatzhalter 16"/>
          <p:cNvSpPr>
            <a:spLocks noGrp="1"/>
          </p:cNvSpPr>
          <p:nvPr>
            <p:ph sz="quarter" idx="21" hasCustomPrompt="1"/>
          </p:nvPr>
        </p:nvSpPr>
        <p:spPr>
          <a:xfrm>
            <a:off x="4896610" y="162875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73361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 4 contents with comment (b)">
    <p:spTree>
      <p:nvGrpSpPr>
        <p:cNvPr id="1" name=""/>
        <p:cNvGrpSpPr/>
        <p:nvPr/>
      </p:nvGrpSpPr>
      <p:grpSpPr>
        <a:xfrm>
          <a:off x="0" y="0"/>
          <a:ext cx="0" cy="0"/>
          <a:chOff x="0" y="0"/>
          <a:chExt cx="0" cy="0"/>
        </a:xfrm>
      </p:grpSpPr>
      <p:sp>
        <p:nvSpPr>
          <p:cNvPr id="19" name="Rechteck 18"/>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4" name="Rechteck 13"/>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683460" y="386106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5805400"/>
            <a:ext cx="4068000" cy="504000"/>
          </a:xfrm>
        </p:spPr>
        <p:txBody>
          <a:bodyPr anchor="t" anchorCtr="0"/>
          <a:lstStyle>
            <a:lvl1pPr>
              <a:defRPr sz="1000" baseline="0"/>
            </a:lvl1pPr>
          </a:lstStyle>
          <a:p>
            <a:pPr lvl="0"/>
            <a:r>
              <a:rPr lang="en-GB" dirty="0" smtClean="0"/>
              <a:t>Comment</a:t>
            </a:r>
            <a:endParaRPr lang="en-GB" dirty="0"/>
          </a:p>
        </p:txBody>
      </p:sp>
      <p:sp>
        <p:nvSpPr>
          <p:cNvPr id="15" name="Inhaltsplatzhalter 2"/>
          <p:cNvSpPr>
            <a:spLocks noGrp="1"/>
          </p:cNvSpPr>
          <p:nvPr>
            <p:ph idx="21" hasCustomPrompt="1"/>
          </p:nvPr>
        </p:nvSpPr>
        <p:spPr>
          <a:xfrm>
            <a:off x="4896610" y="126870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4896610" y="3213040"/>
            <a:ext cx="4068000" cy="504000"/>
          </a:xfrm>
        </p:spPr>
        <p:txBody>
          <a:bodyPr anchor="t" anchorCtr="0"/>
          <a:lstStyle>
            <a:lvl1pPr>
              <a:defRPr sz="1000" baseline="0"/>
            </a:lvl1pPr>
          </a:lstStyle>
          <a:p>
            <a:pPr lvl="0"/>
            <a:r>
              <a:rPr lang="en-GB" dirty="0" smtClean="0"/>
              <a:t>Comment</a:t>
            </a:r>
            <a:endParaRPr lang="en-GB" dirty="0"/>
          </a:p>
        </p:txBody>
      </p:sp>
      <p:sp>
        <p:nvSpPr>
          <p:cNvPr id="17" name="Inhaltsplatzhalter 2"/>
          <p:cNvSpPr>
            <a:spLocks noGrp="1"/>
          </p:cNvSpPr>
          <p:nvPr>
            <p:ph idx="23" hasCustomPrompt="1"/>
          </p:nvPr>
        </p:nvSpPr>
        <p:spPr>
          <a:xfrm>
            <a:off x="4896610" y="386106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4896610" y="5805400"/>
            <a:ext cx="4068000" cy="504000"/>
          </a:xfrm>
        </p:spPr>
        <p:txBody>
          <a:bodyPr anchor="t" anchorCtr="0"/>
          <a:lstStyle>
            <a:lvl1pPr>
              <a:defRPr sz="1000" baseline="0"/>
            </a:lvl1pPr>
          </a:lstStyle>
          <a:p>
            <a:pPr lvl="0"/>
            <a:r>
              <a:rPr lang="en-GB" dirty="0" smtClean="0"/>
              <a:t>Comment</a:t>
            </a:r>
            <a:endParaRPr lang="en-GB" dirty="0"/>
          </a:p>
        </p:txBody>
      </p:sp>
      <p:sp>
        <p:nvSpPr>
          <p:cNvPr id="21" name="Textplatzhalter 7"/>
          <p:cNvSpPr>
            <a:spLocks noGrp="1"/>
          </p:cNvSpPr>
          <p:nvPr>
            <p:ph type="body" sz="quarter" idx="26" hasCustomPrompt="1"/>
          </p:nvPr>
        </p:nvSpPr>
        <p:spPr>
          <a:xfrm>
            <a:off x="683460" y="3213040"/>
            <a:ext cx="4068000" cy="504000"/>
          </a:xfrm>
        </p:spPr>
        <p:txBody>
          <a:bodyPr anchor="t" anchorCtr="0"/>
          <a:lstStyle>
            <a:lvl1pPr>
              <a:defRPr sz="1000" baseline="0"/>
            </a:lvl1pPr>
          </a:lstStyle>
          <a:p>
            <a:pPr lvl="0"/>
            <a:r>
              <a:rPr lang="en-GB" dirty="0" smtClean="0"/>
              <a:t>Comment</a:t>
            </a:r>
            <a:endParaRPr lang="en-GB" dirty="0"/>
          </a:p>
        </p:txBody>
      </p:sp>
    </p:spTree>
    <p:extLst>
      <p:ext uri="{BB962C8B-B14F-4D97-AF65-F5344CB8AC3E}">
        <p14:creationId xmlns:p14="http://schemas.microsoft.com/office/powerpoint/2010/main" val="91437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 3 columns (b)">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9" name="Rechteck 8"/>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266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8" name="Inhaltsplatzhalter 2"/>
          <p:cNvSpPr>
            <a:spLocks noGrp="1"/>
          </p:cNvSpPr>
          <p:nvPr>
            <p:ph idx="14" hasCustomPrompt="1"/>
          </p:nvPr>
        </p:nvSpPr>
        <p:spPr>
          <a:xfrm>
            <a:off x="6300610" y="1268700"/>
            <a:ext cx="266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2" name="Inhaltsplatzhalter 11"/>
          <p:cNvSpPr>
            <a:spLocks noGrp="1"/>
          </p:cNvSpPr>
          <p:nvPr>
            <p:ph sz="quarter" idx="15" hasCustomPrompt="1"/>
          </p:nvPr>
        </p:nvSpPr>
        <p:spPr>
          <a:xfrm>
            <a:off x="3492035" y="1268700"/>
            <a:ext cx="266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16244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 3 columns with headline (b)">
    <p:spTree>
      <p:nvGrpSpPr>
        <p:cNvPr id="1" name=""/>
        <p:cNvGrpSpPr/>
        <p:nvPr/>
      </p:nvGrpSpPr>
      <p:grpSpPr>
        <a:xfrm>
          <a:off x="0" y="0"/>
          <a:ext cx="0" cy="0"/>
          <a:chOff x="0" y="0"/>
          <a:chExt cx="0" cy="0"/>
        </a:xfrm>
      </p:grpSpPr>
      <p:sp>
        <p:nvSpPr>
          <p:cNvPr id="14" name="Rechteck 13"/>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3" name="Rechteck 12"/>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628700"/>
            <a:ext cx="266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683460" y="1268700"/>
            <a:ext cx="2664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300610" y="1268700"/>
            <a:ext cx="2664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3492035" y="1628700"/>
            <a:ext cx="266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Textplatzhalter 7"/>
          <p:cNvSpPr>
            <a:spLocks noGrp="1"/>
          </p:cNvSpPr>
          <p:nvPr>
            <p:ph type="body" sz="quarter" idx="18" hasCustomPrompt="1"/>
          </p:nvPr>
        </p:nvSpPr>
        <p:spPr>
          <a:xfrm>
            <a:off x="3492035" y="1268700"/>
            <a:ext cx="2664000" cy="360000"/>
          </a:xfrm>
        </p:spPr>
        <p:txBody>
          <a:bodyPr anchor="ctr" anchorCtr="0"/>
          <a:lstStyle>
            <a:lvl1pPr>
              <a:defRPr baseline="0"/>
            </a:lvl1pPr>
          </a:lstStyle>
          <a:p>
            <a:pPr lvl="0"/>
            <a:r>
              <a:rPr lang="en-GB" dirty="0" smtClean="0"/>
              <a:t>Headline</a:t>
            </a:r>
            <a:endParaRPr lang="en-GB" dirty="0"/>
          </a:p>
        </p:txBody>
      </p:sp>
      <p:sp>
        <p:nvSpPr>
          <p:cNvPr id="15" name="Inhaltsplatzhalter 14"/>
          <p:cNvSpPr>
            <a:spLocks noGrp="1"/>
          </p:cNvSpPr>
          <p:nvPr>
            <p:ph sz="quarter" idx="19" hasCustomPrompt="1"/>
          </p:nvPr>
        </p:nvSpPr>
        <p:spPr>
          <a:xfrm>
            <a:off x="6300610" y="1628700"/>
            <a:ext cx="266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36963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 6 contents">
    <p:spTree>
      <p:nvGrpSpPr>
        <p:cNvPr id="1" name=""/>
        <p:cNvGrpSpPr/>
        <p:nvPr/>
      </p:nvGrpSpPr>
      <p:grpSpPr>
        <a:xfrm>
          <a:off x="0" y="0"/>
          <a:ext cx="0" cy="0"/>
          <a:chOff x="0" y="0"/>
          <a:chExt cx="0" cy="0"/>
        </a:xfrm>
      </p:grpSpPr>
      <p:sp>
        <p:nvSpPr>
          <p:cNvPr id="15" name="Rechteck 14"/>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4" name="Rechteck 13"/>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9" name="Inhaltsplatzhalter 2"/>
          <p:cNvSpPr>
            <a:spLocks noGrp="1"/>
          </p:cNvSpPr>
          <p:nvPr>
            <p:ph idx="15" hasCustomPrompt="1"/>
          </p:nvPr>
        </p:nvSpPr>
        <p:spPr>
          <a:xfrm>
            <a:off x="683460" y="38614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6" hasCustomPrompt="1"/>
          </p:nvPr>
        </p:nvSpPr>
        <p:spPr>
          <a:xfrm>
            <a:off x="6300610" y="38614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2" name="Inhaltsplatzhalter 2"/>
          <p:cNvSpPr>
            <a:spLocks noGrp="1"/>
          </p:cNvSpPr>
          <p:nvPr>
            <p:ph idx="17" hasCustomPrompt="1"/>
          </p:nvPr>
        </p:nvSpPr>
        <p:spPr>
          <a:xfrm>
            <a:off x="3492035" y="12687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Inhaltsplatzhalter 2"/>
          <p:cNvSpPr>
            <a:spLocks noGrp="1"/>
          </p:cNvSpPr>
          <p:nvPr>
            <p:ph idx="18" hasCustomPrompt="1"/>
          </p:nvPr>
        </p:nvSpPr>
        <p:spPr>
          <a:xfrm>
            <a:off x="3492035" y="38614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8" name="Inhaltsplatzhalter 7"/>
          <p:cNvSpPr>
            <a:spLocks noGrp="1"/>
          </p:cNvSpPr>
          <p:nvPr>
            <p:ph sz="quarter" idx="19" hasCustomPrompt="1"/>
          </p:nvPr>
        </p:nvSpPr>
        <p:spPr>
          <a:xfrm>
            <a:off x="6300610" y="12687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01010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age 2">
    <p:spTree>
      <p:nvGrpSpPr>
        <p:cNvPr id="1" name=""/>
        <p:cNvGrpSpPr/>
        <p:nvPr/>
      </p:nvGrpSpPr>
      <p:grpSpPr>
        <a:xfrm>
          <a:off x="0" y="0"/>
          <a:ext cx="0" cy="0"/>
          <a:chOff x="0" y="0"/>
          <a:chExt cx="0" cy="0"/>
        </a:xfrm>
      </p:grpSpPr>
      <p:sp>
        <p:nvSpPr>
          <p:cNvPr id="7" name="Rechteck 6"/>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8" name="Bildplatzhalter 7"/>
          <p:cNvSpPr>
            <a:spLocks noGrp="1"/>
          </p:cNvSpPr>
          <p:nvPr>
            <p:ph type="pic" sz="quarter" idx="13" hasCustomPrompt="1"/>
          </p:nvPr>
        </p:nvSpPr>
        <p:spPr>
          <a:xfrm>
            <a:off x="-1" y="471600"/>
            <a:ext cx="9144000" cy="42912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2" name="Titel 1"/>
          <p:cNvSpPr>
            <a:spLocks noGrp="1"/>
          </p:cNvSpPr>
          <p:nvPr>
            <p:ph type="ctrTitle" hasCustomPrompt="1"/>
          </p:nvPr>
        </p:nvSpPr>
        <p:spPr>
          <a:xfrm>
            <a:off x="2916000" y="5085230"/>
            <a:ext cx="6048000" cy="450000"/>
          </a:xfrm>
        </p:spPr>
        <p:txBody>
          <a:bodyPr anchor="b" anchorCtr="0"/>
          <a:lstStyle>
            <a:lvl1pPr>
              <a:defRPr/>
            </a:lvl1pPr>
          </a:lstStyle>
          <a:p>
            <a:r>
              <a:rPr lang="en-GB" dirty="0" smtClean="0"/>
              <a:t>Click to add title</a:t>
            </a:r>
            <a:endParaRPr lang="en-GB" dirty="0"/>
          </a:p>
        </p:txBody>
      </p:sp>
      <p:sp>
        <p:nvSpPr>
          <p:cNvPr id="3" name="Untertitel 2"/>
          <p:cNvSpPr>
            <a:spLocks noGrp="1"/>
          </p:cNvSpPr>
          <p:nvPr>
            <p:ph type="subTitle" idx="1" hasCustomPrompt="1"/>
          </p:nvPr>
        </p:nvSpPr>
        <p:spPr>
          <a:xfrm>
            <a:off x="2916000" y="5661445"/>
            <a:ext cx="6048000" cy="647415"/>
          </a:xfrm>
        </p:spPr>
        <p:txBody>
          <a:bodyPr anchor="t"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 author or date</a:t>
            </a:r>
            <a:endParaRPr lang="en-GB"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Tree>
    <p:extLst>
      <p:ext uri="{BB962C8B-B14F-4D97-AF65-F5344CB8AC3E}">
        <p14:creationId xmlns:p14="http://schemas.microsoft.com/office/powerpoint/2010/main" val="265343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 6 contents with headline (b)">
    <p:spTree>
      <p:nvGrpSpPr>
        <p:cNvPr id="1" name=""/>
        <p:cNvGrpSpPr/>
        <p:nvPr/>
      </p:nvGrpSpPr>
      <p:grpSpPr>
        <a:xfrm>
          <a:off x="0" y="0"/>
          <a:ext cx="0" cy="0"/>
          <a:chOff x="0" y="0"/>
          <a:chExt cx="0" cy="0"/>
        </a:xfrm>
      </p:grpSpPr>
      <p:sp>
        <p:nvSpPr>
          <p:cNvPr id="20" name="Rechteck 19"/>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9" name="Rechteck 18"/>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4000" y="162870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683460" y="1268700"/>
            <a:ext cx="2664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300610" y="1268700"/>
            <a:ext cx="2664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683460" y="422106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8" hasCustomPrompt="1"/>
          </p:nvPr>
        </p:nvSpPr>
        <p:spPr>
          <a:xfrm>
            <a:off x="6300000" y="422106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3861060"/>
            <a:ext cx="2664000" cy="360000"/>
          </a:xfrm>
        </p:spPr>
        <p:txBody>
          <a:bodyPr anchor="ctr" anchorCtr="0"/>
          <a:lstStyle>
            <a:lvl1pPr>
              <a:defRPr baseline="0"/>
            </a:lvl1pPr>
          </a:lstStyle>
          <a:p>
            <a:pPr lvl="0"/>
            <a:r>
              <a:rPr lang="en-GB" dirty="0" smtClean="0"/>
              <a:t>Headline</a:t>
            </a:r>
            <a:endParaRPr lang="en-GB" dirty="0"/>
          </a:p>
        </p:txBody>
      </p:sp>
      <p:sp>
        <p:nvSpPr>
          <p:cNvPr id="14" name="Textplatzhalter 7"/>
          <p:cNvSpPr>
            <a:spLocks noGrp="1"/>
          </p:cNvSpPr>
          <p:nvPr>
            <p:ph type="body" sz="quarter" idx="20" hasCustomPrompt="1"/>
          </p:nvPr>
        </p:nvSpPr>
        <p:spPr>
          <a:xfrm>
            <a:off x="6300610" y="3861060"/>
            <a:ext cx="2664000" cy="360000"/>
          </a:xfrm>
        </p:spPr>
        <p:txBody>
          <a:bodyPr anchor="ctr" anchorCtr="0"/>
          <a:lstStyle>
            <a:lvl1pPr>
              <a:defRPr baseline="0"/>
            </a:lvl1pPr>
          </a:lstStyle>
          <a:p>
            <a:pPr lvl="0"/>
            <a:r>
              <a:rPr lang="en-GB" dirty="0" smtClean="0"/>
              <a:t>Headline</a:t>
            </a:r>
            <a:endParaRPr lang="en-GB" dirty="0"/>
          </a:p>
        </p:txBody>
      </p:sp>
      <p:sp>
        <p:nvSpPr>
          <p:cNvPr id="15" name="Inhaltsplatzhalter 2"/>
          <p:cNvSpPr>
            <a:spLocks noGrp="1"/>
          </p:cNvSpPr>
          <p:nvPr>
            <p:ph idx="21" hasCustomPrompt="1"/>
          </p:nvPr>
        </p:nvSpPr>
        <p:spPr>
          <a:xfrm>
            <a:off x="3492000" y="162870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3492035" y="1268700"/>
            <a:ext cx="2664000" cy="360000"/>
          </a:xfrm>
        </p:spPr>
        <p:txBody>
          <a:bodyPr anchor="ctr" anchorCtr="0"/>
          <a:lstStyle>
            <a:lvl1pPr>
              <a:defRPr baseline="0"/>
            </a:lvl1pPr>
          </a:lstStyle>
          <a:p>
            <a:pPr lvl="0"/>
            <a:r>
              <a:rPr lang="en-GB" dirty="0" smtClean="0"/>
              <a:t>Headline</a:t>
            </a:r>
            <a:endParaRPr lang="en-GB" dirty="0"/>
          </a:p>
        </p:txBody>
      </p:sp>
      <p:sp>
        <p:nvSpPr>
          <p:cNvPr id="17" name="Inhaltsplatzhalter 2"/>
          <p:cNvSpPr>
            <a:spLocks noGrp="1"/>
          </p:cNvSpPr>
          <p:nvPr>
            <p:ph idx="23" hasCustomPrompt="1"/>
          </p:nvPr>
        </p:nvSpPr>
        <p:spPr>
          <a:xfrm>
            <a:off x="3491730" y="422106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3492035" y="3861060"/>
            <a:ext cx="2664000" cy="360000"/>
          </a:xfrm>
        </p:spPr>
        <p:txBody>
          <a:bodyPr anchor="ctr" anchorCtr="0"/>
          <a:lstStyle>
            <a:lvl1pPr>
              <a:defRPr baseline="0"/>
            </a:lvl1pPr>
          </a:lstStyle>
          <a:p>
            <a:pPr lvl="0"/>
            <a:r>
              <a:rPr lang="en-GB" dirty="0" smtClean="0"/>
              <a:t>Headline</a:t>
            </a:r>
            <a:endParaRPr lang="en-GB" dirty="0"/>
          </a:p>
        </p:txBody>
      </p:sp>
      <p:sp>
        <p:nvSpPr>
          <p:cNvPr id="21" name="Inhaltsplatzhalter 20"/>
          <p:cNvSpPr>
            <a:spLocks noGrp="1"/>
          </p:cNvSpPr>
          <p:nvPr>
            <p:ph sz="quarter" idx="25" hasCustomPrompt="1"/>
          </p:nvPr>
        </p:nvSpPr>
        <p:spPr>
          <a:xfrm>
            <a:off x="6300000" y="162870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57004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 6 contents with comment (b)">
    <p:spTree>
      <p:nvGrpSpPr>
        <p:cNvPr id="1" name=""/>
        <p:cNvGrpSpPr/>
        <p:nvPr/>
      </p:nvGrpSpPr>
      <p:grpSpPr>
        <a:xfrm>
          <a:off x="0" y="0"/>
          <a:ext cx="0" cy="0"/>
          <a:chOff x="0" y="0"/>
          <a:chExt cx="0" cy="0"/>
        </a:xfrm>
      </p:grpSpPr>
      <p:sp>
        <p:nvSpPr>
          <p:cNvPr id="24" name="Rechteck 23"/>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3" name="Rechteck 22"/>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683460" y="386106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5805400"/>
            <a:ext cx="2664000" cy="504000"/>
          </a:xfrm>
        </p:spPr>
        <p:txBody>
          <a:bodyPr anchor="t" anchorCtr="0"/>
          <a:lstStyle>
            <a:lvl1pPr>
              <a:defRPr sz="1000" baseline="0"/>
            </a:lvl1pPr>
          </a:lstStyle>
          <a:p>
            <a:pPr lvl="0"/>
            <a:r>
              <a:rPr lang="en-GB" dirty="0" smtClean="0"/>
              <a:t>Comment</a:t>
            </a:r>
            <a:endParaRPr lang="en-GB" dirty="0"/>
          </a:p>
        </p:txBody>
      </p:sp>
      <p:sp>
        <p:nvSpPr>
          <p:cNvPr id="15" name="Inhaltsplatzhalter 2"/>
          <p:cNvSpPr>
            <a:spLocks noGrp="1"/>
          </p:cNvSpPr>
          <p:nvPr>
            <p:ph idx="21" hasCustomPrompt="1"/>
          </p:nvPr>
        </p:nvSpPr>
        <p:spPr>
          <a:xfrm>
            <a:off x="6300610" y="126870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6300000" y="3213040"/>
            <a:ext cx="2664000" cy="504000"/>
          </a:xfrm>
        </p:spPr>
        <p:txBody>
          <a:bodyPr anchor="t" anchorCtr="0"/>
          <a:lstStyle>
            <a:lvl1pPr>
              <a:defRPr sz="1000" baseline="0"/>
            </a:lvl1pPr>
          </a:lstStyle>
          <a:p>
            <a:pPr lvl="0"/>
            <a:r>
              <a:rPr lang="en-GB" dirty="0" smtClean="0"/>
              <a:t>Comment</a:t>
            </a:r>
            <a:endParaRPr lang="en-GB" dirty="0"/>
          </a:p>
        </p:txBody>
      </p:sp>
      <p:sp>
        <p:nvSpPr>
          <p:cNvPr id="17" name="Inhaltsplatzhalter 2"/>
          <p:cNvSpPr>
            <a:spLocks noGrp="1"/>
          </p:cNvSpPr>
          <p:nvPr>
            <p:ph idx="23" hasCustomPrompt="1"/>
          </p:nvPr>
        </p:nvSpPr>
        <p:spPr>
          <a:xfrm>
            <a:off x="6300610" y="386106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6300000" y="5805400"/>
            <a:ext cx="2664000" cy="504000"/>
          </a:xfrm>
        </p:spPr>
        <p:txBody>
          <a:bodyPr anchor="t" anchorCtr="0"/>
          <a:lstStyle>
            <a:lvl1pPr>
              <a:defRPr sz="1000" baseline="0"/>
            </a:lvl1pPr>
          </a:lstStyle>
          <a:p>
            <a:pPr lvl="0"/>
            <a:r>
              <a:rPr lang="en-GB" dirty="0" smtClean="0"/>
              <a:t>Comment</a:t>
            </a:r>
            <a:endParaRPr lang="en-GB" dirty="0"/>
          </a:p>
        </p:txBody>
      </p:sp>
      <p:sp>
        <p:nvSpPr>
          <p:cNvPr id="21" name="Textplatzhalter 7"/>
          <p:cNvSpPr>
            <a:spLocks noGrp="1"/>
          </p:cNvSpPr>
          <p:nvPr>
            <p:ph type="body" sz="quarter" idx="26" hasCustomPrompt="1"/>
          </p:nvPr>
        </p:nvSpPr>
        <p:spPr>
          <a:xfrm>
            <a:off x="683460" y="3213040"/>
            <a:ext cx="2664000" cy="504000"/>
          </a:xfrm>
        </p:spPr>
        <p:txBody>
          <a:bodyPr anchor="t" anchorCtr="0"/>
          <a:lstStyle>
            <a:lvl1pPr>
              <a:defRPr sz="1000" baseline="0"/>
            </a:lvl1pPr>
          </a:lstStyle>
          <a:p>
            <a:pPr lvl="0"/>
            <a:r>
              <a:rPr lang="en-GB" dirty="0" smtClean="0"/>
              <a:t>Comment</a:t>
            </a:r>
            <a:endParaRPr lang="en-GB" dirty="0"/>
          </a:p>
        </p:txBody>
      </p:sp>
      <p:sp>
        <p:nvSpPr>
          <p:cNvPr id="14" name="Inhaltsplatzhalter 2"/>
          <p:cNvSpPr>
            <a:spLocks noGrp="1"/>
          </p:cNvSpPr>
          <p:nvPr>
            <p:ph idx="27" hasCustomPrompt="1"/>
          </p:nvPr>
        </p:nvSpPr>
        <p:spPr>
          <a:xfrm>
            <a:off x="3492035" y="126870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9" name="Inhaltsplatzhalter 2"/>
          <p:cNvSpPr>
            <a:spLocks noGrp="1"/>
          </p:cNvSpPr>
          <p:nvPr>
            <p:ph idx="28" hasCustomPrompt="1"/>
          </p:nvPr>
        </p:nvSpPr>
        <p:spPr>
          <a:xfrm>
            <a:off x="3492035" y="386106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20" name="Textplatzhalter 7"/>
          <p:cNvSpPr>
            <a:spLocks noGrp="1"/>
          </p:cNvSpPr>
          <p:nvPr>
            <p:ph type="body" sz="quarter" idx="29" hasCustomPrompt="1"/>
          </p:nvPr>
        </p:nvSpPr>
        <p:spPr>
          <a:xfrm>
            <a:off x="3491730" y="5805400"/>
            <a:ext cx="2664000" cy="504000"/>
          </a:xfrm>
        </p:spPr>
        <p:txBody>
          <a:bodyPr anchor="t" anchorCtr="0"/>
          <a:lstStyle>
            <a:lvl1pPr>
              <a:defRPr sz="1000" baseline="0"/>
            </a:lvl1pPr>
          </a:lstStyle>
          <a:p>
            <a:pPr lvl="0"/>
            <a:r>
              <a:rPr lang="en-GB" dirty="0" smtClean="0"/>
              <a:t>Comment</a:t>
            </a:r>
            <a:endParaRPr lang="en-GB" dirty="0"/>
          </a:p>
        </p:txBody>
      </p:sp>
      <p:sp>
        <p:nvSpPr>
          <p:cNvPr id="22" name="Textplatzhalter 7"/>
          <p:cNvSpPr>
            <a:spLocks noGrp="1"/>
          </p:cNvSpPr>
          <p:nvPr>
            <p:ph type="body" sz="quarter" idx="30" hasCustomPrompt="1"/>
          </p:nvPr>
        </p:nvSpPr>
        <p:spPr>
          <a:xfrm>
            <a:off x="3491730" y="3213040"/>
            <a:ext cx="2664000" cy="504000"/>
          </a:xfrm>
        </p:spPr>
        <p:txBody>
          <a:bodyPr anchor="t" anchorCtr="0"/>
          <a:lstStyle>
            <a:lvl1pPr>
              <a:defRPr sz="1000" baseline="0"/>
            </a:lvl1pPr>
          </a:lstStyle>
          <a:p>
            <a:pPr lvl="0"/>
            <a:r>
              <a:rPr lang="en-GB" dirty="0" smtClean="0"/>
              <a:t>Comment</a:t>
            </a:r>
            <a:endParaRPr lang="en-GB" dirty="0"/>
          </a:p>
        </p:txBody>
      </p:sp>
    </p:spTree>
    <p:extLst>
      <p:ext uri="{BB962C8B-B14F-4D97-AF65-F5344CB8AC3E}">
        <p14:creationId xmlns:p14="http://schemas.microsoft.com/office/powerpoint/2010/main" val="296180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dt" sz="half" idx="10"/>
          </p:nvPr>
        </p:nvSpPr>
        <p:spPr>
          <a:xfrm>
            <a:off x="392113" y="6229350"/>
            <a:ext cx="2133600" cy="476250"/>
          </a:xfrm>
          <a:prstGeom prst="rect">
            <a:avLst/>
          </a:prstGeom>
          <a:ln/>
        </p:spPr>
        <p:txBody>
          <a:bodyPr/>
          <a:lstStyle>
            <a:lvl1pPr>
              <a:defRPr/>
            </a:lvl1pPr>
          </a:lstStyle>
          <a:p>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1992158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13331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356135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3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412145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4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154091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195600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5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134116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856270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a)">
    <p:spTree>
      <p:nvGrpSpPr>
        <p:cNvPr id="1" name=""/>
        <p:cNvGrpSpPr/>
        <p:nvPr/>
      </p:nvGrpSpPr>
      <p:grpSpPr>
        <a:xfrm>
          <a:off x="0" y="0"/>
          <a:ext cx="0" cy="0"/>
          <a:chOff x="0" y="0"/>
          <a:chExt cx="0" cy="0"/>
        </a:xfrm>
      </p:grpSpPr>
      <p:sp>
        <p:nvSpPr>
          <p:cNvPr id="8" name="Rechteck 7"/>
          <p:cNvSpPr/>
          <p:nvPr/>
        </p:nvSpPr>
        <p:spPr>
          <a:xfrm>
            <a:off x="17748" y="471486"/>
            <a:ext cx="521804"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323889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7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57688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8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416689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9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312005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0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138854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1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39387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92113" y="6229350"/>
            <a:ext cx="2133600" cy="476250"/>
          </a:xfrm>
          <a:prstGeom prst="rect">
            <a:avLst/>
          </a:prstGeom>
        </p:spPr>
        <p:txBody>
          <a:bodyPr/>
          <a:lstStyle>
            <a:lvl1pPr fontAlgn="auto">
              <a:spcBef>
                <a:spcPts val="0"/>
              </a:spcBef>
              <a:spcAft>
                <a:spcPts val="0"/>
              </a:spcAft>
              <a:defRPr>
                <a:latin typeface="+mn-lt"/>
                <a:cs typeface="+mn-cs"/>
              </a:defRPr>
            </a:lvl1pPr>
          </a:lstStyle>
          <a:p>
            <a:pPr>
              <a:defRPr/>
            </a:pPr>
            <a:endParaRPr lang="de-DE">
              <a:solidFill>
                <a:srgbClr val="000000"/>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de-DE" dirty="0">
              <a:solidFill>
                <a:srgbClr val="5F5F5F"/>
              </a:solidFill>
            </a:endParaRPr>
          </a:p>
        </p:txBody>
      </p:sp>
    </p:spTree>
    <p:extLst>
      <p:ext uri="{BB962C8B-B14F-4D97-AF65-F5344CB8AC3E}">
        <p14:creationId xmlns:p14="http://schemas.microsoft.com/office/powerpoint/2010/main" val="3535003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accent1">
                    <a:lumMod val="20000"/>
                    <a:lumOff val="80000"/>
                  </a:schemeClr>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Division of Tuberculosis Elimination</a:t>
            </a:r>
            <a:endParaRPr lang="en-US" dirty="0"/>
          </a:p>
        </p:txBody>
      </p:sp>
    </p:spTree>
    <p:extLst>
      <p:ext uri="{BB962C8B-B14F-4D97-AF65-F5344CB8AC3E}">
        <p14:creationId xmlns:p14="http://schemas.microsoft.com/office/powerpoint/2010/main" val="189587730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accent1">
                    <a:lumMod val="20000"/>
                    <a:lumOff val="80000"/>
                  </a:schemeClr>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14932829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accent1">
                    <a:lumMod val="20000"/>
                    <a:lumOff val="80000"/>
                  </a:schemeClr>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accent1">
                  <a:lumMod val="20000"/>
                  <a:lumOff val="80000"/>
                </a:schemeClr>
              </a:buClr>
              <a:buSzPct val="70000"/>
              <a:buFont typeface="Wingdings" pitchFamily="2" charset="2"/>
              <a:buChar char="q"/>
              <a:defRPr sz="2400" b="1" baseline="0">
                <a:solidFill>
                  <a:schemeClr val="bg2"/>
                </a:solidFill>
              </a:defRPr>
            </a:lvl1pPr>
            <a:lvl2pPr>
              <a:buClr>
                <a:schemeClr val="accent1">
                  <a:lumMod val="20000"/>
                  <a:lumOff val="80000"/>
                </a:schemeClr>
              </a:buClr>
              <a:buSzPct val="100000"/>
              <a:buFont typeface="Wingdings" pitchFamily="2" charset="2"/>
              <a:buChar char="§"/>
              <a:defRPr sz="2400">
                <a:solidFill>
                  <a:schemeClr val="bg2"/>
                </a:solidFill>
              </a:defRPr>
            </a:lvl2pPr>
            <a:lvl3pPr>
              <a:buClr>
                <a:schemeClr val="accent1">
                  <a:lumMod val="20000"/>
                  <a:lumOff val="80000"/>
                </a:schemeClr>
              </a:buClr>
              <a:buSzPct val="100000"/>
              <a:buFont typeface="Arial" pitchFamily="34" charset="0"/>
              <a:buChar char="•"/>
              <a:defRPr sz="2400">
                <a:solidFill>
                  <a:schemeClr val="bg2"/>
                </a:solidFill>
              </a:defRPr>
            </a:lvl3pPr>
            <a:lvl4pPr>
              <a:buClr>
                <a:schemeClr val="accent1">
                  <a:lumMod val="20000"/>
                  <a:lumOff val="80000"/>
                </a:schemeClr>
              </a:buClr>
              <a:buSzPct val="70000"/>
              <a:buFont typeface="Courier New" pitchFamily="49" charset="0"/>
              <a:buChar char="o"/>
              <a:defRPr sz="1800" baseline="0">
                <a:solidFill>
                  <a:schemeClr val="bg2"/>
                </a:solidFill>
              </a:defRPr>
            </a:lvl4pPr>
            <a:lvl5pPr>
              <a:buClr>
                <a:schemeClr val="accent1">
                  <a:lumMod val="20000"/>
                  <a:lumOff val="80000"/>
                </a:schemeClr>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56352519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dt" sz="quarter" idx="2"/>
          </p:nvPr>
        </p:nvSpPr>
        <p:spPr>
          <a:xfrm>
            <a:off x="685800" y="6248400"/>
            <a:ext cx="1905000" cy="457200"/>
          </a:xfrm>
          <a:prstGeom prst="rect">
            <a:avLst/>
          </a:prstGeom>
        </p:spPr>
        <p:txBody>
          <a:bodyPr/>
          <a:lstStyle>
            <a:lvl1pPr>
              <a:defRPr/>
            </a:lvl1pPr>
          </a:lstStyle>
          <a:p>
            <a:endParaRPr lang="en-US"/>
          </a:p>
        </p:txBody>
      </p:sp>
      <p:sp>
        <p:nvSpPr>
          <p:cNvPr id="3075" name="Rectangle 3"/>
          <p:cNvSpPr>
            <a:spLocks noGrp="1" noChangeArrowheads="1"/>
          </p:cNvSpPr>
          <p:nvPr>
            <p:ph type="ftr" sz="quarter" idx="3"/>
          </p:nvPr>
        </p:nvSpPr>
        <p:spPr>
          <a:xfrm>
            <a:off x="3124200" y="6248400"/>
            <a:ext cx="2895600" cy="457200"/>
          </a:xfrm>
          <a:prstGeom prst="rect">
            <a:avLst/>
          </a:prstGeom>
        </p:spPr>
        <p:txBody>
          <a:bodyPr/>
          <a:lstStyle>
            <a:lvl1pPr>
              <a:defRPr/>
            </a:lvl1pPr>
          </a:lstStyle>
          <a:p>
            <a:endParaRPr lang="en-US"/>
          </a:p>
        </p:txBody>
      </p:sp>
      <p:sp>
        <p:nvSpPr>
          <p:cNvPr id="3076" name="Rectangle 4"/>
          <p:cNvSpPr>
            <a:spLocks noGrp="1" noChangeArrowheads="1"/>
          </p:cNvSpPr>
          <p:nvPr>
            <p:ph type="sldNum" sz="quarter" idx="4"/>
          </p:nvPr>
        </p:nvSpPr>
        <p:spPr>
          <a:xfrm>
            <a:off x="6553200" y="6248400"/>
            <a:ext cx="1905000" cy="457200"/>
          </a:xfrm>
          <a:prstGeom prst="rect">
            <a:avLst/>
          </a:prstGeom>
        </p:spPr>
        <p:txBody>
          <a:bodyPr/>
          <a:lstStyle>
            <a:lvl1pPr>
              <a:defRPr/>
            </a:lvl1pPr>
          </a:lstStyle>
          <a:p>
            <a:fld id="{5E0D4413-4057-4ECF-9995-29AF14FD5355}" type="slidenum">
              <a:rPr lang="en-US"/>
              <a:pPr/>
              <a:t>‹#›</a:t>
            </a:fld>
            <a:endParaRPr lang="en-US"/>
          </a:p>
        </p:txBody>
      </p:sp>
      <p:sp>
        <p:nvSpPr>
          <p:cNvPr id="3077" name="Rectangle 5"/>
          <p:cNvSpPr>
            <a:spLocks noGrp="1" noChangeArrowheads="1"/>
          </p:cNvSpPr>
          <p:nvPr>
            <p:ph type="ctrTitle" sz="quarter"/>
          </p:nvPr>
        </p:nvSpPr>
        <p:spPr>
          <a:xfrm>
            <a:off x="685800" y="1295400"/>
            <a:ext cx="7772400" cy="2971800"/>
          </a:xfrm>
          <a:prstGeom prst="rect">
            <a:avLst/>
          </a:prstGeom>
        </p:spPr>
        <p:txBody>
          <a:bodyPr/>
          <a:lstStyle>
            <a:lvl1pPr>
              <a:defRPr/>
            </a:lvl1pPr>
          </a:lstStyle>
          <a:p>
            <a:pPr lvl="0"/>
            <a:r>
              <a:rPr lang="en-US" noProof="0" smtClean="0"/>
              <a:t>Click to edit Master title style</a:t>
            </a:r>
          </a:p>
        </p:txBody>
      </p:sp>
      <p:sp>
        <p:nvSpPr>
          <p:cNvPr id="3078" name="Rectangle 6"/>
          <p:cNvSpPr>
            <a:spLocks noGrp="1" noChangeArrowheads="1"/>
          </p:cNvSpPr>
          <p:nvPr>
            <p:ph type="subTitle" sz="quarter" idx="1"/>
          </p:nvPr>
        </p:nvSpPr>
        <p:spPr>
          <a:xfrm>
            <a:off x="1371600" y="4419600"/>
            <a:ext cx="6400800" cy="1752600"/>
          </a:xfrm>
          <a:prstGeom prst="rect">
            <a:avLst/>
          </a:prstGeom>
        </p:spPr>
        <p:txBody>
          <a:bodyPr/>
          <a:lstStyle>
            <a:lvl1pPr marL="0" indent="0" algn="ctr">
              <a:buFont typeface="Times New Roman" charset="0"/>
              <a:buNone/>
              <a:defRPr/>
            </a:lvl1pPr>
          </a:lstStyle>
          <a:p>
            <a:pPr lvl="0"/>
            <a:r>
              <a:rPr lang="en-US" noProof="0" smtClean="0"/>
              <a:t>Click to edit Master subtitle style</a:t>
            </a:r>
          </a:p>
        </p:txBody>
      </p:sp>
      <p:sp>
        <p:nvSpPr>
          <p:cNvPr id="3079" name="Line 7"/>
          <p:cNvSpPr>
            <a:spLocks noChangeShapeType="1"/>
          </p:cNvSpPr>
          <p:nvPr/>
        </p:nvSpPr>
        <p:spPr bwMode="auto">
          <a:xfrm>
            <a:off x="457200" y="1066800"/>
            <a:ext cx="8229600" cy="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6424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 1  content (a)">
    <p:spTree>
      <p:nvGrpSpPr>
        <p:cNvPr id="1" name=""/>
        <p:cNvGrpSpPr/>
        <p:nvPr/>
      </p:nvGrpSpPr>
      <p:grpSpPr>
        <a:xfrm>
          <a:off x="0" y="0"/>
          <a:ext cx="0" cy="0"/>
          <a:chOff x="0" y="0"/>
          <a:chExt cx="0" cy="0"/>
        </a:xfrm>
      </p:grpSpPr>
      <p:sp>
        <p:nvSpPr>
          <p:cNvPr id="10" name="Rechteck 9"/>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418295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accent1">
                    <a:lumMod val="20000"/>
                    <a:lumOff val="80000"/>
                  </a:schemeClr>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Division of Tuberculosis Elimination</a:t>
            </a:r>
            <a:endParaRPr lang="en-US" dirty="0"/>
          </a:p>
        </p:txBody>
      </p:sp>
    </p:spTree>
    <p:extLst>
      <p:ext uri="{BB962C8B-B14F-4D97-AF65-F5344CB8AC3E}">
        <p14:creationId xmlns:p14="http://schemas.microsoft.com/office/powerpoint/2010/main" val="189587730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accent1">
                    <a:lumMod val="20000"/>
                    <a:lumOff val="80000"/>
                  </a:schemeClr>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14932829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accent1">
                    <a:lumMod val="20000"/>
                    <a:lumOff val="80000"/>
                  </a:schemeClr>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accent1">
                  <a:lumMod val="20000"/>
                  <a:lumOff val="80000"/>
                </a:schemeClr>
              </a:buClr>
              <a:buSzPct val="70000"/>
              <a:buFont typeface="Wingdings" pitchFamily="2" charset="2"/>
              <a:buChar char="q"/>
              <a:defRPr sz="2400" b="1" baseline="0">
                <a:solidFill>
                  <a:schemeClr val="bg2"/>
                </a:solidFill>
              </a:defRPr>
            </a:lvl1pPr>
            <a:lvl2pPr>
              <a:buClr>
                <a:schemeClr val="accent1">
                  <a:lumMod val="20000"/>
                  <a:lumOff val="80000"/>
                </a:schemeClr>
              </a:buClr>
              <a:buSzPct val="100000"/>
              <a:buFont typeface="Wingdings" pitchFamily="2" charset="2"/>
              <a:buChar char="§"/>
              <a:defRPr sz="2400">
                <a:solidFill>
                  <a:schemeClr val="bg2"/>
                </a:solidFill>
              </a:defRPr>
            </a:lvl2pPr>
            <a:lvl3pPr>
              <a:buClr>
                <a:schemeClr val="accent1">
                  <a:lumMod val="20000"/>
                  <a:lumOff val="80000"/>
                </a:schemeClr>
              </a:buClr>
              <a:buSzPct val="100000"/>
              <a:buFont typeface="Arial" pitchFamily="34" charset="0"/>
              <a:buChar char="•"/>
              <a:defRPr sz="2400">
                <a:solidFill>
                  <a:schemeClr val="bg2"/>
                </a:solidFill>
              </a:defRPr>
            </a:lvl3pPr>
            <a:lvl4pPr>
              <a:buClr>
                <a:schemeClr val="accent1">
                  <a:lumMod val="20000"/>
                  <a:lumOff val="80000"/>
                </a:schemeClr>
              </a:buClr>
              <a:buSzPct val="70000"/>
              <a:buFont typeface="Courier New" pitchFamily="49" charset="0"/>
              <a:buChar char="o"/>
              <a:defRPr sz="1800" baseline="0">
                <a:solidFill>
                  <a:schemeClr val="bg2"/>
                </a:solidFill>
              </a:defRPr>
            </a:lvl4pPr>
            <a:lvl5pPr>
              <a:buClr>
                <a:schemeClr val="accent1">
                  <a:lumMod val="20000"/>
                  <a:lumOff val="80000"/>
                </a:schemeClr>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56352519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over page 1">
    <p:spTree>
      <p:nvGrpSpPr>
        <p:cNvPr id="1" name=""/>
        <p:cNvGrpSpPr/>
        <p:nvPr/>
      </p:nvGrpSpPr>
      <p:grpSpPr>
        <a:xfrm>
          <a:off x="0" y="0"/>
          <a:ext cx="0" cy="0"/>
          <a:chOff x="0" y="0"/>
          <a:chExt cx="0" cy="0"/>
        </a:xfrm>
      </p:grpSpPr>
      <p:sp>
        <p:nvSpPr>
          <p:cNvPr id="10" name="Rechteck 9"/>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8" name="Bildplatzhalter 7"/>
          <p:cNvSpPr>
            <a:spLocks noGrp="1"/>
          </p:cNvSpPr>
          <p:nvPr>
            <p:ph type="pic" sz="quarter" idx="13" hasCustomPrompt="1"/>
          </p:nvPr>
        </p:nvSpPr>
        <p:spPr>
          <a:xfrm>
            <a:off x="-1" y="471600"/>
            <a:ext cx="9144000" cy="50040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2" name="Titel 1"/>
          <p:cNvSpPr>
            <a:spLocks noGrp="1"/>
          </p:cNvSpPr>
          <p:nvPr>
            <p:ph type="ctrTitle" hasCustomPrompt="1"/>
          </p:nvPr>
        </p:nvSpPr>
        <p:spPr>
          <a:xfrm>
            <a:off x="2915770" y="5517290"/>
            <a:ext cx="6048000" cy="450000"/>
          </a:xfrm>
        </p:spPr>
        <p:txBody>
          <a:bodyPr anchor="t" anchorCtr="0"/>
          <a:lstStyle>
            <a:lvl1pPr>
              <a:defRPr/>
            </a:lvl1pPr>
          </a:lstStyle>
          <a:p>
            <a:r>
              <a:rPr lang="en-GB" dirty="0" smtClean="0"/>
              <a:t>Click to add title</a:t>
            </a:r>
            <a:endParaRPr lang="en-GB" dirty="0"/>
          </a:p>
        </p:txBody>
      </p:sp>
      <p:sp>
        <p:nvSpPr>
          <p:cNvPr id="3" name="Untertitel 2"/>
          <p:cNvSpPr>
            <a:spLocks noGrp="1"/>
          </p:cNvSpPr>
          <p:nvPr>
            <p:ph type="subTitle" idx="1" hasCustomPrompt="1"/>
          </p:nvPr>
        </p:nvSpPr>
        <p:spPr>
          <a:xfrm>
            <a:off x="2916000" y="6007020"/>
            <a:ext cx="3024000" cy="468000"/>
          </a:xfrm>
        </p:spPr>
        <p:txBody>
          <a:bodyPr anchor="b"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 or author</a:t>
            </a:r>
            <a:endParaRPr lang="en-GB" dirty="0"/>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1" name="Textplatzhalter 10"/>
          <p:cNvSpPr>
            <a:spLocks noGrp="1"/>
          </p:cNvSpPr>
          <p:nvPr>
            <p:ph type="body" sz="quarter" idx="14" hasCustomPrompt="1"/>
          </p:nvPr>
        </p:nvSpPr>
        <p:spPr>
          <a:xfrm>
            <a:off x="536400" y="6007020"/>
            <a:ext cx="1800000" cy="468000"/>
          </a:xfrm>
        </p:spPr>
        <p:txBody>
          <a:bodyPr anchor="b" anchorCtr="0"/>
          <a:lstStyle>
            <a:lvl1pPr>
              <a:defRPr sz="1400" baseline="0"/>
            </a:lvl1pPr>
          </a:lstStyle>
          <a:p>
            <a:pPr lvl="0"/>
            <a:r>
              <a:rPr lang="en-GB" dirty="0" smtClean="0"/>
              <a:t>Click to add date</a:t>
            </a:r>
            <a:endParaRPr lang="en-GB" dirty="0"/>
          </a:p>
        </p:txBody>
      </p:sp>
    </p:spTree>
    <p:extLst>
      <p:ext uri="{BB962C8B-B14F-4D97-AF65-F5344CB8AC3E}">
        <p14:creationId xmlns:p14="http://schemas.microsoft.com/office/powerpoint/2010/main" val="324526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over page 2">
    <p:spTree>
      <p:nvGrpSpPr>
        <p:cNvPr id="1" name=""/>
        <p:cNvGrpSpPr/>
        <p:nvPr/>
      </p:nvGrpSpPr>
      <p:grpSpPr>
        <a:xfrm>
          <a:off x="0" y="0"/>
          <a:ext cx="0" cy="0"/>
          <a:chOff x="0" y="0"/>
          <a:chExt cx="0" cy="0"/>
        </a:xfrm>
      </p:grpSpPr>
      <p:sp>
        <p:nvSpPr>
          <p:cNvPr id="7" name="Rechteck 6"/>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8" name="Bildplatzhalter 7"/>
          <p:cNvSpPr>
            <a:spLocks noGrp="1"/>
          </p:cNvSpPr>
          <p:nvPr>
            <p:ph type="pic" sz="quarter" idx="13" hasCustomPrompt="1"/>
          </p:nvPr>
        </p:nvSpPr>
        <p:spPr>
          <a:xfrm>
            <a:off x="-1" y="471600"/>
            <a:ext cx="9144000" cy="42912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2" name="Titel 1"/>
          <p:cNvSpPr>
            <a:spLocks noGrp="1"/>
          </p:cNvSpPr>
          <p:nvPr>
            <p:ph type="ctrTitle" hasCustomPrompt="1"/>
          </p:nvPr>
        </p:nvSpPr>
        <p:spPr>
          <a:xfrm>
            <a:off x="2916000" y="5085230"/>
            <a:ext cx="6048000" cy="450000"/>
          </a:xfrm>
        </p:spPr>
        <p:txBody>
          <a:bodyPr anchor="b" anchorCtr="0"/>
          <a:lstStyle>
            <a:lvl1pPr>
              <a:defRPr/>
            </a:lvl1pPr>
          </a:lstStyle>
          <a:p>
            <a:r>
              <a:rPr lang="en-GB" dirty="0" smtClean="0"/>
              <a:t>Click to add title</a:t>
            </a:r>
            <a:endParaRPr lang="en-GB" dirty="0"/>
          </a:p>
        </p:txBody>
      </p:sp>
      <p:sp>
        <p:nvSpPr>
          <p:cNvPr id="3" name="Untertitel 2"/>
          <p:cNvSpPr>
            <a:spLocks noGrp="1"/>
          </p:cNvSpPr>
          <p:nvPr>
            <p:ph type="subTitle" idx="1" hasCustomPrompt="1"/>
          </p:nvPr>
        </p:nvSpPr>
        <p:spPr>
          <a:xfrm>
            <a:off x="2916000" y="5661445"/>
            <a:ext cx="6048000" cy="647415"/>
          </a:xfrm>
        </p:spPr>
        <p:txBody>
          <a:bodyPr anchor="t"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 author or date</a:t>
            </a:r>
            <a:endParaRPr lang="en-GB"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Tree>
    <p:extLst>
      <p:ext uri="{BB962C8B-B14F-4D97-AF65-F5344CB8AC3E}">
        <p14:creationId xmlns:p14="http://schemas.microsoft.com/office/powerpoint/2010/main" val="152878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only (a)">
    <p:spTree>
      <p:nvGrpSpPr>
        <p:cNvPr id="1" name=""/>
        <p:cNvGrpSpPr/>
        <p:nvPr/>
      </p:nvGrpSpPr>
      <p:grpSpPr>
        <a:xfrm>
          <a:off x="0" y="0"/>
          <a:ext cx="0" cy="0"/>
          <a:chOff x="0" y="0"/>
          <a:chExt cx="0" cy="0"/>
        </a:xfrm>
      </p:grpSpPr>
      <p:sp>
        <p:nvSpPr>
          <p:cNvPr id="8" name="Rechteck 7"/>
          <p:cNvSpPr/>
          <p:nvPr/>
        </p:nvSpPr>
        <p:spPr>
          <a:xfrm>
            <a:off x="17748" y="471486"/>
            <a:ext cx="521804"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249655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 1  content (a)">
    <p:spTree>
      <p:nvGrpSpPr>
        <p:cNvPr id="1" name=""/>
        <p:cNvGrpSpPr/>
        <p:nvPr/>
      </p:nvGrpSpPr>
      <p:grpSpPr>
        <a:xfrm>
          <a:off x="0" y="0"/>
          <a:ext cx="0" cy="0"/>
          <a:chOff x="0" y="0"/>
          <a:chExt cx="0" cy="0"/>
        </a:xfrm>
      </p:grpSpPr>
      <p:sp>
        <p:nvSpPr>
          <p:cNvPr id="10" name="Rechteck 9"/>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273043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  2 columns (a)">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770" y="1268700"/>
            <a:ext cx="2952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9"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0" name="Textplatzhalter 6"/>
          <p:cNvSpPr>
            <a:spLocks noGrp="1"/>
          </p:cNvSpPr>
          <p:nvPr>
            <p:ph type="body" sz="quarter" idx="13" hasCustomPrompt="1"/>
          </p:nvPr>
        </p:nvSpPr>
        <p:spPr>
          <a:xfrm>
            <a:off x="2916610" y="795600"/>
            <a:ext cx="6048000" cy="288000"/>
          </a:xfrm>
        </p:spPr>
        <p:txBody>
          <a:bodyPr/>
          <a:lstStyle>
            <a:lvl1pPr>
              <a:defRPr/>
            </a:lvl1pPr>
          </a:lstStyle>
          <a:p>
            <a:pPr lvl="0"/>
            <a:r>
              <a:rPr lang="en-GB" smtClean="0"/>
              <a:t>Click to add subtitle</a:t>
            </a:r>
            <a:endParaRPr lang="en-GB" dirty="0"/>
          </a:p>
        </p:txBody>
      </p:sp>
      <p:sp>
        <p:nvSpPr>
          <p:cNvPr id="8" name="Inhaltsplatzhalter 7"/>
          <p:cNvSpPr>
            <a:spLocks noGrp="1"/>
          </p:cNvSpPr>
          <p:nvPr>
            <p:ph sz="quarter" idx="15" hasCustomPrompt="1"/>
          </p:nvPr>
        </p:nvSpPr>
        <p:spPr>
          <a:xfrm>
            <a:off x="6012610" y="1268700"/>
            <a:ext cx="2952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88191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 2 columns with headline (a)">
    <p:spTree>
      <p:nvGrpSpPr>
        <p:cNvPr id="1" name=""/>
        <p:cNvGrpSpPr/>
        <p:nvPr/>
      </p:nvGrpSpPr>
      <p:grpSpPr>
        <a:xfrm>
          <a:off x="0" y="0"/>
          <a:ext cx="0" cy="0"/>
          <a:chOff x="0" y="0"/>
          <a:chExt cx="0" cy="0"/>
        </a:xfrm>
      </p:grpSpPr>
      <p:sp>
        <p:nvSpPr>
          <p:cNvPr id="13" name="Rechteck 12"/>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816" y="1617953"/>
            <a:ext cx="2952000" cy="467997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2915816" y="1257950"/>
            <a:ext cx="2952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012610" y="1257950"/>
            <a:ext cx="2952000" cy="360000"/>
          </a:xfrm>
        </p:spPr>
        <p:txBody>
          <a:bodyPr anchor="ctr" anchorCtr="0"/>
          <a:lstStyle>
            <a:lvl1pPr>
              <a:defRPr baseline="0"/>
            </a:lvl1pPr>
          </a:lstStyle>
          <a:p>
            <a:pPr lvl="0"/>
            <a:r>
              <a:rPr lang="en-GB" dirty="0" smtClean="0"/>
              <a:t>Headline</a:t>
            </a:r>
            <a:endParaRPr lang="en-GB" dirty="0"/>
          </a:p>
        </p:txBody>
      </p:sp>
      <p:sp>
        <p:nvSpPr>
          <p:cNvPr id="11" name="Bildplatzhalter 7"/>
          <p:cNvSpPr>
            <a:spLocks noGrp="1"/>
          </p:cNvSpPr>
          <p:nvPr>
            <p:ph type="pic" sz="quarter" idx="15"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9"/>
          <p:cNvSpPr>
            <a:spLocks noGrp="1"/>
          </p:cNvSpPr>
          <p:nvPr>
            <p:ph sz="quarter" idx="17" hasCustomPrompt="1"/>
          </p:nvPr>
        </p:nvSpPr>
        <p:spPr>
          <a:xfrm>
            <a:off x="6012610" y="1617953"/>
            <a:ext cx="2952000" cy="467997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68684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 2 rows (a)">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816" y="1268700"/>
            <a:ext cx="6048000" cy="2447638"/>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9"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8" name="Inhaltsplatzhalter 7"/>
          <p:cNvSpPr>
            <a:spLocks noGrp="1"/>
          </p:cNvSpPr>
          <p:nvPr>
            <p:ph sz="quarter" idx="15" hasCustomPrompt="1"/>
          </p:nvPr>
        </p:nvSpPr>
        <p:spPr>
          <a:xfrm>
            <a:off x="2915770" y="3861844"/>
            <a:ext cx="6048000" cy="244766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5183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  2 columns (a)">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770" y="1268700"/>
            <a:ext cx="2952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9"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0" name="Textplatzhalter 6"/>
          <p:cNvSpPr>
            <a:spLocks noGrp="1"/>
          </p:cNvSpPr>
          <p:nvPr>
            <p:ph type="body" sz="quarter" idx="13" hasCustomPrompt="1"/>
          </p:nvPr>
        </p:nvSpPr>
        <p:spPr>
          <a:xfrm>
            <a:off x="2916610" y="795600"/>
            <a:ext cx="6048000" cy="288000"/>
          </a:xfrm>
        </p:spPr>
        <p:txBody>
          <a:bodyPr/>
          <a:lstStyle>
            <a:lvl1pPr>
              <a:defRPr/>
            </a:lvl1pPr>
          </a:lstStyle>
          <a:p>
            <a:pPr lvl="0"/>
            <a:r>
              <a:rPr lang="en-GB" smtClean="0"/>
              <a:t>Click to add subtitle</a:t>
            </a:r>
            <a:endParaRPr lang="en-GB" dirty="0"/>
          </a:p>
        </p:txBody>
      </p:sp>
      <p:sp>
        <p:nvSpPr>
          <p:cNvPr id="8" name="Inhaltsplatzhalter 7"/>
          <p:cNvSpPr>
            <a:spLocks noGrp="1"/>
          </p:cNvSpPr>
          <p:nvPr>
            <p:ph sz="quarter" idx="15" hasCustomPrompt="1"/>
          </p:nvPr>
        </p:nvSpPr>
        <p:spPr>
          <a:xfrm>
            <a:off x="6012610" y="1268700"/>
            <a:ext cx="2952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79565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 2 rows with headline (a)">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816" y="1628750"/>
            <a:ext cx="6048000" cy="2087588"/>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2915816" y="1268700"/>
            <a:ext cx="6048000" cy="360000"/>
          </a:xfrm>
        </p:spPr>
        <p:txBody>
          <a:bodyPr anchor="ctr" anchorCtr="0"/>
          <a:lstStyle>
            <a:lvl1pPr>
              <a:defRPr/>
            </a:lvl1pPr>
          </a:lstStyle>
          <a:p>
            <a:pPr lvl="0"/>
            <a:r>
              <a:rPr lang="en-GB" dirty="0" smtClean="0"/>
              <a:t>Headline</a:t>
            </a:r>
            <a:endParaRPr lang="en-GB" dirty="0"/>
          </a:p>
        </p:txBody>
      </p:sp>
      <p:sp>
        <p:nvSpPr>
          <p:cNvPr id="10" name="Textplatzhalter 9"/>
          <p:cNvSpPr>
            <a:spLocks noGrp="1"/>
          </p:cNvSpPr>
          <p:nvPr>
            <p:ph type="body" sz="quarter" idx="14" hasCustomPrompt="1"/>
          </p:nvPr>
        </p:nvSpPr>
        <p:spPr>
          <a:xfrm>
            <a:off x="2915770" y="3861060"/>
            <a:ext cx="6048000" cy="360000"/>
          </a:xfrm>
        </p:spPr>
        <p:txBody>
          <a:bodyPr anchor="ctr" anchorCtr="0"/>
          <a:lstStyle>
            <a:lvl1pPr>
              <a:defRPr/>
            </a:lvl1pPr>
          </a:lstStyle>
          <a:p>
            <a:pPr lvl="0"/>
            <a:r>
              <a:rPr lang="en-GB" dirty="0" smtClean="0"/>
              <a:t>Headline</a:t>
            </a:r>
            <a:endParaRPr lang="en-GB" dirty="0"/>
          </a:p>
        </p:txBody>
      </p:sp>
      <p:sp>
        <p:nvSpPr>
          <p:cNvPr id="12" name="Bildplatzhalter 7"/>
          <p:cNvSpPr>
            <a:spLocks noGrp="1"/>
          </p:cNvSpPr>
          <p:nvPr>
            <p:ph type="pic" sz="quarter" idx="15"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3"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9" name="Inhaltsplatzhalter 8"/>
          <p:cNvSpPr>
            <a:spLocks noGrp="1"/>
          </p:cNvSpPr>
          <p:nvPr>
            <p:ph sz="quarter" idx="17" hasCustomPrompt="1"/>
          </p:nvPr>
        </p:nvSpPr>
        <p:spPr>
          <a:xfrm>
            <a:off x="2915770" y="4221245"/>
            <a:ext cx="6048000" cy="208761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45802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only (b)">
    <p:spTree>
      <p:nvGrpSpPr>
        <p:cNvPr id="1" name=""/>
        <p:cNvGrpSpPr/>
        <p:nvPr/>
      </p:nvGrpSpPr>
      <p:grpSpPr>
        <a:xfrm>
          <a:off x="0" y="0"/>
          <a:ext cx="0" cy="0"/>
          <a:chOff x="0" y="0"/>
          <a:chExt cx="0" cy="0"/>
        </a:xfrm>
      </p:grpSpPr>
      <p:sp>
        <p:nvSpPr>
          <p:cNvPr id="8" name="Rechteck 7"/>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9" name="Rechteck 8"/>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59242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Wide picture (b)">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0" name="Rechteck 9"/>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dirty="0" smtClean="0"/>
              <a:t>Click to add subtitle</a:t>
            </a:r>
            <a:endParaRPr lang="en-GB" dirty="0"/>
          </a:p>
        </p:txBody>
      </p:sp>
      <p:sp>
        <p:nvSpPr>
          <p:cNvPr id="8" name="Bildplatzhalter 7"/>
          <p:cNvSpPr>
            <a:spLocks noGrp="1"/>
          </p:cNvSpPr>
          <p:nvPr>
            <p:ph type="pic" sz="quarter" idx="14" hasCustomPrompt="1"/>
          </p:nvPr>
        </p:nvSpPr>
        <p:spPr>
          <a:xfrm>
            <a:off x="684610" y="1268700"/>
            <a:ext cx="8280000" cy="50400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7" name="Textplatzhalter 6"/>
          <p:cNvSpPr>
            <a:spLocks noGrp="1"/>
          </p:cNvSpPr>
          <p:nvPr>
            <p:ph type="body" sz="quarter" idx="15" hasCustomPrompt="1"/>
          </p:nvPr>
        </p:nvSpPr>
        <p:spPr>
          <a:xfrm>
            <a:off x="5652000" y="3141140"/>
            <a:ext cx="3312000" cy="1296000"/>
          </a:xfrm>
          <a:solidFill>
            <a:srgbClr val="FFFFFF">
              <a:alpha val="50196"/>
            </a:srgbClr>
          </a:solidFill>
        </p:spPr>
        <p:txBody>
          <a:bodyPr anchor="ctr" anchorCtr="0"/>
          <a:lstStyle>
            <a:lvl1pPr algn="r">
              <a:defRPr baseline="0"/>
            </a:lvl1pPr>
          </a:lstStyle>
          <a:p>
            <a:pPr lvl="0"/>
            <a:r>
              <a:rPr lang="en-GB" smtClean="0"/>
              <a:t>Click to add text</a:t>
            </a:r>
            <a:endParaRPr lang="en-GB" dirty="0"/>
          </a:p>
        </p:txBody>
      </p:sp>
    </p:spTree>
    <p:extLst>
      <p:ext uri="{BB962C8B-B14F-4D97-AF65-F5344CB8AC3E}">
        <p14:creationId xmlns:p14="http://schemas.microsoft.com/office/powerpoint/2010/main" val="61793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 1 content (b)">
    <p:spTree>
      <p:nvGrpSpPr>
        <p:cNvPr id="1" name=""/>
        <p:cNvGrpSpPr/>
        <p:nvPr/>
      </p:nvGrpSpPr>
      <p:grpSpPr>
        <a:xfrm>
          <a:off x="0" y="0"/>
          <a:ext cx="0" cy="0"/>
          <a:chOff x="0" y="0"/>
          <a:chExt cx="0" cy="0"/>
        </a:xfrm>
      </p:grpSpPr>
      <p:sp>
        <p:nvSpPr>
          <p:cNvPr id="8" name="Rechteck 7"/>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7" name="Rechteck 6"/>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8280000" cy="5040000"/>
          </a:xfrm>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235949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 2 columns (b)">
    <p:spTree>
      <p:nvGrpSpPr>
        <p:cNvPr id="1" name=""/>
        <p:cNvGrpSpPr/>
        <p:nvPr/>
      </p:nvGrpSpPr>
      <p:grpSpPr>
        <a:xfrm>
          <a:off x="0" y="0"/>
          <a:ext cx="0" cy="0"/>
          <a:chOff x="0" y="0"/>
          <a:chExt cx="0" cy="0"/>
        </a:xfrm>
      </p:grpSpPr>
      <p:sp>
        <p:nvSpPr>
          <p:cNvPr id="9" name="Rechteck 8"/>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8" name="Rechteck 7"/>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4068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1" name="Inhaltsplatzhalter 10"/>
          <p:cNvSpPr>
            <a:spLocks noGrp="1"/>
          </p:cNvSpPr>
          <p:nvPr>
            <p:ph sz="quarter" idx="14" hasCustomPrompt="1"/>
          </p:nvPr>
        </p:nvSpPr>
        <p:spPr>
          <a:xfrm>
            <a:off x="4896610" y="1268700"/>
            <a:ext cx="4068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00490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 2 columns with headline (b)">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0" name="Rechteck 9"/>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628700"/>
            <a:ext cx="4068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683460" y="1268700"/>
            <a:ext cx="4068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4896610" y="1268700"/>
            <a:ext cx="4068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3" name="Inhaltsplatzhalter 12"/>
          <p:cNvSpPr>
            <a:spLocks noGrp="1"/>
          </p:cNvSpPr>
          <p:nvPr>
            <p:ph sz="quarter" idx="17" hasCustomPrompt="1"/>
          </p:nvPr>
        </p:nvSpPr>
        <p:spPr>
          <a:xfrm>
            <a:off x="4896610" y="1628750"/>
            <a:ext cx="4068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78752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 4 contents (b)">
    <p:spTree>
      <p:nvGrpSpPr>
        <p:cNvPr id="1" name=""/>
        <p:cNvGrpSpPr/>
        <p:nvPr/>
      </p:nvGrpSpPr>
      <p:grpSpPr>
        <a:xfrm>
          <a:off x="0" y="0"/>
          <a:ext cx="0" cy="0"/>
          <a:chOff x="0" y="0"/>
          <a:chExt cx="0" cy="0"/>
        </a:xfrm>
      </p:grpSpPr>
      <p:sp>
        <p:nvSpPr>
          <p:cNvPr id="13" name="Rechteck 12"/>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2" name="Rechteck 11"/>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9" name="Inhaltsplatzhalter 2"/>
          <p:cNvSpPr>
            <a:spLocks noGrp="1"/>
          </p:cNvSpPr>
          <p:nvPr>
            <p:ph idx="15" hasCustomPrompt="1"/>
          </p:nvPr>
        </p:nvSpPr>
        <p:spPr>
          <a:xfrm>
            <a:off x="683460" y="38614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6" hasCustomPrompt="1"/>
          </p:nvPr>
        </p:nvSpPr>
        <p:spPr>
          <a:xfrm>
            <a:off x="4896610" y="38614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8" name="Inhaltsplatzhalter 7"/>
          <p:cNvSpPr>
            <a:spLocks noGrp="1"/>
          </p:cNvSpPr>
          <p:nvPr>
            <p:ph sz="quarter" idx="17" hasCustomPrompt="1"/>
          </p:nvPr>
        </p:nvSpPr>
        <p:spPr>
          <a:xfrm>
            <a:off x="4896610" y="12687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00954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le + 4 contents with headline (b)">
    <p:spTree>
      <p:nvGrpSpPr>
        <p:cNvPr id="1" name=""/>
        <p:cNvGrpSpPr/>
        <p:nvPr/>
      </p:nvGrpSpPr>
      <p:grpSpPr>
        <a:xfrm>
          <a:off x="0" y="0"/>
          <a:ext cx="0" cy="0"/>
          <a:chOff x="0" y="0"/>
          <a:chExt cx="0" cy="0"/>
        </a:xfrm>
      </p:grpSpPr>
      <p:sp>
        <p:nvSpPr>
          <p:cNvPr id="16" name="Rechteck 15"/>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5" name="Rechteck 14"/>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62870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683460" y="1268700"/>
            <a:ext cx="4068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4896000" y="1268700"/>
            <a:ext cx="4068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dirty="0" smtClean="0"/>
              <a:t>Click to add subtitle</a:t>
            </a:r>
            <a:endParaRPr lang="en-GB" dirty="0"/>
          </a:p>
        </p:txBody>
      </p:sp>
      <p:sp>
        <p:nvSpPr>
          <p:cNvPr id="10" name="Inhaltsplatzhalter 2"/>
          <p:cNvSpPr>
            <a:spLocks noGrp="1"/>
          </p:cNvSpPr>
          <p:nvPr>
            <p:ph idx="17" hasCustomPrompt="1"/>
          </p:nvPr>
        </p:nvSpPr>
        <p:spPr>
          <a:xfrm>
            <a:off x="683460" y="422111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8" hasCustomPrompt="1"/>
          </p:nvPr>
        </p:nvSpPr>
        <p:spPr>
          <a:xfrm>
            <a:off x="4896610" y="422111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3861110"/>
            <a:ext cx="4068000" cy="360000"/>
          </a:xfrm>
        </p:spPr>
        <p:txBody>
          <a:bodyPr anchor="ctr" anchorCtr="0"/>
          <a:lstStyle>
            <a:lvl1pPr>
              <a:defRPr baseline="0"/>
            </a:lvl1pPr>
          </a:lstStyle>
          <a:p>
            <a:pPr lvl="0"/>
            <a:r>
              <a:rPr lang="en-GB" dirty="0" smtClean="0"/>
              <a:t>Headline</a:t>
            </a:r>
            <a:endParaRPr lang="en-GB" dirty="0"/>
          </a:p>
        </p:txBody>
      </p:sp>
      <p:sp>
        <p:nvSpPr>
          <p:cNvPr id="14" name="Textplatzhalter 7"/>
          <p:cNvSpPr>
            <a:spLocks noGrp="1"/>
          </p:cNvSpPr>
          <p:nvPr>
            <p:ph type="body" sz="quarter" idx="20" hasCustomPrompt="1"/>
          </p:nvPr>
        </p:nvSpPr>
        <p:spPr>
          <a:xfrm>
            <a:off x="4895460" y="3861110"/>
            <a:ext cx="4068000" cy="360000"/>
          </a:xfrm>
        </p:spPr>
        <p:txBody>
          <a:bodyPr anchor="ctr" anchorCtr="0"/>
          <a:lstStyle>
            <a:lvl1pPr>
              <a:defRPr baseline="0"/>
            </a:lvl1pPr>
          </a:lstStyle>
          <a:p>
            <a:pPr lvl="0"/>
            <a:r>
              <a:rPr lang="en-GB" dirty="0" smtClean="0"/>
              <a:t>Headline</a:t>
            </a:r>
            <a:endParaRPr lang="en-GB" dirty="0"/>
          </a:p>
        </p:txBody>
      </p:sp>
      <p:sp>
        <p:nvSpPr>
          <p:cNvPr id="17" name="Inhaltsplatzhalter 16"/>
          <p:cNvSpPr>
            <a:spLocks noGrp="1"/>
          </p:cNvSpPr>
          <p:nvPr>
            <p:ph sz="quarter" idx="21" hasCustomPrompt="1"/>
          </p:nvPr>
        </p:nvSpPr>
        <p:spPr>
          <a:xfrm>
            <a:off x="4896610" y="162875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02928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 4 contents with comment (b)">
    <p:spTree>
      <p:nvGrpSpPr>
        <p:cNvPr id="1" name=""/>
        <p:cNvGrpSpPr/>
        <p:nvPr/>
      </p:nvGrpSpPr>
      <p:grpSpPr>
        <a:xfrm>
          <a:off x="0" y="0"/>
          <a:ext cx="0" cy="0"/>
          <a:chOff x="0" y="0"/>
          <a:chExt cx="0" cy="0"/>
        </a:xfrm>
      </p:grpSpPr>
      <p:sp>
        <p:nvSpPr>
          <p:cNvPr id="19" name="Rechteck 18"/>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4" name="Rechteck 13"/>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683460" y="386106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5805400"/>
            <a:ext cx="4068000" cy="504000"/>
          </a:xfrm>
        </p:spPr>
        <p:txBody>
          <a:bodyPr anchor="t" anchorCtr="0"/>
          <a:lstStyle>
            <a:lvl1pPr>
              <a:defRPr sz="1000" baseline="0"/>
            </a:lvl1pPr>
          </a:lstStyle>
          <a:p>
            <a:pPr lvl="0"/>
            <a:r>
              <a:rPr lang="en-GB" dirty="0" smtClean="0"/>
              <a:t>Comment</a:t>
            </a:r>
            <a:endParaRPr lang="en-GB" dirty="0"/>
          </a:p>
        </p:txBody>
      </p:sp>
      <p:sp>
        <p:nvSpPr>
          <p:cNvPr id="15" name="Inhaltsplatzhalter 2"/>
          <p:cNvSpPr>
            <a:spLocks noGrp="1"/>
          </p:cNvSpPr>
          <p:nvPr>
            <p:ph idx="21" hasCustomPrompt="1"/>
          </p:nvPr>
        </p:nvSpPr>
        <p:spPr>
          <a:xfrm>
            <a:off x="4896610" y="126870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4896610" y="3213040"/>
            <a:ext cx="4068000" cy="504000"/>
          </a:xfrm>
        </p:spPr>
        <p:txBody>
          <a:bodyPr anchor="t" anchorCtr="0"/>
          <a:lstStyle>
            <a:lvl1pPr>
              <a:defRPr sz="1000" baseline="0"/>
            </a:lvl1pPr>
          </a:lstStyle>
          <a:p>
            <a:pPr lvl="0"/>
            <a:r>
              <a:rPr lang="en-GB" dirty="0" smtClean="0"/>
              <a:t>Comment</a:t>
            </a:r>
            <a:endParaRPr lang="en-GB" dirty="0"/>
          </a:p>
        </p:txBody>
      </p:sp>
      <p:sp>
        <p:nvSpPr>
          <p:cNvPr id="17" name="Inhaltsplatzhalter 2"/>
          <p:cNvSpPr>
            <a:spLocks noGrp="1"/>
          </p:cNvSpPr>
          <p:nvPr>
            <p:ph idx="23" hasCustomPrompt="1"/>
          </p:nvPr>
        </p:nvSpPr>
        <p:spPr>
          <a:xfrm>
            <a:off x="4896610" y="386106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4896610" y="5805400"/>
            <a:ext cx="4068000" cy="504000"/>
          </a:xfrm>
        </p:spPr>
        <p:txBody>
          <a:bodyPr anchor="t" anchorCtr="0"/>
          <a:lstStyle>
            <a:lvl1pPr>
              <a:defRPr sz="1000" baseline="0"/>
            </a:lvl1pPr>
          </a:lstStyle>
          <a:p>
            <a:pPr lvl="0"/>
            <a:r>
              <a:rPr lang="en-GB" dirty="0" smtClean="0"/>
              <a:t>Comment</a:t>
            </a:r>
            <a:endParaRPr lang="en-GB" dirty="0"/>
          </a:p>
        </p:txBody>
      </p:sp>
      <p:sp>
        <p:nvSpPr>
          <p:cNvPr id="21" name="Textplatzhalter 7"/>
          <p:cNvSpPr>
            <a:spLocks noGrp="1"/>
          </p:cNvSpPr>
          <p:nvPr>
            <p:ph type="body" sz="quarter" idx="26" hasCustomPrompt="1"/>
          </p:nvPr>
        </p:nvSpPr>
        <p:spPr>
          <a:xfrm>
            <a:off x="683460" y="3213040"/>
            <a:ext cx="4068000" cy="504000"/>
          </a:xfrm>
        </p:spPr>
        <p:txBody>
          <a:bodyPr anchor="t" anchorCtr="0"/>
          <a:lstStyle>
            <a:lvl1pPr>
              <a:defRPr sz="1000" baseline="0"/>
            </a:lvl1pPr>
          </a:lstStyle>
          <a:p>
            <a:pPr lvl="0"/>
            <a:r>
              <a:rPr lang="en-GB" dirty="0" smtClean="0"/>
              <a:t>Comment</a:t>
            </a:r>
            <a:endParaRPr lang="en-GB" dirty="0"/>
          </a:p>
        </p:txBody>
      </p:sp>
    </p:spTree>
    <p:extLst>
      <p:ext uri="{BB962C8B-B14F-4D97-AF65-F5344CB8AC3E}">
        <p14:creationId xmlns:p14="http://schemas.microsoft.com/office/powerpoint/2010/main" val="214461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 3 columns (b)">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9" name="Rechteck 8"/>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266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8" name="Inhaltsplatzhalter 2"/>
          <p:cNvSpPr>
            <a:spLocks noGrp="1"/>
          </p:cNvSpPr>
          <p:nvPr>
            <p:ph idx="14" hasCustomPrompt="1"/>
          </p:nvPr>
        </p:nvSpPr>
        <p:spPr>
          <a:xfrm>
            <a:off x="6300610" y="1268700"/>
            <a:ext cx="266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2" name="Inhaltsplatzhalter 11"/>
          <p:cNvSpPr>
            <a:spLocks noGrp="1"/>
          </p:cNvSpPr>
          <p:nvPr>
            <p:ph sz="quarter" idx="15" hasCustomPrompt="1"/>
          </p:nvPr>
        </p:nvSpPr>
        <p:spPr>
          <a:xfrm>
            <a:off x="3492035" y="1268700"/>
            <a:ext cx="266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0488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 2 columns with headline (a)">
    <p:spTree>
      <p:nvGrpSpPr>
        <p:cNvPr id="1" name=""/>
        <p:cNvGrpSpPr/>
        <p:nvPr/>
      </p:nvGrpSpPr>
      <p:grpSpPr>
        <a:xfrm>
          <a:off x="0" y="0"/>
          <a:ext cx="0" cy="0"/>
          <a:chOff x="0" y="0"/>
          <a:chExt cx="0" cy="0"/>
        </a:xfrm>
      </p:grpSpPr>
      <p:sp>
        <p:nvSpPr>
          <p:cNvPr id="13" name="Rechteck 12"/>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816" y="1617953"/>
            <a:ext cx="2952000" cy="467997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2915816" y="1257950"/>
            <a:ext cx="2952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012610" y="1257950"/>
            <a:ext cx="2952000" cy="360000"/>
          </a:xfrm>
        </p:spPr>
        <p:txBody>
          <a:bodyPr anchor="ctr" anchorCtr="0"/>
          <a:lstStyle>
            <a:lvl1pPr>
              <a:defRPr baseline="0"/>
            </a:lvl1pPr>
          </a:lstStyle>
          <a:p>
            <a:pPr lvl="0"/>
            <a:r>
              <a:rPr lang="en-GB" dirty="0" smtClean="0"/>
              <a:t>Headline</a:t>
            </a:r>
            <a:endParaRPr lang="en-GB" dirty="0"/>
          </a:p>
        </p:txBody>
      </p:sp>
      <p:sp>
        <p:nvSpPr>
          <p:cNvPr id="11" name="Bildplatzhalter 7"/>
          <p:cNvSpPr>
            <a:spLocks noGrp="1"/>
          </p:cNvSpPr>
          <p:nvPr>
            <p:ph type="pic" sz="quarter" idx="15"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9"/>
          <p:cNvSpPr>
            <a:spLocks noGrp="1"/>
          </p:cNvSpPr>
          <p:nvPr>
            <p:ph sz="quarter" idx="17" hasCustomPrompt="1"/>
          </p:nvPr>
        </p:nvSpPr>
        <p:spPr>
          <a:xfrm>
            <a:off x="6012610" y="1617953"/>
            <a:ext cx="2952000" cy="467997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85647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 3 columns with headline (b)">
    <p:spTree>
      <p:nvGrpSpPr>
        <p:cNvPr id="1" name=""/>
        <p:cNvGrpSpPr/>
        <p:nvPr/>
      </p:nvGrpSpPr>
      <p:grpSpPr>
        <a:xfrm>
          <a:off x="0" y="0"/>
          <a:ext cx="0" cy="0"/>
          <a:chOff x="0" y="0"/>
          <a:chExt cx="0" cy="0"/>
        </a:xfrm>
      </p:grpSpPr>
      <p:sp>
        <p:nvSpPr>
          <p:cNvPr id="14" name="Rechteck 13"/>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3" name="Rechteck 12"/>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628700"/>
            <a:ext cx="266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683460" y="1268700"/>
            <a:ext cx="2664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300610" y="1268700"/>
            <a:ext cx="2664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3492035" y="1628700"/>
            <a:ext cx="266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Textplatzhalter 7"/>
          <p:cNvSpPr>
            <a:spLocks noGrp="1"/>
          </p:cNvSpPr>
          <p:nvPr>
            <p:ph type="body" sz="quarter" idx="18" hasCustomPrompt="1"/>
          </p:nvPr>
        </p:nvSpPr>
        <p:spPr>
          <a:xfrm>
            <a:off x="3492035" y="1268700"/>
            <a:ext cx="2664000" cy="360000"/>
          </a:xfrm>
        </p:spPr>
        <p:txBody>
          <a:bodyPr anchor="ctr" anchorCtr="0"/>
          <a:lstStyle>
            <a:lvl1pPr>
              <a:defRPr baseline="0"/>
            </a:lvl1pPr>
          </a:lstStyle>
          <a:p>
            <a:pPr lvl="0"/>
            <a:r>
              <a:rPr lang="en-GB" dirty="0" smtClean="0"/>
              <a:t>Headline</a:t>
            </a:r>
            <a:endParaRPr lang="en-GB" dirty="0"/>
          </a:p>
        </p:txBody>
      </p:sp>
      <p:sp>
        <p:nvSpPr>
          <p:cNvPr id="15" name="Inhaltsplatzhalter 14"/>
          <p:cNvSpPr>
            <a:spLocks noGrp="1"/>
          </p:cNvSpPr>
          <p:nvPr>
            <p:ph sz="quarter" idx="19" hasCustomPrompt="1"/>
          </p:nvPr>
        </p:nvSpPr>
        <p:spPr>
          <a:xfrm>
            <a:off x="6300610" y="1628700"/>
            <a:ext cx="266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86055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 6 contents">
    <p:spTree>
      <p:nvGrpSpPr>
        <p:cNvPr id="1" name=""/>
        <p:cNvGrpSpPr/>
        <p:nvPr/>
      </p:nvGrpSpPr>
      <p:grpSpPr>
        <a:xfrm>
          <a:off x="0" y="0"/>
          <a:ext cx="0" cy="0"/>
          <a:chOff x="0" y="0"/>
          <a:chExt cx="0" cy="0"/>
        </a:xfrm>
      </p:grpSpPr>
      <p:sp>
        <p:nvSpPr>
          <p:cNvPr id="15" name="Rechteck 14"/>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4" name="Rechteck 13"/>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9" name="Inhaltsplatzhalter 2"/>
          <p:cNvSpPr>
            <a:spLocks noGrp="1"/>
          </p:cNvSpPr>
          <p:nvPr>
            <p:ph idx="15" hasCustomPrompt="1"/>
          </p:nvPr>
        </p:nvSpPr>
        <p:spPr>
          <a:xfrm>
            <a:off x="683460" y="38614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6" hasCustomPrompt="1"/>
          </p:nvPr>
        </p:nvSpPr>
        <p:spPr>
          <a:xfrm>
            <a:off x="6300610" y="38614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2" name="Inhaltsplatzhalter 2"/>
          <p:cNvSpPr>
            <a:spLocks noGrp="1"/>
          </p:cNvSpPr>
          <p:nvPr>
            <p:ph idx="17" hasCustomPrompt="1"/>
          </p:nvPr>
        </p:nvSpPr>
        <p:spPr>
          <a:xfrm>
            <a:off x="3492035" y="12687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Inhaltsplatzhalter 2"/>
          <p:cNvSpPr>
            <a:spLocks noGrp="1"/>
          </p:cNvSpPr>
          <p:nvPr>
            <p:ph idx="18" hasCustomPrompt="1"/>
          </p:nvPr>
        </p:nvSpPr>
        <p:spPr>
          <a:xfrm>
            <a:off x="3492035" y="38614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8" name="Inhaltsplatzhalter 7"/>
          <p:cNvSpPr>
            <a:spLocks noGrp="1"/>
          </p:cNvSpPr>
          <p:nvPr>
            <p:ph sz="quarter" idx="19" hasCustomPrompt="1"/>
          </p:nvPr>
        </p:nvSpPr>
        <p:spPr>
          <a:xfrm>
            <a:off x="6300610" y="12687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18237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 6 contents with headline (b)">
    <p:spTree>
      <p:nvGrpSpPr>
        <p:cNvPr id="1" name=""/>
        <p:cNvGrpSpPr/>
        <p:nvPr/>
      </p:nvGrpSpPr>
      <p:grpSpPr>
        <a:xfrm>
          <a:off x="0" y="0"/>
          <a:ext cx="0" cy="0"/>
          <a:chOff x="0" y="0"/>
          <a:chExt cx="0" cy="0"/>
        </a:xfrm>
      </p:grpSpPr>
      <p:sp>
        <p:nvSpPr>
          <p:cNvPr id="20" name="Rechteck 19"/>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9" name="Rechteck 18"/>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4000" y="162870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683460" y="1268700"/>
            <a:ext cx="2664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300610" y="1268700"/>
            <a:ext cx="2664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683460" y="422106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8" hasCustomPrompt="1"/>
          </p:nvPr>
        </p:nvSpPr>
        <p:spPr>
          <a:xfrm>
            <a:off x="6300000" y="422106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3861060"/>
            <a:ext cx="2664000" cy="360000"/>
          </a:xfrm>
        </p:spPr>
        <p:txBody>
          <a:bodyPr anchor="ctr" anchorCtr="0"/>
          <a:lstStyle>
            <a:lvl1pPr>
              <a:defRPr baseline="0"/>
            </a:lvl1pPr>
          </a:lstStyle>
          <a:p>
            <a:pPr lvl="0"/>
            <a:r>
              <a:rPr lang="en-GB" dirty="0" smtClean="0"/>
              <a:t>Headline</a:t>
            </a:r>
            <a:endParaRPr lang="en-GB" dirty="0"/>
          </a:p>
        </p:txBody>
      </p:sp>
      <p:sp>
        <p:nvSpPr>
          <p:cNvPr id="14" name="Textplatzhalter 7"/>
          <p:cNvSpPr>
            <a:spLocks noGrp="1"/>
          </p:cNvSpPr>
          <p:nvPr>
            <p:ph type="body" sz="quarter" idx="20" hasCustomPrompt="1"/>
          </p:nvPr>
        </p:nvSpPr>
        <p:spPr>
          <a:xfrm>
            <a:off x="6300610" y="3861060"/>
            <a:ext cx="2664000" cy="360000"/>
          </a:xfrm>
        </p:spPr>
        <p:txBody>
          <a:bodyPr anchor="ctr" anchorCtr="0"/>
          <a:lstStyle>
            <a:lvl1pPr>
              <a:defRPr baseline="0"/>
            </a:lvl1pPr>
          </a:lstStyle>
          <a:p>
            <a:pPr lvl="0"/>
            <a:r>
              <a:rPr lang="en-GB" dirty="0" smtClean="0"/>
              <a:t>Headline</a:t>
            </a:r>
            <a:endParaRPr lang="en-GB" dirty="0"/>
          </a:p>
        </p:txBody>
      </p:sp>
      <p:sp>
        <p:nvSpPr>
          <p:cNvPr id="15" name="Inhaltsplatzhalter 2"/>
          <p:cNvSpPr>
            <a:spLocks noGrp="1"/>
          </p:cNvSpPr>
          <p:nvPr>
            <p:ph idx="21" hasCustomPrompt="1"/>
          </p:nvPr>
        </p:nvSpPr>
        <p:spPr>
          <a:xfrm>
            <a:off x="3492000" y="162870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3492035" y="1268700"/>
            <a:ext cx="2664000" cy="360000"/>
          </a:xfrm>
        </p:spPr>
        <p:txBody>
          <a:bodyPr anchor="ctr" anchorCtr="0"/>
          <a:lstStyle>
            <a:lvl1pPr>
              <a:defRPr baseline="0"/>
            </a:lvl1pPr>
          </a:lstStyle>
          <a:p>
            <a:pPr lvl="0"/>
            <a:r>
              <a:rPr lang="en-GB" dirty="0" smtClean="0"/>
              <a:t>Headline</a:t>
            </a:r>
            <a:endParaRPr lang="en-GB" dirty="0"/>
          </a:p>
        </p:txBody>
      </p:sp>
      <p:sp>
        <p:nvSpPr>
          <p:cNvPr id="17" name="Inhaltsplatzhalter 2"/>
          <p:cNvSpPr>
            <a:spLocks noGrp="1"/>
          </p:cNvSpPr>
          <p:nvPr>
            <p:ph idx="23" hasCustomPrompt="1"/>
          </p:nvPr>
        </p:nvSpPr>
        <p:spPr>
          <a:xfrm>
            <a:off x="3491730" y="422106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3492035" y="3861060"/>
            <a:ext cx="2664000" cy="360000"/>
          </a:xfrm>
        </p:spPr>
        <p:txBody>
          <a:bodyPr anchor="ctr" anchorCtr="0"/>
          <a:lstStyle>
            <a:lvl1pPr>
              <a:defRPr baseline="0"/>
            </a:lvl1pPr>
          </a:lstStyle>
          <a:p>
            <a:pPr lvl="0"/>
            <a:r>
              <a:rPr lang="en-GB" dirty="0" smtClean="0"/>
              <a:t>Headline</a:t>
            </a:r>
            <a:endParaRPr lang="en-GB" dirty="0"/>
          </a:p>
        </p:txBody>
      </p:sp>
      <p:sp>
        <p:nvSpPr>
          <p:cNvPr id="21" name="Inhaltsplatzhalter 20"/>
          <p:cNvSpPr>
            <a:spLocks noGrp="1"/>
          </p:cNvSpPr>
          <p:nvPr>
            <p:ph sz="quarter" idx="25" hasCustomPrompt="1"/>
          </p:nvPr>
        </p:nvSpPr>
        <p:spPr>
          <a:xfrm>
            <a:off x="6300000" y="162870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841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 6 contents with comment (b)">
    <p:spTree>
      <p:nvGrpSpPr>
        <p:cNvPr id="1" name=""/>
        <p:cNvGrpSpPr/>
        <p:nvPr/>
      </p:nvGrpSpPr>
      <p:grpSpPr>
        <a:xfrm>
          <a:off x="0" y="0"/>
          <a:ext cx="0" cy="0"/>
          <a:chOff x="0" y="0"/>
          <a:chExt cx="0" cy="0"/>
        </a:xfrm>
      </p:grpSpPr>
      <p:sp>
        <p:nvSpPr>
          <p:cNvPr id="24" name="Rechteck 23"/>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3" name="Rechteck 22"/>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683460" y="386106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5805400"/>
            <a:ext cx="2664000" cy="504000"/>
          </a:xfrm>
        </p:spPr>
        <p:txBody>
          <a:bodyPr anchor="t" anchorCtr="0"/>
          <a:lstStyle>
            <a:lvl1pPr>
              <a:defRPr sz="1000" baseline="0"/>
            </a:lvl1pPr>
          </a:lstStyle>
          <a:p>
            <a:pPr lvl="0"/>
            <a:r>
              <a:rPr lang="en-GB" dirty="0" smtClean="0"/>
              <a:t>Comment</a:t>
            </a:r>
            <a:endParaRPr lang="en-GB" dirty="0"/>
          </a:p>
        </p:txBody>
      </p:sp>
      <p:sp>
        <p:nvSpPr>
          <p:cNvPr id="15" name="Inhaltsplatzhalter 2"/>
          <p:cNvSpPr>
            <a:spLocks noGrp="1"/>
          </p:cNvSpPr>
          <p:nvPr>
            <p:ph idx="21" hasCustomPrompt="1"/>
          </p:nvPr>
        </p:nvSpPr>
        <p:spPr>
          <a:xfrm>
            <a:off x="6300610" y="126870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6300000" y="3213040"/>
            <a:ext cx="2664000" cy="504000"/>
          </a:xfrm>
        </p:spPr>
        <p:txBody>
          <a:bodyPr anchor="t" anchorCtr="0"/>
          <a:lstStyle>
            <a:lvl1pPr>
              <a:defRPr sz="1000" baseline="0"/>
            </a:lvl1pPr>
          </a:lstStyle>
          <a:p>
            <a:pPr lvl="0"/>
            <a:r>
              <a:rPr lang="en-GB" dirty="0" smtClean="0"/>
              <a:t>Comment</a:t>
            </a:r>
            <a:endParaRPr lang="en-GB" dirty="0"/>
          </a:p>
        </p:txBody>
      </p:sp>
      <p:sp>
        <p:nvSpPr>
          <p:cNvPr id="17" name="Inhaltsplatzhalter 2"/>
          <p:cNvSpPr>
            <a:spLocks noGrp="1"/>
          </p:cNvSpPr>
          <p:nvPr>
            <p:ph idx="23" hasCustomPrompt="1"/>
          </p:nvPr>
        </p:nvSpPr>
        <p:spPr>
          <a:xfrm>
            <a:off x="6300610" y="386106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6300000" y="5805400"/>
            <a:ext cx="2664000" cy="504000"/>
          </a:xfrm>
        </p:spPr>
        <p:txBody>
          <a:bodyPr anchor="t" anchorCtr="0"/>
          <a:lstStyle>
            <a:lvl1pPr>
              <a:defRPr sz="1000" baseline="0"/>
            </a:lvl1pPr>
          </a:lstStyle>
          <a:p>
            <a:pPr lvl="0"/>
            <a:r>
              <a:rPr lang="en-GB" dirty="0" smtClean="0"/>
              <a:t>Comment</a:t>
            </a:r>
            <a:endParaRPr lang="en-GB" dirty="0"/>
          </a:p>
        </p:txBody>
      </p:sp>
      <p:sp>
        <p:nvSpPr>
          <p:cNvPr id="21" name="Textplatzhalter 7"/>
          <p:cNvSpPr>
            <a:spLocks noGrp="1"/>
          </p:cNvSpPr>
          <p:nvPr>
            <p:ph type="body" sz="quarter" idx="26" hasCustomPrompt="1"/>
          </p:nvPr>
        </p:nvSpPr>
        <p:spPr>
          <a:xfrm>
            <a:off x="683460" y="3213040"/>
            <a:ext cx="2664000" cy="504000"/>
          </a:xfrm>
        </p:spPr>
        <p:txBody>
          <a:bodyPr anchor="t" anchorCtr="0"/>
          <a:lstStyle>
            <a:lvl1pPr>
              <a:defRPr sz="1000" baseline="0"/>
            </a:lvl1pPr>
          </a:lstStyle>
          <a:p>
            <a:pPr lvl="0"/>
            <a:r>
              <a:rPr lang="en-GB" dirty="0" smtClean="0"/>
              <a:t>Comment</a:t>
            </a:r>
            <a:endParaRPr lang="en-GB" dirty="0"/>
          </a:p>
        </p:txBody>
      </p:sp>
      <p:sp>
        <p:nvSpPr>
          <p:cNvPr id="14" name="Inhaltsplatzhalter 2"/>
          <p:cNvSpPr>
            <a:spLocks noGrp="1"/>
          </p:cNvSpPr>
          <p:nvPr>
            <p:ph idx="27" hasCustomPrompt="1"/>
          </p:nvPr>
        </p:nvSpPr>
        <p:spPr>
          <a:xfrm>
            <a:off x="3492035" y="126870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9" name="Inhaltsplatzhalter 2"/>
          <p:cNvSpPr>
            <a:spLocks noGrp="1"/>
          </p:cNvSpPr>
          <p:nvPr>
            <p:ph idx="28" hasCustomPrompt="1"/>
          </p:nvPr>
        </p:nvSpPr>
        <p:spPr>
          <a:xfrm>
            <a:off x="3492035" y="386106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20" name="Textplatzhalter 7"/>
          <p:cNvSpPr>
            <a:spLocks noGrp="1"/>
          </p:cNvSpPr>
          <p:nvPr>
            <p:ph type="body" sz="quarter" idx="29" hasCustomPrompt="1"/>
          </p:nvPr>
        </p:nvSpPr>
        <p:spPr>
          <a:xfrm>
            <a:off x="3491730" y="5805400"/>
            <a:ext cx="2664000" cy="504000"/>
          </a:xfrm>
        </p:spPr>
        <p:txBody>
          <a:bodyPr anchor="t" anchorCtr="0"/>
          <a:lstStyle>
            <a:lvl1pPr>
              <a:defRPr sz="1000" baseline="0"/>
            </a:lvl1pPr>
          </a:lstStyle>
          <a:p>
            <a:pPr lvl="0"/>
            <a:r>
              <a:rPr lang="en-GB" dirty="0" smtClean="0"/>
              <a:t>Comment</a:t>
            </a:r>
            <a:endParaRPr lang="en-GB" dirty="0"/>
          </a:p>
        </p:txBody>
      </p:sp>
      <p:sp>
        <p:nvSpPr>
          <p:cNvPr id="22" name="Textplatzhalter 7"/>
          <p:cNvSpPr>
            <a:spLocks noGrp="1"/>
          </p:cNvSpPr>
          <p:nvPr>
            <p:ph type="body" sz="quarter" idx="30" hasCustomPrompt="1"/>
          </p:nvPr>
        </p:nvSpPr>
        <p:spPr>
          <a:xfrm>
            <a:off x="3491730" y="3213040"/>
            <a:ext cx="2664000" cy="504000"/>
          </a:xfrm>
        </p:spPr>
        <p:txBody>
          <a:bodyPr anchor="t" anchorCtr="0"/>
          <a:lstStyle>
            <a:lvl1pPr>
              <a:defRPr sz="1000" baseline="0"/>
            </a:lvl1pPr>
          </a:lstStyle>
          <a:p>
            <a:pPr lvl="0"/>
            <a:r>
              <a:rPr lang="en-GB" dirty="0" smtClean="0"/>
              <a:t>Comment</a:t>
            </a:r>
            <a:endParaRPr lang="en-GB" dirty="0"/>
          </a:p>
        </p:txBody>
      </p:sp>
    </p:spTree>
    <p:extLst>
      <p:ext uri="{BB962C8B-B14F-4D97-AF65-F5344CB8AC3E}">
        <p14:creationId xmlns:p14="http://schemas.microsoft.com/office/powerpoint/2010/main" val="347072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dt" sz="half" idx="10"/>
          </p:nvPr>
        </p:nvSpPr>
        <p:spPr>
          <a:xfrm>
            <a:off x="392113" y="6229350"/>
            <a:ext cx="2133600" cy="476250"/>
          </a:xfrm>
          <a:prstGeom prst="rect">
            <a:avLst/>
          </a:prstGeom>
          <a:ln/>
        </p:spPr>
        <p:txBody>
          <a:bodyPr/>
          <a:lstStyle>
            <a:lvl1pPr>
              <a:defRPr/>
            </a:lvl1pPr>
          </a:lstStyle>
          <a:p>
            <a:endParaRPr lang="en-US" dirty="0">
              <a:solidFill>
                <a:srgbClr val="000000"/>
              </a:solidFill>
            </a:endParaRPr>
          </a:p>
        </p:txBody>
      </p:sp>
      <p:sp>
        <p:nvSpPr>
          <p:cNvPr id="5" name="Rectangle 6"/>
          <p:cNvSpPr>
            <a:spLocks noGrp="1" noChangeArrowheads="1"/>
          </p:cNvSpPr>
          <p:nvPr>
            <p:ph type="ftr" sz="quarter" idx="11"/>
          </p:nvPr>
        </p:nvSpPr>
        <p:spPr>
          <a:xfrm>
            <a:off x="2916440" y="6642000"/>
            <a:ext cx="4860000" cy="216000"/>
          </a:xfrm>
          <a:prstGeom prst="rect">
            <a:avLst/>
          </a:prstGeom>
          <a:ln/>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1190913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311270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2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29946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3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26859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4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416867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370479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 2 rows (a)">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816" y="1268700"/>
            <a:ext cx="6048000" cy="2447638"/>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9"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8" name="Inhaltsplatzhalter 7"/>
          <p:cNvSpPr>
            <a:spLocks noGrp="1"/>
          </p:cNvSpPr>
          <p:nvPr>
            <p:ph sz="quarter" idx="15" hasCustomPrompt="1"/>
          </p:nvPr>
        </p:nvSpPr>
        <p:spPr>
          <a:xfrm>
            <a:off x="2915770" y="3861844"/>
            <a:ext cx="6048000" cy="244766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34688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5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23029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723452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6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258544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7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2210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8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13753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9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17216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0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86578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1_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a:xfrm>
            <a:off x="2916440" y="6642000"/>
            <a:ext cx="4860000" cy="216000"/>
          </a:xfrm>
          <a:prstGeom prst="rect">
            <a:avLst/>
          </a:prstGeom>
        </p:spPr>
        <p:txBody>
          <a:bodyPr/>
          <a:lstStyle/>
          <a:p>
            <a:endParaRPr lang="en-GB" dirty="0">
              <a:solidFill>
                <a:srgbClr val="5F5F5F"/>
              </a:solidFill>
            </a:endParaRPr>
          </a:p>
        </p:txBody>
      </p:sp>
      <p:sp>
        <p:nvSpPr>
          <p:cNvPr id="6" name="Foliennummernplatzhalter 5"/>
          <p:cNvSpPr>
            <a:spLocks noGrp="1"/>
          </p:cNvSpPr>
          <p:nvPr>
            <p:ph type="sldNum" sz="quarter" idx="12"/>
          </p:nvPr>
        </p:nvSpPr>
        <p:spPr/>
        <p:txBody>
          <a:bodyPr/>
          <a:lstStyle/>
          <a:p>
            <a:fld id="{8D1E4346-5F76-40D0-9BC1-ECCF6BA4DB79}" type="slidenum">
              <a:rPr lang="en-GB" smtClean="0">
                <a:solidFill>
                  <a:srgbClr val="5F5F5F"/>
                </a:solidFill>
              </a:rPr>
              <a:pPr/>
              <a:t>‹#›</a:t>
            </a:fld>
            <a:endParaRPr lang="en-GB"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294448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92113" y="6229350"/>
            <a:ext cx="2133600" cy="476250"/>
          </a:xfrm>
          <a:prstGeom prst="rect">
            <a:avLst/>
          </a:prstGeom>
        </p:spPr>
        <p:txBody>
          <a:bodyPr/>
          <a:lstStyle>
            <a:lvl1pPr fontAlgn="auto">
              <a:spcBef>
                <a:spcPts val="0"/>
              </a:spcBef>
              <a:spcAft>
                <a:spcPts val="0"/>
              </a:spcAft>
              <a:defRPr>
                <a:latin typeface="+mn-lt"/>
                <a:cs typeface="+mn-cs"/>
              </a:defRPr>
            </a:lvl1pPr>
          </a:lstStyle>
          <a:p>
            <a:pPr>
              <a:defRPr/>
            </a:pPr>
            <a:endParaRPr lang="de-DE">
              <a:solidFill>
                <a:srgbClr val="000000"/>
              </a:solidFill>
            </a:endParaRPr>
          </a:p>
        </p:txBody>
      </p:sp>
      <p:sp>
        <p:nvSpPr>
          <p:cNvPr id="3" name="Rectangle 6"/>
          <p:cNvSpPr>
            <a:spLocks noGrp="1" noChangeArrowheads="1"/>
          </p:cNvSpPr>
          <p:nvPr>
            <p:ph type="ftr" sz="quarter" idx="11"/>
          </p:nvPr>
        </p:nvSpPr>
        <p:spPr>
          <a:xfrm>
            <a:off x="2916440" y="6642000"/>
            <a:ext cx="4860000" cy="216000"/>
          </a:xfrm>
          <a:prstGeom prst="rect">
            <a:avLst/>
          </a:prstGeom>
        </p:spPr>
        <p:txBody>
          <a:bodyPr/>
          <a:lstStyle>
            <a:lvl1pPr>
              <a:defRPr/>
            </a:lvl1pPr>
          </a:lstStyle>
          <a:p>
            <a:pPr>
              <a:defRPr/>
            </a:pPr>
            <a:endParaRPr lang="de-DE" dirty="0">
              <a:solidFill>
                <a:srgbClr val="5F5F5F"/>
              </a:solidFill>
            </a:endParaRPr>
          </a:p>
        </p:txBody>
      </p:sp>
    </p:spTree>
    <p:extLst>
      <p:ext uri="{BB962C8B-B14F-4D97-AF65-F5344CB8AC3E}">
        <p14:creationId xmlns:p14="http://schemas.microsoft.com/office/powerpoint/2010/main" val="36264578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over page 1">
    <p:spTree>
      <p:nvGrpSpPr>
        <p:cNvPr id="1" name=""/>
        <p:cNvGrpSpPr/>
        <p:nvPr/>
      </p:nvGrpSpPr>
      <p:grpSpPr>
        <a:xfrm>
          <a:off x="0" y="0"/>
          <a:ext cx="0" cy="0"/>
          <a:chOff x="0" y="0"/>
          <a:chExt cx="0" cy="0"/>
        </a:xfrm>
      </p:grpSpPr>
      <p:sp>
        <p:nvSpPr>
          <p:cNvPr id="10" name="Rechteck 9"/>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8" name="Bildplatzhalter 7"/>
          <p:cNvSpPr>
            <a:spLocks noGrp="1"/>
          </p:cNvSpPr>
          <p:nvPr>
            <p:ph type="pic" sz="quarter" idx="13" hasCustomPrompt="1"/>
          </p:nvPr>
        </p:nvSpPr>
        <p:spPr>
          <a:xfrm>
            <a:off x="-1" y="471600"/>
            <a:ext cx="9144000" cy="50040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2" name="Titel 1"/>
          <p:cNvSpPr>
            <a:spLocks noGrp="1"/>
          </p:cNvSpPr>
          <p:nvPr>
            <p:ph type="ctrTitle" hasCustomPrompt="1"/>
          </p:nvPr>
        </p:nvSpPr>
        <p:spPr>
          <a:xfrm>
            <a:off x="2915770" y="5517290"/>
            <a:ext cx="6048000" cy="450000"/>
          </a:xfrm>
        </p:spPr>
        <p:txBody>
          <a:bodyPr anchor="t" anchorCtr="0"/>
          <a:lstStyle>
            <a:lvl1pPr>
              <a:defRPr/>
            </a:lvl1pPr>
          </a:lstStyle>
          <a:p>
            <a:r>
              <a:rPr lang="en-GB" dirty="0" smtClean="0"/>
              <a:t>Click to add title</a:t>
            </a:r>
            <a:endParaRPr lang="en-GB" dirty="0"/>
          </a:p>
        </p:txBody>
      </p:sp>
      <p:sp>
        <p:nvSpPr>
          <p:cNvPr id="3" name="Untertitel 2"/>
          <p:cNvSpPr>
            <a:spLocks noGrp="1"/>
          </p:cNvSpPr>
          <p:nvPr>
            <p:ph type="subTitle" idx="1" hasCustomPrompt="1"/>
          </p:nvPr>
        </p:nvSpPr>
        <p:spPr>
          <a:xfrm>
            <a:off x="2916000" y="6007020"/>
            <a:ext cx="3024000" cy="468000"/>
          </a:xfrm>
        </p:spPr>
        <p:txBody>
          <a:bodyPr anchor="b"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 or author</a:t>
            </a:r>
            <a:endParaRPr lang="en-GB" dirty="0"/>
          </a:p>
        </p:txBody>
      </p:sp>
      <p:sp>
        <p:nvSpPr>
          <p:cNvPr id="5" name="Fußzeilenplatzhalter 4"/>
          <p:cNvSpPr>
            <a:spLocks noGrp="1"/>
          </p:cNvSpPr>
          <p:nvPr>
            <p:ph type="ftr" sz="quarter" idx="11"/>
          </p:nvPr>
        </p:nvSpPr>
        <p:spPr/>
        <p:txBody>
          <a:bodyPr/>
          <a:lstStyle/>
          <a:p>
            <a:endParaRPr lang="en-US" dirty="0" smtClean="0">
              <a:solidFill>
                <a:srgbClr val="000000"/>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1" name="Textplatzhalter 10"/>
          <p:cNvSpPr>
            <a:spLocks noGrp="1"/>
          </p:cNvSpPr>
          <p:nvPr>
            <p:ph type="body" sz="quarter" idx="14" hasCustomPrompt="1"/>
          </p:nvPr>
        </p:nvSpPr>
        <p:spPr>
          <a:xfrm>
            <a:off x="536400" y="6007020"/>
            <a:ext cx="1800000" cy="468000"/>
          </a:xfrm>
        </p:spPr>
        <p:txBody>
          <a:bodyPr anchor="b" anchorCtr="0"/>
          <a:lstStyle>
            <a:lvl1pPr>
              <a:defRPr sz="1400" baseline="0"/>
            </a:lvl1pPr>
          </a:lstStyle>
          <a:p>
            <a:pPr lvl="0"/>
            <a:r>
              <a:rPr lang="en-GB" dirty="0" smtClean="0"/>
              <a:t>Click to add date</a:t>
            </a:r>
            <a:endParaRPr lang="en-GB" dirty="0"/>
          </a:p>
        </p:txBody>
      </p:sp>
    </p:spTree>
    <p:extLst>
      <p:ext uri="{BB962C8B-B14F-4D97-AF65-F5344CB8AC3E}">
        <p14:creationId xmlns:p14="http://schemas.microsoft.com/office/powerpoint/2010/main" val="328984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 2 rows with headline (a)">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816" y="1628750"/>
            <a:ext cx="6048000" cy="2087588"/>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2915816" y="1268700"/>
            <a:ext cx="6048000" cy="360000"/>
          </a:xfrm>
        </p:spPr>
        <p:txBody>
          <a:bodyPr anchor="ctr" anchorCtr="0"/>
          <a:lstStyle>
            <a:lvl1pPr>
              <a:defRPr/>
            </a:lvl1pPr>
          </a:lstStyle>
          <a:p>
            <a:pPr lvl="0"/>
            <a:r>
              <a:rPr lang="en-GB" dirty="0" smtClean="0"/>
              <a:t>Headline</a:t>
            </a:r>
            <a:endParaRPr lang="en-GB" dirty="0"/>
          </a:p>
        </p:txBody>
      </p:sp>
      <p:sp>
        <p:nvSpPr>
          <p:cNvPr id="10" name="Textplatzhalter 9"/>
          <p:cNvSpPr>
            <a:spLocks noGrp="1"/>
          </p:cNvSpPr>
          <p:nvPr>
            <p:ph type="body" sz="quarter" idx="14" hasCustomPrompt="1"/>
          </p:nvPr>
        </p:nvSpPr>
        <p:spPr>
          <a:xfrm>
            <a:off x="2915770" y="3861060"/>
            <a:ext cx="6048000" cy="360000"/>
          </a:xfrm>
        </p:spPr>
        <p:txBody>
          <a:bodyPr anchor="ctr" anchorCtr="0"/>
          <a:lstStyle>
            <a:lvl1pPr>
              <a:defRPr/>
            </a:lvl1pPr>
          </a:lstStyle>
          <a:p>
            <a:pPr lvl="0"/>
            <a:r>
              <a:rPr lang="en-GB" dirty="0" smtClean="0"/>
              <a:t>Headline</a:t>
            </a:r>
            <a:endParaRPr lang="en-GB" dirty="0"/>
          </a:p>
        </p:txBody>
      </p:sp>
      <p:sp>
        <p:nvSpPr>
          <p:cNvPr id="12" name="Bildplatzhalter 7"/>
          <p:cNvSpPr>
            <a:spLocks noGrp="1"/>
          </p:cNvSpPr>
          <p:nvPr>
            <p:ph type="pic" sz="quarter" idx="15"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3"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9" name="Inhaltsplatzhalter 8"/>
          <p:cNvSpPr>
            <a:spLocks noGrp="1"/>
          </p:cNvSpPr>
          <p:nvPr>
            <p:ph sz="quarter" idx="17" hasCustomPrompt="1"/>
          </p:nvPr>
        </p:nvSpPr>
        <p:spPr>
          <a:xfrm>
            <a:off x="2915770" y="4221245"/>
            <a:ext cx="6048000" cy="208761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3512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over page 2">
    <p:spTree>
      <p:nvGrpSpPr>
        <p:cNvPr id="1" name=""/>
        <p:cNvGrpSpPr/>
        <p:nvPr/>
      </p:nvGrpSpPr>
      <p:grpSpPr>
        <a:xfrm>
          <a:off x="0" y="0"/>
          <a:ext cx="0" cy="0"/>
          <a:chOff x="0" y="0"/>
          <a:chExt cx="0" cy="0"/>
        </a:xfrm>
      </p:grpSpPr>
      <p:sp>
        <p:nvSpPr>
          <p:cNvPr id="7" name="Rechteck 6"/>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8" name="Bildplatzhalter 7"/>
          <p:cNvSpPr>
            <a:spLocks noGrp="1"/>
          </p:cNvSpPr>
          <p:nvPr>
            <p:ph type="pic" sz="quarter" idx="13" hasCustomPrompt="1"/>
          </p:nvPr>
        </p:nvSpPr>
        <p:spPr>
          <a:xfrm>
            <a:off x="-1" y="471600"/>
            <a:ext cx="9144000" cy="42912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2" name="Titel 1"/>
          <p:cNvSpPr>
            <a:spLocks noGrp="1"/>
          </p:cNvSpPr>
          <p:nvPr>
            <p:ph type="ctrTitle" hasCustomPrompt="1"/>
          </p:nvPr>
        </p:nvSpPr>
        <p:spPr>
          <a:xfrm>
            <a:off x="2916000" y="5085230"/>
            <a:ext cx="6048000" cy="450000"/>
          </a:xfrm>
        </p:spPr>
        <p:txBody>
          <a:bodyPr anchor="b" anchorCtr="0"/>
          <a:lstStyle>
            <a:lvl1pPr>
              <a:defRPr/>
            </a:lvl1pPr>
          </a:lstStyle>
          <a:p>
            <a:r>
              <a:rPr lang="en-GB" dirty="0" smtClean="0"/>
              <a:t>Click to add title</a:t>
            </a:r>
            <a:endParaRPr lang="en-GB" dirty="0"/>
          </a:p>
        </p:txBody>
      </p:sp>
      <p:sp>
        <p:nvSpPr>
          <p:cNvPr id="3" name="Untertitel 2"/>
          <p:cNvSpPr>
            <a:spLocks noGrp="1"/>
          </p:cNvSpPr>
          <p:nvPr>
            <p:ph type="subTitle" idx="1" hasCustomPrompt="1"/>
          </p:nvPr>
        </p:nvSpPr>
        <p:spPr>
          <a:xfrm>
            <a:off x="2916000" y="5661445"/>
            <a:ext cx="6048000" cy="647415"/>
          </a:xfrm>
        </p:spPr>
        <p:txBody>
          <a:bodyPr anchor="t"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 author or date</a:t>
            </a:r>
            <a:endParaRPr lang="en-GB"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Tree>
    <p:extLst>
      <p:ext uri="{BB962C8B-B14F-4D97-AF65-F5344CB8AC3E}">
        <p14:creationId xmlns:p14="http://schemas.microsoft.com/office/powerpoint/2010/main" val="153182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only (a)">
    <p:spTree>
      <p:nvGrpSpPr>
        <p:cNvPr id="1" name=""/>
        <p:cNvGrpSpPr/>
        <p:nvPr/>
      </p:nvGrpSpPr>
      <p:grpSpPr>
        <a:xfrm>
          <a:off x="0" y="0"/>
          <a:ext cx="0" cy="0"/>
          <a:chOff x="0" y="0"/>
          <a:chExt cx="0" cy="0"/>
        </a:xfrm>
      </p:grpSpPr>
      <p:sp>
        <p:nvSpPr>
          <p:cNvPr id="8" name="Rechteck 7"/>
          <p:cNvSpPr/>
          <p:nvPr/>
        </p:nvSpPr>
        <p:spPr>
          <a:xfrm>
            <a:off x="17748" y="471486"/>
            <a:ext cx="521804"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83193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Title + 1  content (a)">
    <p:spTree>
      <p:nvGrpSpPr>
        <p:cNvPr id="1" name=""/>
        <p:cNvGrpSpPr/>
        <p:nvPr/>
      </p:nvGrpSpPr>
      <p:grpSpPr>
        <a:xfrm>
          <a:off x="0" y="0"/>
          <a:ext cx="0" cy="0"/>
          <a:chOff x="0" y="0"/>
          <a:chExt cx="0" cy="0"/>
        </a:xfrm>
      </p:grpSpPr>
      <p:sp>
        <p:nvSpPr>
          <p:cNvPr id="10" name="Rechteck 9"/>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21803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Title +  2 columns (a)">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770" y="1268700"/>
            <a:ext cx="2952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9"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0" name="Textplatzhalter 6"/>
          <p:cNvSpPr>
            <a:spLocks noGrp="1"/>
          </p:cNvSpPr>
          <p:nvPr>
            <p:ph type="body" sz="quarter" idx="13" hasCustomPrompt="1"/>
          </p:nvPr>
        </p:nvSpPr>
        <p:spPr>
          <a:xfrm>
            <a:off x="2916610" y="795600"/>
            <a:ext cx="6048000" cy="288000"/>
          </a:xfrm>
        </p:spPr>
        <p:txBody>
          <a:bodyPr/>
          <a:lstStyle>
            <a:lvl1pPr>
              <a:defRPr/>
            </a:lvl1pPr>
          </a:lstStyle>
          <a:p>
            <a:pPr lvl="0"/>
            <a:r>
              <a:rPr lang="en-GB" smtClean="0"/>
              <a:t>Click to add subtitle</a:t>
            </a:r>
            <a:endParaRPr lang="en-GB" dirty="0"/>
          </a:p>
        </p:txBody>
      </p:sp>
      <p:sp>
        <p:nvSpPr>
          <p:cNvPr id="8" name="Inhaltsplatzhalter 7"/>
          <p:cNvSpPr>
            <a:spLocks noGrp="1"/>
          </p:cNvSpPr>
          <p:nvPr>
            <p:ph sz="quarter" idx="15" hasCustomPrompt="1"/>
          </p:nvPr>
        </p:nvSpPr>
        <p:spPr>
          <a:xfrm>
            <a:off x="6012610" y="1268700"/>
            <a:ext cx="2952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54479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Title + 2 columns with headline (a)">
    <p:spTree>
      <p:nvGrpSpPr>
        <p:cNvPr id="1" name=""/>
        <p:cNvGrpSpPr/>
        <p:nvPr/>
      </p:nvGrpSpPr>
      <p:grpSpPr>
        <a:xfrm>
          <a:off x="0" y="0"/>
          <a:ext cx="0" cy="0"/>
          <a:chOff x="0" y="0"/>
          <a:chExt cx="0" cy="0"/>
        </a:xfrm>
      </p:grpSpPr>
      <p:sp>
        <p:nvSpPr>
          <p:cNvPr id="13" name="Rechteck 12"/>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816" y="1617953"/>
            <a:ext cx="2952000" cy="467997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2915816" y="1257950"/>
            <a:ext cx="2952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012610" y="1257950"/>
            <a:ext cx="2952000" cy="360000"/>
          </a:xfrm>
        </p:spPr>
        <p:txBody>
          <a:bodyPr anchor="ctr" anchorCtr="0"/>
          <a:lstStyle>
            <a:lvl1pPr>
              <a:defRPr baseline="0"/>
            </a:lvl1pPr>
          </a:lstStyle>
          <a:p>
            <a:pPr lvl="0"/>
            <a:r>
              <a:rPr lang="en-GB" dirty="0" smtClean="0"/>
              <a:t>Headline</a:t>
            </a:r>
            <a:endParaRPr lang="en-GB" dirty="0"/>
          </a:p>
        </p:txBody>
      </p:sp>
      <p:sp>
        <p:nvSpPr>
          <p:cNvPr id="11" name="Bildplatzhalter 7"/>
          <p:cNvSpPr>
            <a:spLocks noGrp="1"/>
          </p:cNvSpPr>
          <p:nvPr>
            <p:ph type="pic" sz="quarter" idx="15"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9"/>
          <p:cNvSpPr>
            <a:spLocks noGrp="1"/>
          </p:cNvSpPr>
          <p:nvPr>
            <p:ph sz="quarter" idx="17" hasCustomPrompt="1"/>
          </p:nvPr>
        </p:nvSpPr>
        <p:spPr>
          <a:xfrm>
            <a:off x="6012610" y="1617953"/>
            <a:ext cx="2952000" cy="467997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65072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 2 rows (a)">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816" y="1268700"/>
            <a:ext cx="6048000" cy="2447638"/>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9"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8" name="Inhaltsplatzhalter 7"/>
          <p:cNvSpPr>
            <a:spLocks noGrp="1"/>
          </p:cNvSpPr>
          <p:nvPr>
            <p:ph sz="quarter" idx="15" hasCustomPrompt="1"/>
          </p:nvPr>
        </p:nvSpPr>
        <p:spPr>
          <a:xfrm>
            <a:off x="2915770" y="3861844"/>
            <a:ext cx="6048000" cy="244766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35818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Title + 2 rows with headline (a)">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816" y="1628750"/>
            <a:ext cx="6048000" cy="2087588"/>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2915816" y="1268700"/>
            <a:ext cx="6048000" cy="360000"/>
          </a:xfrm>
        </p:spPr>
        <p:txBody>
          <a:bodyPr anchor="ctr" anchorCtr="0"/>
          <a:lstStyle>
            <a:lvl1pPr>
              <a:defRPr/>
            </a:lvl1pPr>
          </a:lstStyle>
          <a:p>
            <a:pPr lvl="0"/>
            <a:r>
              <a:rPr lang="en-GB" dirty="0" smtClean="0"/>
              <a:t>Headline</a:t>
            </a:r>
            <a:endParaRPr lang="en-GB" dirty="0"/>
          </a:p>
        </p:txBody>
      </p:sp>
      <p:sp>
        <p:nvSpPr>
          <p:cNvPr id="10" name="Textplatzhalter 9"/>
          <p:cNvSpPr>
            <a:spLocks noGrp="1"/>
          </p:cNvSpPr>
          <p:nvPr>
            <p:ph type="body" sz="quarter" idx="14" hasCustomPrompt="1"/>
          </p:nvPr>
        </p:nvSpPr>
        <p:spPr>
          <a:xfrm>
            <a:off x="2915770" y="3861060"/>
            <a:ext cx="6048000" cy="360000"/>
          </a:xfrm>
        </p:spPr>
        <p:txBody>
          <a:bodyPr anchor="ctr" anchorCtr="0"/>
          <a:lstStyle>
            <a:lvl1pPr>
              <a:defRPr/>
            </a:lvl1pPr>
          </a:lstStyle>
          <a:p>
            <a:pPr lvl="0"/>
            <a:r>
              <a:rPr lang="en-GB" dirty="0" smtClean="0"/>
              <a:t>Headline</a:t>
            </a:r>
            <a:endParaRPr lang="en-GB" dirty="0"/>
          </a:p>
        </p:txBody>
      </p:sp>
      <p:sp>
        <p:nvSpPr>
          <p:cNvPr id="12" name="Bildplatzhalter 7"/>
          <p:cNvSpPr>
            <a:spLocks noGrp="1"/>
          </p:cNvSpPr>
          <p:nvPr>
            <p:ph type="pic" sz="quarter" idx="15"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3"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9" name="Inhaltsplatzhalter 8"/>
          <p:cNvSpPr>
            <a:spLocks noGrp="1"/>
          </p:cNvSpPr>
          <p:nvPr>
            <p:ph sz="quarter" idx="17" hasCustomPrompt="1"/>
          </p:nvPr>
        </p:nvSpPr>
        <p:spPr>
          <a:xfrm>
            <a:off x="2915770" y="4221245"/>
            <a:ext cx="6048000" cy="208761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73183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Title only (b)">
    <p:spTree>
      <p:nvGrpSpPr>
        <p:cNvPr id="1" name=""/>
        <p:cNvGrpSpPr/>
        <p:nvPr/>
      </p:nvGrpSpPr>
      <p:grpSpPr>
        <a:xfrm>
          <a:off x="0" y="0"/>
          <a:ext cx="0" cy="0"/>
          <a:chOff x="0" y="0"/>
          <a:chExt cx="0" cy="0"/>
        </a:xfrm>
      </p:grpSpPr>
      <p:sp>
        <p:nvSpPr>
          <p:cNvPr id="8" name="Rechteck 7"/>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9" name="Rechteck 8"/>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31850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Wide picture (b)">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0" name="Rechteck 9"/>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dirty="0" smtClean="0"/>
              <a:t>Click to add subtitle</a:t>
            </a:r>
            <a:endParaRPr lang="en-GB" dirty="0"/>
          </a:p>
        </p:txBody>
      </p:sp>
      <p:sp>
        <p:nvSpPr>
          <p:cNvPr id="8" name="Bildplatzhalter 7"/>
          <p:cNvSpPr>
            <a:spLocks noGrp="1"/>
          </p:cNvSpPr>
          <p:nvPr>
            <p:ph type="pic" sz="quarter" idx="14" hasCustomPrompt="1"/>
          </p:nvPr>
        </p:nvSpPr>
        <p:spPr>
          <a:xfrm>
            <a:off x="684610" y="1268700"/>
            <a:ext cx="8280000" cy="50400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7" name="Textplatzhalter 6"/>
          <p:cNvSpPr>
            <a:spLocks noGrp="1"/>
          </p:cNvSpPr>
          <p:nvPr>
            <p:ph type="body" sz="quarter" idx="15" hasCustomPrompt="1"/>
          </p:nvPr>
        </p:nvSpPr>
        <p:spPr>
          <a:xfrm>
            <a:off x="5652000" y="3141140"/>
            <a:ext cx="3312000" cy="1296000"/>
          </a:xfrm>
          <a:solidFill>
            <a:srgbClr val="FFFFFF">
              <a:alpha val="50196"/>
            </a:srgbClr>
          </a:solidFill>
        </p:spPr>
        <p:txBody>
          <a:bodyPr anchor="ctr" anchorCtr="0"/>
          <a:lstStyle>
            <a:lvl1pPr algn="r">
              <a:defRPr baseline="0"/>
            </a:lvl1pPr>
          </a:lstStyle>
          <a:p>
            <a:pPr lvl="0"/>
            <a:r>
              <a:rPr lang="en-GB" smtClean="0"/>
              <a:t>Click to add text</a:t>
            </a:r>
            <a:endParaRPr lang="en-GB" dirty="0"/>
          </a:p>
        </p:txBody>
      </p:sp>
    </p:spTree>
    <p:extLst>
      <p:ext uri="{BB962C8B-B14F-4D97-AF65-F5344CB8AC3E}">
        <p14:creationId xmlns:p14="http://schemas.microsoft.com/office/powerpoint/2010/main" val="194753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Title + 1 content (b)">
    <p:spTree>
      <p:nvGrpSpPr>
        <p:cNvPr id="1" name=""/>
        <p:cNvGrpSpPr/>
        <p:nvPr/>
      </p:nvGrpSpPr>
      <p:grpSpPr>
        <a:xfrm>
          <a:off x="0" y="0"/>
          <a:ext cx="0" cy="0"/>
          <a:chOff x="0" y="0"/>
          <a:chExt cx="0" cy="0"/>
        </a:xfrm>
      </p:grpSpPr>
      <p:sp>
        <p:nvSpPr>
          <p:cNvPr id="8" name="Rechteck 7"/>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7" name="Rechteck 6"/>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8280000" cy="5040000"/>
          </a:xfrm>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72713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only (b)">
    <p:spTree>
      <p:nvGrpSpPr>
        <p:cNvPr id="1" name=""/>
        <p:cNvGrpSpPr/>
        <p:nvPr/>
      </p:nvGrpSpPr>
      <p:grpSpPr>
        <a:xfrm>
          <a:off x="0" y="0"/>
          <a:ext cx="0" cy="0"/>
          <a:chOff x="0" y="0"/>
          <a:chExt cx="0" cy="0"/>
        </a:xfrm>
      </p:grpSpPr>
      <p:sp>
        <p:nvSpPr>
          <p:cNvPr id="8" name="Rechteck 7"/>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9" name="Rechteck 8"/>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399951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Title + 2 columns (b)">
    <p:spTree>
      <p:nvGrpSpPr>
        <p:cNvPr id="1" name=""/>
        <p:cNvGrpSpPr/>
        <p:nvPr/>
      </p:nvGrpSpPr>
      <p:grpSpPr>
        <a:xfrm>
          <a:off x="0" y="0"/>
          <a:ext cx="0" cy="0"/>
          <a:chOff x="0" y="0"/>
          <a:chExt cx="0" cy="0"/>
        </a:xfrm>
      </p:grpSpPr>
      <p:sp>
        <p:nvSpPr>
          <p:cNvPr id="9" name="Rechteck 8"/>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8" name="Rechteck 7"/>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4068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1" name="Inhaltsplatzhalter 10"/>
          <p:cNvSpPr>
            <a:spLocks noGrp="1"/>
          </p:cNvSpPr>
          <p:nvPr>
            <p:ph sz="quarter" idx="14" hasCustomPrompt="1"/>
          </p:nvPr>
        </p:nvSpPr>
        <p:spPr>
          <a:xfrm>
            <a:off x="4896610" y="1268700"/>
            <a:ext cx="4068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01944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Title + 2 columns with headline (b)">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0" name="Rechteck 9"/>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628700"/>
            <a:ext cx="4068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683460" y="1268700"/>
            <a:ext cx="4068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4896610" y="1268700"/>
            <a:ext cx="4068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3" name="Inhaltsplatzhalter 12"/>
          <p:cNvSpPr>
            <a:spLocks noGrp="1"/>
          </p:cNvSpPr>
          <p:nvPr>
            <p:ph sz="quarter" idx="17" hasCustomPrompt="1"/>
          </p:nvPr>
        </p:nvSpPr>
        <p:spPr>
          <a:xfrm>
            <a:off x="4896610" y="1628750"/>
            <a:ext cx="4068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54461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itle + 4 contents (b)">
    <p:spTree>
      <p:nvGrpSpPr>
        <p:cNvPr id="1" name=""/>
        <p:cNvGrpSpPr/>
        <p:nvPr/>
      </p:nvGrpSpPr>
      <p:grpSpPr>
        <a:xfrm>
          <a:off x="0" y="0"/>
          <a:ext cx="0" cy="0"/>
          <a:chOff x="0" y="0"/>
          <a:chExt cx="0" cy="0"/>
        </a:xfrm>
      </p:grpSpPr>
      <p:sp>
        <p:nvSpPr>
          <p:cNvPr id="13" name="Rechteck 12"/>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2" name="Rechteck 11"/>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9" name="Inhaltsplatzhalter 2"/>
          <p:cNvSpPr>
            <a:spLocks noGrp="1"/>
          </p:cNvSpPr>
          <p:nvPr>
            <p:ph idx="15" hasCustomPrompt="1"/>
          </p:nvPr>
        </p:nvSpPr>
        <p:spPr>
          <a:xfrm>
            <a:off x="683460" y="38614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6" hasCustomPrompt="1"/>
          </p:nvPr>
        </p:nvSpPr>
        <p:spPr>
          <a:xfrm>
            <a:off x="4896610" y="38614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8" name="Inhaltsplatzhalter 7"/>
          <p:cNvSpPr>
            <a:spLocks noGrp="1"/>
          </p:cNvSpPr>
          <p:nvPr>
            <p:ph sz="quarter" idx="17" hasCustomPrompt="1"/>
          </p:nvPr>
        </p:nvSpPr>
        <p:spPr>
          <a:xfrm>
            <a:off x="4896610" y="12687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75362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Title + 4 contents with headline (b)">
    <p:spTree>
      <p:nvGrpSpPr>
        <p:cNvPr id="1" name=""/>
        <p:cNvGrpSpPr/>
        <p:nvPr/>
      </p:nvGrpSpPr>
      <p:grpSpPr>
        <a:xfrm>
          <a:off x="0" y="0"/>
          <a:ext cx="0" cy="0"/>
          <a:chOff x="0" y="0"/>
          <a:chExt cx="0" cy="0"/>
        </a:xfrm>
      </p:grpSpPr>
      <p:sp>
        <p:nvSpPr>
          <p:cNvPr id="16" name="Rechteck 15"/>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5" name="Rechteck 14"/>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62870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683460" y="1268700"/>
            <a:ext cx="4068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4896000" y="1268700"/>
            <a:ext cx="4068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dirty="0" smtClean="0"/>
              <a:t>Click to add subtitle</a:t>
            </a:r>
            <a:endParaRPr lang="en-GB" dirty="0"/>
          </a:p>
        </p:txBody>
      </p:sp>
      <p:sp>
        <p:nvSpPr>
          <p:cNvPr id="10" name="Inhaltsplatzhalter 2"/>
          <p:cNvSpPr>
            <a:spLocks noGrp="1"/>
          </p:cNvSpPr>
          <p:nvPr>
            <p:ph idx="17" hasCustomPrompt="1"/>
          </p:nvPr>
        </p:nvSpPr>
        <p:spPr>
          <a:xfrm>
            <a:off x="683460" y="422111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8" hasCustomPrompt="1"/>
          </p:nvPr>
        </p:nvSpPr>
        <p:spPr>
          <a:xfrm>
            <a:off x="4896610" y="422111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3861110"/>
            <a:ext cx="4068000" cy="360000"/>
          </a:xfrm>
        </p:spPr>
        <p:txBody>
          <a:bodyPr anchor="ctr" anchorCtr="0"/>
          <a:lstStyle>
            <a:lvl1pPr>
              <a:defRPr baseline="0"/>
            </a:lvl1pPr>
          </a:lstStyle>
          <a:p>
            <a:pPr lvl="0"/>
            <a:r>
              <a:rPr lang="en-GB" dirty="0" smtClean="0"/>
              <a:t>Headline</a:t>
            </a:r>
            <a:endParaRPr lang="en-GB" dirty="0"/>
          </a:p>
        </p:txBody>
      </p:sp>
      <p:sp>
        <p:nvSpPr>
          <p:cNvPr id="14" name="Textplatzhalter 7"/>
          <p:cNvSpPr>
            <a:spLocks noGrp="1"/>
          </p:cNvSpPr>
          <p:nvPr>
            <p:ph type="body" sz="quarter" idx="20" hasCustomPrompt="1"/>
          </p:nvPr>
        </p:nvSpPr>
        <p:spPr>
          <a:xfrm>
            <a:off x="4895460" y="3861110"/>
            <a:ext cx="4068000" cy="360000"/>
          </a:xfrm>
        </p:spPr>
        <p:txBody>
          <a:bodyPr anchor="ctr" anchorCtr="0"/>
          <a:lstStyle>
            <a:lvl1pPr>
              <a:defRPr baseline="0"/>
            </a:lvl1pPr>
          </a:lstStyle>
          <a:p>
            <a:pPr lvl="0"/>
            <a:r>
              <a:rPr lang="en-GB" dirty="0" smtClean="0"/>
              <a:t>Headline</a:t>
            </a:r>
            <a:endParaRPr lang="en-GB" dirty="0"/>
          </a:p>
        </p:txBody>
      </p:sp>
      <p:sp>
        <p:nvSpPr>
          <p:cNvPr id="17" name="Inhaltsplatzhalter 16"/>
          <p:cNvSpPr>
            <a:spLocks noGrp="1"/>
          </p:cNvSpPr>
          <p:nvPr>
            <p:ph sz="quarter" idx="21" hasCustomPrompt="1"/>
          </p:nvPr>
        </p:nvSpPr>
        <p:spPr>
          <a:xfrm>
            <a:off x="4896610" y="162875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40704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Title + 4 contents with comment (b)">
    <p:spTree>
      <p:nvGrpSpPr>
        <p:cNvPr id="1" name=""/>
        <p:cNvGrpSpPr/>
        <p:nvPr/>
      </p:nvGrpSpPr>
      <p:grpSpPr>
        <a:xfrm>
          <a:off x="0" y="0"/>
          <a:ext cx="0" cy="0"/>
          <a:chOff x="0" y="0"/>
          <a:chExt cx="0" cy="0"/>
        </a:xfrm>
      </p:grpSpPr>
      <p:sp>
        <p:nvSpPr>
          <p:cNvPr id="19" name="Rechteck 18"/>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4" name="Rechteck 13"/>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683460" y="386106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5805400"/>
            <a:ext cx="4068000" cy="504000"/>
          </a:xfrm>
        </p:spPr>
        <p:txBody>
          <a:bodyPr anchor="t" anchorCtr="0"/>
          <a:lstStyle>
            <a:lvl1pPr>
              <a:defRPr sz="1000" baseline="0"/>
            </a:lvl1pPr>
          </a:lstStyle>
          <a:p>
            <a:pPr lvl="0"/>
            <a:r>
              <a:rPr lang="en-GB" dirty="0" smtClean="0"/>
              <a:t>Comment</a:t>
            </a:r>
            <a:endParaRPr lang="en-GB" dirty="0"/>
          </a:p>
        </p:txBody>
      </p:sp>
      <p:sp>
        <p:nvSpPr>
          <p:cNvPr id="15" name="Inhaltsplatzhalter 2"/>
          <p:cNvSpPr>
            <a:spLocks noGrp="1"/>
          </p:cNvSpPr>
          <p:nvPr>
            <p:ph idx="21" hasCustomPrompt="1"/>
          </p:nvPr>
        </p:nvSpPr>
        <p:spPr>
          <a:xfrm>
            <a:off x="4896610" y="126870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4896610" y="3213040"/>
            <a:ext cx="4068000" cy="504000"/>
          </a:xfrm>
        </p:spPr>
        <p:txBody>
          <a:bodyPr anchor="t" anchorCtr="0"/>
          <a:lstStyle>
            <a:lvl1pPr>
              <a:defRPr sz="1000" baseline="0"/>
            </a:lvl1pPr>
          </a:lstStyle>
          <a:p>
            <a:pPr lvl="0"/>
            <a:r>
              <a:rPr lang="en-GB" dirty="0" smtClean="0"/>
              <a:t>Comment</a:t>
            </a:r>
            <a:endParaRPr lang="en-GB" dirty="0"/>
          </a:p>
        </p:txBody>
      </p:sp>
      <p:sp>
        <p:nvSpPr>
          <p:cNvPr id="17" name="Inhaltsplatzhalter 2"/>
          <p:cNvSpPr>
            <a:spLocks noGrp="1"/>
          </p:cNvSpPr>
          <p:nvPr>
            <p:ph idx="23" hasCustomPrompt="1"/>
          </p:nvPr>
        </p:nvSpPr>
        <p:spPr>
          <a:xfrm>
            <a:off x="4896610" y="386106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4896610" y="5805400"/>
            <a:ext cx="4068000" cy="504000"/>
          </a:xfrm>
        </p:spPr>
        <p:txBody>
          <a:bodyPr anchor="t" anchorCtr="0"/>
          <a:lstStyle>
            <a:lvl1pPr>
              <a:defRPr sz="1000" baseline="0"/>
            </a:lvl1pPr>
          </a:lstStyle>
          <a:p>
            <a:pPr lvl="0"/>
            <a:r>
              <a:rPr lang="en-GB" dirty="0" smtClean="0"/>
              <a:t>Comment</a:t>
            </a:r>
            <a:endParaRPr lang="en-GB" dirty="0"/>
          </a:p>
        </p:txBody>
      </p:sp>
      <p:sp>
        <p:nvSpPr>
          <p:cNvPr id="21" name="Textplatzhalter 7"/>
          <p:cNvSpPr>
            <a:spLocks noGrp="1"/>
          </p:cNvSpPr>
          <p:nvPr>
            <p:ph type="body" sz="quarter" idx="26" hasCustomPrompt="1"/>
          </p:nvPr>
        </p:nvSpPr>
        <p:spPr>
          <a:xfrm>
            <a:off x="683460" y="3213040"/>
            <a:ext cx="4068000" cy="504000"/>
          </a:xfrm>
        </p:spPr>
        <p:txBody>
          <a:bodyPr anchor="t" anchorCtr="0"/>
          <a:lstStyle>
            <a:lvl1pPr>
              <a:defRPr sz="1000" baseline="0"/>
            </a:lvl1pPr>
          </a:lstStyle>
          <a:p>
            <a:pPr lvl="0"/>
            <a:r>
              <a:rPr lang="en-GB" dirty="0" smtClean="0"/>
              <a:t>Comment</a:t>
            </a:r>
            <a:endParaRPr lang="en-GB" dirty="0"/>
          </a:p>
        </p:txBody>
      </p:sp>
    </p:spTree>
    <p:extLst>
      <p:ext uri="{BB962C8B-B14F-4D97-AF65-F5344CB8AC3E}">
        <p14:creationId xmlns:p14="http://schemas.microsoft.com/office/powerpoint/2010/main" val="2935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itle + 3 columns (b)">
    <p:spTree>
      <p:nvGrpSpPr>
        <p:cNvPr id="1" name=""/>
        <p:cNvGrpSpPr/>
        <p:nvPr/>
      </p:nvGrpSpPr>
      <p:grpSpPr>
        <a:xfrm>
          <a:off x="0" y="0"/>
          <a:ext cx="0" cy="0"/>
          <a:chOff x="0" y="0"/>
          <a:chExt cx="0" cy="0"/>
        </a:xfrm>
      </p:grpSpPr>
      <p:sp>
        <p:nvSpPr>
          <p:cNvPr id="11" name="Rechteck 10"/>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9" name="Rechteck 8"/>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266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8" name="Inhaltsplatzhalter 2"/>
          <p:cNvSpPr>
            <a:spLocks noGrp="1"/>
          </p:cNvSpPr>
          <p:nvPr>
            <p:ph idx="14" hasCustomPrompt="1"/>
          </p:nvPr>
        </p:nvSpPr>
        <p:spPr>
          <a:xfrm>
            <a:off x="6300610" y="1268700"/>
            <a:ext cx="266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2" name="Inhaltsplatzhalter 11"/>
          <p:cNvSpPr>
            <a:spLocks noGrp="1"/>
          </p:cNvSpPr>
          <p:nvPr>
            <p:ph sz="quarter" idx="15" hasCustomPrompt="1"/>
          </p:nvPr>
        </p:nvSpPr>
        <p:spPr>
          <a:xfrm>
            <a:off x="3492035" y="1268700"/>
            <a:ext cx="266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427395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itle + 3 columns with headline (b)">
    <p:spTree>
      <p:nvGrpSpPr>
        <p:cNvPr id="1" name=""/>
        <p:cNvGrpSpPr/>
        <p:nvPr/>
      </p:nvGrpSpPr>
      <p:grpSpPr>
        <a:xfrm>
          <a:off x="0" y="0"/>
          <a:ext cx="0" cy="0"/>
          <a:chOff x="0" y="0"/>
          <a:chExt cx="0" cy="0"/>
        </a:xfrm>
      </p:grpSpPr>
      <p:sp>
        <p:nvSpPr>
          <p:cNvPr id="14" name="Rechteck 13"/>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3" name="Rechteck 12"/>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628700"/>
            <a:ext cx="266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683460" y="1268700"/>
            <a:ext cx="2664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300610" y="1268700"/>
            <a:ext cx="2664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3492035" y="1628700"/>
            <a:ext cx="266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Textplatzhalter 7"/>
          <p:cNvSpPr>
            <a:spLocks noGrp="1"/>
          </p:cNvSpPr>
          <p:nvPr>
            <p:ph type="body" sz="quarter" idx="18" hasCustomPrompt="1"/>
          </p:nvPr>
        </p:nvSpPr>
        <p:spPr>
          <a:xfrm>
            <a:off x="3492035" y="1268700"/>
            <a:ext cx="2664000" cy="360000"/>
          </a:xfrm>
        </p:spPr>
        <p:txBody>
          <a:bodyPr anchor="ctr" anchorCtr="0"/>
          <a:lstStyle>
            <a:lvl1pPr>
              <a:defRPr baseline="0"/>
            </a:lvl1pPr>
          </a:lstStyle>
          <a:p>
            <a:pPr lvl="0"/>
            <a:r>
              <a:rPr lang="en-GB" dirty="0" smtClean="0"/>
              <a:t>Headline</a:t>
            </a:r>
            <a:endParaRPr lang="en-GB" dirty="0"/>
          </a:p>
        </p:txBody>
      </p:sp>
      <p:sp>
        <p:nvSpPr>
          <p:cNvPr id="15" name="Inhaltsplatzhalter 14"/>
          <p:cNvSpPr>
            <a:spLocks noGrp="1"/>
          </p:cNvSpPr>
          <p:nvPr>
            <p:ph sz="quarter" idx="19" hasCustomPrompt="1"/>
          </p:nvPr>
        </p:nvSpPr>
        <p:spPr>
          <a:xfrm>
            <a:off x="6300610" y="1628700"/>
            <a:ext cx="266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94240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 6 contents">
    <p:spTree>
      <p:nvGrpSpPr>
        <p:cNvPr id="1" name=""/>
        <p:cNvGrpSpPr/>
        <p:nvPr/>
      </p:nvGrpSpPr>
      <p:grpSpPr>
        <a:xfrm>
          <a:off x="0" y="0"/>
          <a:ext cx="0" cy="0"/>
          <a:chOff x="0" y="0"/>
          <a:chExt cx="0" cy="0"/>
        </a:xfrm>
      </p:grpSpPr>
      <p:sp>
        <p:nvSpPr>
          <p:cNvPr id="15" name="Rechteck 14"/>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4" name="Rechteck 13"/>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9" name="Inhaltsplatzhalter 2"/>
          <p:cNvSpPr>
            <a:spLocks noGrp="1"/>
          </p:cNvSpPr>
          <p:nvPr>
            <p:ph idx="15" hasCustomPrompt="1"/>
          </p:nvPr>
        </p:nvSpPr>
        <p:spPr>
          <a:xfrm>
            <a:off x="683460" y="38614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6" hasCustomPrompt="1"/>
          </p:nvPr>
        </p:nvSpPr>
        <p:spPr>
          <a:xfrm>
            <a:off x="6300610" y="38614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2" name="Inhaltsplatzhalter 2"/>
          <p:cNvSpPr>
            <a:spLocks noGrp="1"/>
          </p:cNvSpPr>
          <p:nvPr>
            <p:ph idx="17" hasCustomPrompt="1"/>
          </p:nvPr>
        </p:nvSpPr>
        <p:spPr>
          <a:xfrm>
            <a:off x="3492035" y="12687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Inhaltsplatzhalter 2"/>
          <p:cNvSpPr>
            <a:spLocks noGrp="1"/>
          </p:cNvSpPr>
          <p:nvPr>
            <p:ph idx="18" hasCustomPrompt="1"/>
          </p:nvPr>
        </p:nvSpPr>
        <p:spPr>
          <a:xfrm>
            <a:off x="3492035" y="38614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8" name="Inhaltsplatzhalter 7"/>
          <p:cNvSpPr>
            <a:spLocks noGrp="1"/>
          </p:cNvSpPr>
          <p:nvPr>
            <p:ph sz="quarter" idx="19" hasCustomPrompt="1"/>
          </p:nvPr>
        </p:nvSpPr>
        <p:spPr>
          <a:xfrm>
            <a:off x="6300610" y="12687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73832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Title + 6 contents with headline (b)">
    <p:spTree>
      <p:nvGrpSpPr>
        <p:cNvPr id="1" name=""/>
        <p:cNvGrpSpPr/>
        <p:nvPr/>
      </p:nvGrpSpPr>
      <p:grpSpPr>
        <a:xfrm>
          <a:off x="0" y="0"/>
          <a:ext cx="0" cy="0"/>
          <a:chOff x="0" y="0"/>
          <a:chExt cx="0" cy="0"/>
        </a:xfrm>
      </p:grpSpPr>
      <p:sp>
        <p:nvSpPr>
          <p:cNvPr id="20" name="Rechteck 19"/>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19" name="Rechteck 18"/>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4000" y="162870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Textplatzhalter 7"/>
          <p:cNvSpPr>
            <a:spLocks noGrp="1"/>
          </p:cNvSpPr>
          <p:nvPr>
            <p:ph type="body" sz="quarter" idx="13" hasCustomPrompt="1"/>
          </p:nvPr>
        </p:nvSpPr>
        <p:spPr>
          <a:xfrm>
            <a:off x="683460" y="1268700"/>
            <a:ext cx="2664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300610" y="1268700"/>
            <a:ext cx="2664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683460" y="422106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8" hasCustomPrompt="1"/>
          </p:nvPr>
        </p:nvSpPr>
        <p:spPr>
          <a:xfrm>
            <a:off x="6300000" y="422106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3861060"/>
            <a:ext cx="2664000" cy="360000"/>
          </a:xfrm>
        </p:spPr>
        <p:txBody>
          <a:bodyPr anchor="ctr" anchorCtr="0"/>
          <a:lstStyle>
            <a:lvl1pPr>
              <a:defRPr baseline="0"/>
            </a:lvl1pPr>
          </a:lstStyle>
          <a:p>
            <a:pPr lvl="0"/>
            <a:r>
              <a:rPr lang="en-GB" dirty="0" smtClean="0"/>
              <a:t>Headline</a:t>
            </a:r>
            <a:endParaRPr lang="en-GB" dirty="0"/>
          </a:p>
        </p:txBody>
      </p:sp>
      <p:sp>
        <p:nvSpPr>
          <p:cNvPr id="14" name="Textplatzhalter 7"/>
          <p:cNvSpPr>
            <a:spLocks noGrp="1"/>
          </p:cNvSpPr>
          <p:nvPr>
            <p:ph type="body" sz="quarter" idx="20" hasCustomPrompt="1"/>
          </p:nvPr>
        </p:nvSpPr>
        <p:spPr>
          <a:xfrm>
            <a:off x="6300610" y="3861060"/>
            <a:ext cx="2664000" cy="360000"/>
          </a:xfrm>
        </p:spPr>
        <p:txBody>
          <a:bodyPr anchor="ctr" anchorCtr="0"/>
          <a:lstStyle>
            <a:lvl1pPr>
              <a:defRPr baseline="0"/>
            </a:lvl1pPr>
          </a:lstStyle>
          <a:p>
            <a:pPr lvl="0"/>
            <a:r>
              <a:rPr lang="en-GB" dirty="0" smtClean="0"/>
              <a:t>Headline</a:t>
            </a:r>
            <a:endParaRPr lang="en-GB" dirty="0"/>
          </a:p>
        </p:txBody>
      </p:sp>
      <p:sp>
        <p:nvSpPr>
          <p:cNvPr id="15" name="Inhaltsplatzhalter 2"/>
          <p:cNvSpPr>
            <a:spLocks noGrp="1"/>
          </p:cNvSpPr>
          <p:nvPr>
            <p:ph idx="21" hasCustomPrompt="1"/>
          </p:nvPr>
        </p:nvSpPr>
        <p:spPr>
          <a:xfrm>
            <a:off x="3492000" y="162870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3492035" y="1268700"/>
            <a:ext cx="2664000" cy="360000"/>
          </a:xfrm>
        </p:spPr>
        <p:txBody>
          <a:bodyPr anchor="ctr" anchorCtr="0"/>
          <a:lstStyle>
            <a:lvl1pPr>
              <a:defRPr baseline="0"/>
            </a:lvl1pPr>
          </a:lstStyle>
          <a:p>
            <a:pPr lvl="0"/>
            <a:r>
              <a:rPr lang="en-GB" dirty="0" smtClean="0"/>
              <a:t>Headline</a:t>
            </a:r>
            <a:endParaRPr lang="en-GB" dirty="0"/>
          </a:p>
        </p:txBody>
      </p:sp>
      <p:sp>
        <p:nvSpPr>
          <p:cNvPr id="17" name="Inhaltsplatzhalter 2"/>
          <p:cNvSpPr>
            <a:spLocks noGrp="1"/>
          </p:cNvSpPr>
          <p:nvPr>
            <p:ph idx="23" hasCustomPrompt="1"/>
          </p:nvPr>
        </p:nvSpPr>
        <p:spPr>
          <a:xfrm>
            <a:off x="3491730" y="422106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3492035" y="3861060"/>
            <a:ext cx="2664000" cy="360000"/>
          </a:xfrm>
        </p:spPr>
        <p:txBody>
          <a:bodyPr anchor="ctr" anchorCtr="0"/>
          <a:lstStyle>
            <a:lvl1pPr>
              <a:defRPr baseline="0"/>
            </a:lvl1pPr>
          </a:lstStyle>
          <a:p>
            <a:pPr lvl="0"/>
            <a:r>
              <a:rPr lang="en-GB" dirty="0" smtClean="0"/>
              <a:t>Headline</a:t>
            </a:r>
            <a:endParaRPr lang="en-GB" dirty="0"/>
          </a:p>
        </p:txBody>
      </p:sp>
      <p:sp>
        <p:nvSpPr>
          <p:cNvPr id="21" name="Inhaltsplatzhalter 20"/>
          <p:cNvSpPr>
            <a:spLocks noGrp="1"/>
          </p:cNvSpPr>
          <p:nvPr>
            <p:ph sz="quarter" idx="25" hasCustomPrompt="1"/>
          </p:nvPr>
        </p:nvSpPr>
        <p:spPr>
          <a:xfrm>
            <a:off x="6300000" y="162870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8111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Title + 6 contents with comment (b)">
    <p:spTree>
      <p:nvGrpSpPr>
        <p:cNvPr id="1" name=""/>
        <p:cNvGrpSpPr/>
        <p:nvPr/>
      </p:nvGrpSpPr>
      <p:grpSpPr>
        <a:xfrm>
          <a:off x="0" y="0"/>
          <a:ext cx="0" cy="0"/>
          <a:chOff x="0" y="0"/>
          <a:chExt cx="0" cy="0"/>
        </a:xfrm>
      </p:grpSpPr>
      <p:sp>
        <p:nvSpPr>
          <p:cNvPr id="24" name="Rechteck 23"/>
          <p:cNvSpPr/>
          <p:nvPr/>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3" name="Rechteck 22"/>
          <p:cNvSpPr/>
          <p:nvPr/>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srgbClr val="FFFFFF"/>
              </a:solidFill>
            </a:endParaRPr>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683460" y="386106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5805400"/>
            <a:ext cx="2664000" cy="504000"/>
          </a:xfrm>
        </p:spPr>
        <p:txBody>
          <a:bodyPr anchor="t" anchorCtr="0"/>
          <a:lstStyle>
            <a:lvl1pPr>
              <a:defRPr sz="1000" baseline="0"/>
            </a:lvl1pPr>
          </a:lstStyle>
          <a:p>
            <a:pPr lvl="0"/>
            <a:r>
              <a:rPr lang="en-GB" dirty="0" smtClean="0"/>
              <a:t>Comment</a:t>
            </a:r>
            <a:endParaRPr lang="en-GB" dirty="0"/>
          </a:p>
        </p:txBody>
      </p:sp>
      <p:sp>
        <p:nvSpPr>
          <p:cNvPr id="15" name="Inhaltsplatzhalter 2"/>
          <p:cNvSpPr>
            <a:spLocks noGrp="1"/>
          </p:cNvSpPr>
          <p:nvPr>
            <p:ph idx="21" hasCustomPrompt="1"/>
          </p:nvPr>
        </p:nvSpPr>
        <p:spPr>
          <a:xfrm>
            <a:off x="6300610" y="126870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6300000" y="3213040"/>
            <a:ext cx="2664000" cy="504000"/>
          </a:xfrm>
        </p:spPr>
        <p:txBody>
          <a:bodyPr anchor="t" anchorCtr="0"/>
          <a:lstStyle>
            <a:lvl1pPr>
              <a:defRPr sz="1000" baseline="0"/>
            </a:lvl1pPr>
          </a:lstStyle>
          <a:p>
            <a:pPr lvl="0"/>
            <a:r>
              <a:rPr lang="en-GB" dirty="0" smtClean="0"/>
              <a:t>Comment</a:t>
            </a:r>
            <a:endParaRPr lang="en-GB" dirty="0"/>
          </a:p>
        </p:txBody>
      </p:sp>
      <p:sp>
        <p:nvSpPr>
          <p:cNvPr id="17" name="Inhaltsplatzhalter 2"/>
          <p:cNvSpPr>
            <a:spLocks noGrp="1"/>
          </p:cNvSpPr>
          <p:nvPr>
            <p:ph idx="23" hasCustomPrompt="1"/>
          </p:nvPr>
        </p:nvSpPr>
        <p:spPr>
          <a:xfrm>
            <a:off x="6300610" y="386106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6300000" y="5805400"/>
            <a:ext cx="2664000" cy="504000"/>
          </a:xfrm>
        </p:spPr>
        <p:txBody>
          <a:bodyPr anchor="t" anchorCtr="0"/>
          <a:lstStyle>
            <a:lvl1pPr>
              <a:defRPr sz="1000" baseline="0"/>
            </a:lvl1pPr>
          </a:lstStyle>
          <a:p>
            <a:pPr lvl="0"/>
            <a:r>
              <a:rPr lang="en-GB" dirty="0" smtClean="0"/>
              <a:t>Comment</a:t>
            </a:r>
            <a:endParaRPr lang="en-GB" dirty="0"/>
          </a:p>
        </p:txBody>
      </p:sp>
      <p:sp>
        <p:nvSpPr>
          <p:cNvPr id="21" name="Textplatzhalter 7"/>
          <p:cNvSpPr>
            <a:spLocks noGrp="1"/>
          </p:cNvSpPr>
          <p:nvPr>
            <p:ph type="body" sz="quarter" idx="26" hasCustomPrompt="1"/>
          </p:nvPr>
        </p:nvSpPr>
        <p:spPr>
          <a:xfrm>
            <a:off x="683460" y="3213040"/>
            <a:ext cx="2664000" cy="504000"/>
          </a:xfrm>
        </p:spPr>
        <p:txBody>
          <a:bodyPr anchor="t" anchorCtr="0"/>
          <a:lstStyle>
            <a:lvl1pPr>
              <a:defRPr sz="1000" baseline="0"/>
            </a:lvl1pPr>
          </a:lstStyle>
          <a:p>
            <a:pPr lvl="0"/>
            <a:r>
              <a:rPr lang="en-GB" dirty="0" smtClean="0"/>
              <a:t>Comment</a:t>
            </a:r>
            <a:endParaRPr lang="en-GB" dirty="0"/>
          </a:p>
        </p:txBody>
      </p:sp>
      <p:sp>
        <p:nvSpPr>
          <p:cNvPr id="14" name="Inhaltsplatzhalter 2"/>
          <p:cNvSpPr>
            <a:spLocks noGrp="1"/>
          </p:cNvSpPr>
          <p:nvPr>
            <p:ph idx="27" hasCustomPrompt="1"/>
          </p:nvPr>
        </p:nvSpPr>
        <p:spPr>
          <a:xfrm>
            <a:off x="3492035" y="126870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9" name="Inhaltsplatzhalter 2"/>
          <p:cNvSpPr>
            <a:spLocks noGrp="1"/>
          </p:cNvSpPr>
          <p:nvPr>
            <p:ph idx="28" hasCustomPrompt="1"/>
          </p:nvPr>
        </p:nvSpPr>
        <p:spPr>
          <a:xfrm>
            <a:off x="3492035" y="386106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20" name="Textplatzhalter 7"/>
          <p:cNvSpPr>
            <a:spLocks noGrp="1"/>
          </p:cNvSpPr>
          <p:nvPr>
            <p:ph type="body" sz="quarter" idx="29" hasCustomPrompt="1"/>
          </p:nvPr>
        </p:nvSpPr>
        <p:spPr>
          <a:xfrm>
            <a:off x="3491730" y="5805400"/>
            <a:ext cx="2664000" cy="504000"/>
          </a:xfrm>
        </p:spPr>
        <p:txBody>
          <a:bodyPr anchor="t" anchorCtr="0"/>
          <a:lstStyle>
            <a:lvl1pPr>
              <a:defRPr sz="1000" baseline="0"/>
            </a:lvl1pPr>
          </a:lstStyle>
          <a:p>
            <a:pPr lvl="0"/>
            <a:r>
              <a:rPr lang="en-GB" dirty="0" smtClean="0"/>
              <a:t>Comment</a:t>
            </a:r>
            <a:endParaRPr lang="en-GB" dirty="0"/>
          </a:p>
        </p:txBody>
      </p:sp>
      <p:sp>
        <p:nvSpPr>
          <p:cNvPr id="22" name="Textplatzhalter 7"/>
          <p:cNvSpPr>
            <a:spLocks noGrp="1"/>
          </p:cNvSpPr>
          <p:nvPr>
            <p:ph type="body" sz="quarter" idx="30" hasCustomPrompt="1"/>
          </p:nvPr>
        </p:nvSpPr>
        <p:spPr>
          <a:xfrm>
            <a:off x="3491730" y="3213040"/>
            <a:ext cx="2664000" cy="504000"/>
          </a:xfrm>
        </p:spPr>
        <p:txBody>
          <a:bodyPr anchor="t" anchorCtr="0"/>
          <a:lstStyle>
            <a:lvl1pPr>
              <a:defRPr sz="1000" baseline="0"/>
            </a:lvl1pPr>
          </a:lstStyle>
          <a:p>
            <a:pPr lvl="0"/>
            <a:r>
              <a:rPr lang="en-GB" dirty="0" smtClean="0"/>
              <a:t>Comment</a:t>
            </a:r>
            <a:endParaRPr lang="en-GB" dirty="0"/>
          </a:p>
        </p:txBody>
      </p:sp>
    </p:spTree>
    <p:extLst>
      <p:ext uri="{BB962C8B-B14F-4D97-AF65-F5344CB8AC3E}">
        <p14:creationId xmlns:p14="http://schemas.microsoft.com/office/powerpoint/2010/main" val="295965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tags" Target="../tags/tag3.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theme" Target="../theme/theme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tags" Target="../tags/tag4.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theme" Target="../theme/theme3.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915838" y="0"/>
            <a:ext cx="6048843" cy="450000"/>
          </a:xfrm>
          <a:prstGeom prst="rect">
            <a:avLst/>
          </a:prstGeom>
        </p:spPr>
        <p:txBody>
          <a:bodyPr vert="horz" lIns="0" tIns="0" rIns="0" bIns="0" rtlCol="0" anchor="ctr">
            <a:noAutofit/>
          </a:bodyPr>
          <a:lstStyle/>
          <a:p>
            <a:r>
              <a:rPr lang="en-GB" noProof="0" dirty="0" smtClean="0"/>
              <a:t>Click to add title</a:t>
            </a:r>
            <a:endParaRPr lang="en-GB" noProof="0" dirty="0"/>
          </a:p>
        </p:txBody>
      </p:sp>
      <p:sp>
        <p:nvSpPr>
          <p:cNvPr id="3" name="Textplatzhalter 2"/>
          <p:cNvSpPr>
            <a:spLocks noGrp="1"/>
          </p:cNvSpPr>
          <p:nvPr>
            <p:ph type="body" idx="1"/>
          </p:nvPr>
        </p:nvSpPr>
        <p:spPr>
          <a:xfrm>
            <a:off x="2915838" y="1269089"/>
            <a:ext cx="6048843" cy="5040311"/>
          </a:xfrm>
          <a:prstGeom prst="rect">
            <a:avLst/>
          </a:prstGeom>
        </p:spPr>
        <p:txBody>
          <a:bodyPr vert="horz" lIns="0" tIns="0" rIns="0" bIns="0" rtlCol="0">
            <a:noAutofit/>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3"/>
          </p:nvPr>
        </p:nvSpPr>
        <p:spPr>
          <a:xfrm>
            <a:off x="2916440" y="6642000"/>
            <a:ext cx="4860000" cy="216000"/>
          </a:xfrm>
          <a:prstGeom prst="rect">
            <a:avLst/>
          </a:prstGeom>
        </p:spPr>
        <p:txBody>
          <a:bodyPr vert="horz" lIns="0" tIns="0" rIns="0" bIns="0" rtlCol="0" anchor="ctr"/>
          <a:lstStyle>
            <a:lvl1pPr algn="l">
              <a:defRPr sz="800">
                <a:solidFill>
                  <a:schemeClr val="bg2"/>
                </a:solidFill>
              </a:defRPr>
            </a:lvl1pPr>
          </a:lstStyle>
          <a:p>
            <a:endParaRPr lang="en-AU" dirty="0">
              <a:solidFill>
                <a:srgbClr val="5F5F5F"/>
              </a:solidFill>
            </a:endParaRPr>
          </a:p>
        </p:txBody>
      </p:sp>
      <p:sp>
        <p:nvSpPr>
          <p:cNvPr id="6" name="Foliennummernplatzhalter 5"/>
          <p:cNvSpPr>
            <a:spLocks noGrp="1"/>
          </p:cNvSpPr>
          <p:nvPr>
            <p:ph type="sldNum" sz="quarter" idx="4"/>
          </p:nvPr>
        </p:nvSpPr>
        <p:spPr>
          <a:xfrm>
            <a:off x="8503810" y="6642000"/>
            <a:ext cx="460800" cy="216000"/>
          </a:xfrm>
          <a:prstGeom prst="rect">
            <a:avLst/>
          </a:prstGeom>
        </p:spPr>
        <p:txBody>
          <a:bodyPr vert="horz" lIns="0" tIns="0" rIns="0" bIns="0" rtlCol="0" anchor="ctr"/>
          <a:lstStyle>
            <a:lvl1pPr algn="ctr">
              <a:defRPr sz="800">
                <a:solidFill>
                  <a:schemeClr val="bg2"/>
                </a:solidFill>
              </a:defRPr>
            </a:lvl1pPr>
          </a:lstStyle>
          <a:p>
            <a:fld id="{35E95447-332B-4921-90E8-EADBE6641693}" type="slidenum">
              <a:rPr lang="en-AU" smtClean="0">
                <a:solidFill>
                  <a:srgbClr val="5F5F5F"/>
                </a:solidFill>
              </a:rPr>
              <a:pPr/>
              <a:t>‹#›</a:t>
            </a:fld>
            <a:endParaRPr lang="en-AU" dirty="0">
              <a:solidFill>
                <a:srgbClr val="5F5F5F"/>
              </a:solidFill>
            </a:endParaRPr>
          </a:p>
        </p:txBody>
      </p:sp>
      <p:sp>
        <p:nvSpPr>
          <p:cNvPr id="8" name="Rechteck 7"/>
          <p:cNvSpPr/>
          <p:nvPr/>
        </p:nvSpPr>
        <p:spPr>
          <a:xfrm>
            <a:off x="0" y="0"/>
            <a:ext cx="27432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000" b="1" dirty="0">
              <a:solidFill>
                <a:srgbClr val="1B3067"/>
              </a:solidFill>
            </a:endParaRPr>
          </a:p>
        </p:txBody>
      </p:sp>
      <p:sp>
        <p:nvSpPr>
          <p:cNvPr id="12" name="Rechteck 11"/>
          <p:cNvSpPr/>
          <p:nvPr/>
        </p:nvSpPr>
        <p:spPr>
          <a:xfrm>
            <a:off x="0" y="6631200"/>
            <a:ext cx="2743200" cy="23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000" b="1" dirty="0">
              <a:solidFill>
                <a:srgbClr val="97AAC8"/>
              </a:solidFill>
            </a:endParaRPr>
          </a:p>
        </p:txBody>
      </p:sp>
      <p:cxnSp>
        <p:nvCxnSpPr>
          <p:cNvPr id="11" name="Gerade Verbindung 10"/>
          <p:cNvCxnSpPr/>
          <p:nvPr/>
        </p:nvCxnSpPr>
        <p:spPr>
          <a:xfrm>
            <a:off x="0" y="6631200"/>
            <a:ext cx="9144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457200"/>
            <a:ext cx="9144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For Internal Use Only" hidden="1"/>
          <p:cNvSpPr txBox="1"/>
          <p:nvPr>
            <p:custDataLst>
              <p:tags r:id="rId44"/>
            </p:custDataLst>
          </p:nvPr>
        </p:nvSpPr>
        <p:spPr>
          <a:xfrm>
            <a:off x="684250" y="6642000"/>
            <a:ext cx="2058987" cy="219600"/>
          </a:xfrm>
          <a:prstGeom prst="rect">
            <a:avLst/>
          </a:prstGeom>
          <a:noFill/>
        </p:spPr>
        <p:txBody>
          <a:bodyPr wrap="square" lIns="0" tIns="0" rIns="0" bIns="0" rtlCol="0" anchor="ctr" anchorCtr="0">
            <a:noAutofit/>
          </a:bodyPr>
          <a:lstStyle/>
          <a:p>
            <a:r>
              <a:rPr lang="en-GB" sz="800" dirty="0">
                <a:solidFill>
                  <a:srgbClr val="FFFFFF"/>
                </a:solidFill>
              </a:rPr>
              <a:t>For Internal Use Only</a:t>
            </a:r>
          </a:p>
        </p:txBody>
      </p:sp>
    </p:spTree>
    <p:extLst>
      <p:ext uri="{BB962C8B-B14F-4D97-AF65-F5344CB8AC3E}">
        <p14:creationId xmlns:p14="http://schemas.microsoft.com/office/powerpoint/2010/main" val="4098841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1" r:id="rId30"/>
    <p:sldLayoutId id="2147483692" r:id="rId31"/>
    <p:sldLayoutId id="2147483693" r:id="rId32"/>
    <p:sldLayoutId id="2147483694" r:id="rId33"/>
    <p:sldLayoutId id="2147483695" r:id="rId34"/>
    <p:sldLayoutId id="2147483696" r:id="rId35"/>
    <p:sldLayoutId id="2147483771" r:id="rId36"/>
    <p:sldLayoutId id="2147483772" r:id="rId37"/>
    <p:sldLayoutId id="2147483773" r:id="rId38"/>
    <p:sldLayoutId id="2147483775" r:id="rId39"/>
    <p:sldLayoutId id="2147483793" r:id="rId40"/>
    <p:sldLayoutId id="2147483789" r:id="rId41"/>
    <p:sldLayoutId id="2147483790"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bg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915838" y="0"/>
            <a:ext cx="6048843" cy="450000"/>
          </a:xfrm>
          <a:prstGeom prst="rect">
            <a:avLst/>
          </a:prstGeom>
        </p:spPr>
        <p:txBody>
          <a:bodyPr vert="horz" lIns="0" tIns="0" rIns="0" bIns="0" rtlCol="0" anchor="ctr">
            <a:noAutofit/>
          </a:bodyPr>
          <a:lstStyle/>
          <a:p>
            <a:r>
              <a:rPr lang="en-GB" noProof="0" dirty="0" smtClean="0"/>
              <a:t>Click to add title</a:t>
            </a:r>
            <a:endParaRPr lang="en-GB" noProof="0" dirty="0"/>
          </a:p>
        </p:txBody>
      </p:sp>
      <p:sp>
        <p:nvSpPr>
          <p:cNvPr id="3" name="Textplatzhalter 2"/>
          <p:cNvSpPr>
            <a:spLocks noGrp="1"/>
          </p:cNvSpPr>
          <p:nvPr>
            <p:ph type="body" idx="1"/>
          </p:nvPr>
        </p:nvSpPr>
        <p:spPr>
          <a:xfrm>
            <a:off x="2915838" y="1269089"/>
            <a:ext cx="6048843" cy="5040311"/>
          </a:xfrm>
          <a:prstGeom prst="rect">
            <a:avLst/>
          </a:prstGeom>
        </p:spPr>
        <p:txBody>
          <a:bodyPr vert="horz" lIns="0" tIns="0" rIns="0" bIns="0" rtlCol="0">
            <a:noAutofit/>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6" name="Foliennummernplatzhalter 5"/>
          <p:cNvSpPr>
            <a:spLocks noGrp="1"/>
          </p:cNvSpPr>
          <p:nvPr>
            <p:ph type="sldNum" sz="quarter" idx="4"/>
          </p:nvPr>
        </p:nvSpPr>
        <p:spPr>
          <a:xfrm>
            <a:off x="8503810" y="6642000"/>
            <a:ext cx="460800" cy="216000"/>
          </a:xfrm>
          <a:prstGeom prst="rect">
            <a:avLst/>
          </a:prstGeom>
        </p:spPr>
        <p:txBody>
          <a:bodyPr vert="horz" lIns="0" tIns="0" rIns="0" bIns="0" rtlCol="0" anchor="ctr"/>
          <a:lstStyle>
            <a:lvl1pPr algn="ctr">
              <a:defRPr sz="800">
                <a:solidFill>
                  <a:schemeClr val="bg2"/>
                </a:solidFill>
              </a:defRPr>
            </a:lvl1pPr>
          </a:lstStyle>
          <a:p>
            <a:fld id="{35E95447-332B-4921-90E8-EADBE6641693}" type="slidenum">
              <a:rPr lang="en-AU" smtClean="0">
                <a:solidFill>
                  <a:srgbClr val="5F5F5F"/>
                </a:solidFill>
              </a:rPr>
              <a:pPr/>
              <a:t>‹#›</a:t>
            </a:fld>
            <a:endParaRPr lang="en-AU" dirty="0">
              <a:solidFill>
                <a:srgbClr val="5F5F5F"/>
              </a:solidFill>
            </a:endParaRPr>
          </a:p>
        </p:txBody>
      </p:sp>
      <p:sp>
        <p:nvSpPr>
          <p:cNvPr id="8" name="Rechteck 7"/>
          <p:cNvSpPr/>
          <p:nvPr/>
        </p:nvSpPr>
        <p:spPr>
          <a:xfrm>
            <a:off x="0" y="0"/>
            <a:ext cx="27432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000" b="1" dirty="0">
              <a:solidFill>
                <a:srgbClr val="1B3067"/>
              </a:solidFill>
            </a:endParaRPr>
          </a:p>
        </p:txBody>
      </p:sp>
      <p:sp>
        <p:nvSpPr>
          <p:cNvPr id="12" name="Rechteck 11"/>
          <p:cNvSpPr/>
          <p:nvPr/>
        </p:nvSpPr>
        <p:spPr>
          <a:xfrm>
            <a:off x="0" y="6631200"/>
            <a:ext cx="2743200" cy="23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000" b="1" dirty="0">
              <a:solidFill>
                <a:srgbClr val="97AAC8"/>
              </a:solidFill>
            </a:endParaRPr>
          </a:p>
        </p:txBody>
      </p:sp>
      <p:cxnSp>
        <p:nvCxnSpPr>
          <p:cNvPr id="11" name="Gerade Verbindung 10"/>
          <p:cNvCxnSpPr/>
          <p:nvPr/>
        </p:nvCxnSpPr>
        <p:spPr>
          <a:xfrm>
            <a:off x="0" y="6631200"/>
            <a:ext cx="9144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457200"/>
            <a:ext cx="9144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For Internal Use Only" hidden="1"/>
          <p:cNvSpPr txBox="1"/>
          <p:nvPr>
            <p:custDataLst>
              <p:tags r:id="rId38"/>
            </p:custDataLst>
          </p:nvPr>
        </p:nvSpPr>
        <p:spPr>
          <a:xfrm>
            <a:off x="684250" y="6642000"/>
            <a:ext cx="2058987" cy="219600"/>
          </a:xfrm>
          <a:prstGeom prst="rect">
            <a:avLst/>
          </a:prstGeom>
          <a:noFill/>
        </p:spPr>
        <p:txBody>
          <a:bodyPr wrap="square" lIns="0" tIns="0" rIns="0" bIns="0" rtlCol="0" anchor="ctr" anchorCtr="0">
            <a:noAutofit/>
          </a:bodyPr>
          <a:lstStyle/>
          <a:p>
            <a:r>
              <a:rPr lang="en-GB" sz="800" dirty="0">
                <a:solidFill>
                  <a:srgbClr val="FFFFFF"/>
                </a:solidFill>
              </a:rPr>
              <a:t>For Internal Use Only</a:t>
            </a:r>
          </a:p>
        </p:txBody>
      </p:sp>
    </p:spTree>
    <p:extLst>
      <p:ext uri="{BB962C8B-B14F-4D97-AF65-F5344CB8AC3E}">
        <p14:creationId xmlns:p14="http://schemas.microsoft.com/office/powerpoint/2010/main" val="21200780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bg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915838" y="0"/>
            <a:ext cx="6048843" cy="450000"/>
          </a:xfrm>
          <a:prstGeom prst="rect">
            <a:avLst/>
          </a:prstGeom>
        </p:spPr>
        <p:txBody>
          <a:bodyPr vert="horz" lIns="0" tIns="0" rIns="0" bIns="0" rtlCol="0" anchor="ctr">
            <a:noAutofit/>
          </a:bodyPr>
          <a:lstStyle/>
          <a:p>
            <a:r>
              <a:rPr lang="en-GB" noProof="0" dirty="0" smtClean="0"/>
              <a:t>Click to add title</a:t>
            </a:r>
            <a:endParaRPr lang="en-GB" noProof="0" dirty="0"/>
          </a:p>
        </p:txBody>
      </p:sp>
      <p:sp>
        <p:nvSpPr>
          <p:cNvPr id="3" name="Textplatzhalter 2"/>
          <p:cNvSpPr>
            <a:spLocks noGrp="1"/>
          </p:cNvSpPr>
          <p:nvPr>
            <p:ph type="body" idx="1"/>
          </p:nvPr>
        </p:nvSpPr>
        <p:spPr>
          <a:xfrm>
            <a:off x="2915838" y="1269089"/>
            <a:ext cx="6048843" cy="5040311"/>
          </a:xfrm>
          <a:prstGeom prst="rect">
            <a:avLst/>
          </a:prstGeom>
        </p:spPr>
        <p:txBody>
          <a:bodyPr vert="horz" lIns="0" tIns="0" rIns="0" bIns="0" rtlCol="0">
            <a:noAutofit/>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3"/>
          </p:nvPr>
        </p:nvSpPr>
        <p:spPr>
          <a:xfrm>
            <a:off x="2916440" y="6642000"/>
            <a:ext cx="4860000" cy="216000"/>
          </a:xfrm>
          <a:prstGeom prst="rect">
            <a:avLst/>
          </a:prstGeom>
        </p:spPr>
        <p:txBody>
          <a:bodyPr vert="horz" lIns="0" tIns="0" rIns="0" bIns="0" rtlCol="0" anchor="ctr"/>
          <a:lstStyle>
            <a:lvl1pPr algn="l">
              <a:defRPr sz="800">
                <a:solidFill>
                  <a:schemeClr val="bg2"/>
                </a:solidFill>
              </a:defRPr>
            </a:lvl1pPr>
          </a:lstStyle>
          <a:p>
            <a:endParaRPr lang="en-AU" dirty="0">
              <a:solidFill>
                <a:srgbClr val="5F5F5F"/>
              </a:solidFill>
            </a:endParaRPr>
          </a:p>
        </p:txBody>
      </p:sp>
      <p:sp>
        <p:nvSpPr>
          <p:cNvPr id="6" name="Foliennummernplatzhalter 5"/>
          <p:cNvSpPr>
            <a:spLocks noGrp="1"/>
          </p:cNvSpPr>
          <p:nvPr>
            <p:ph type="sldNum" sz="quarter" idx="4"/>
          </p:nvPr>
        </p:nvSpPr>
        <p:spPr>
          <a:xfrm>
            <a:off x="8503810" y="6642000"/>
            <a:ext cx="460800" cy="216000"/>
          </a:xfrm>
          <a:prstGeom prst="rect">
            <a:avLst/>
          </a:prstGeom>
        </p:spPr>
        <p:txBody>
          <a:bodyPr vert="horz" lIns="0" tIns="0" rIns="0" bIns="0" rtlCol="0" anchor="ctr"/>
          <a:lstStyle>
            <a:lvl1pPr algn="ctr">
              <a:defRPr sz="800">
                <a:solidFill>
                  <a:schemeClr val="bg2"/>
                </a:solidFill>
              </a:defRPr>
            </a:lvl1pPr>
          </a:lstStyle>
          <a:p>
            <a:fld id="{35E95447-332B-4921-90E8-EADBE6641693}" type="slidenum">
              <a:rPr lang="en-AU" smtClean="0">
                <a:solidFill>
                  <a:srgbClr val="5F5F5F"/>
                </a:solidFill>
              </a:rPr>
              <a:pPr/>
              <a:t>‹#›</a:t>
            </a:fld>
            <a:endParaRPr lang="en-AU" dirty="0">
              <a:solidFill>
                <a:srgbClr val="5F5F5F"/>
              </a:solidFill>
            </a:endParaRPr>
          </a:p>
        </p:txBody>
      </p:sp>
      <p:sp>
        <p:nvSpPr>
          <p:cNvPr id="8" name="Rechteck 7"/>
          <p:cNvSpPr/>
          <p:nvPr/>
        </p:nvSpPr>
        <p:spPr>
          <a:xfrm>
            <a:off x="0" y="0"/>
            <a:ext cx="27432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000" b="1" dirty="0">
              <a:solidFill>
                <a:srgbClr val="1B3067"/>
              </a:solidFill>
            </a:endParaRPr>
          </a:p>
        </p:txBody>
      </p:sp>
      <p:sp>
        <p:nvSpPr>
          <p:cNvPr id="12" name="Rechteck 11"/>
          <p:cNvSpPr/>
          <p:nvPr/>
        </p:nvSpPr>
        <p:spPr>
          <a:xfrm>
            <a:off x="0" y="6631200"/>
            <a:ext cx="2743200" cy="23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000" b="1" dirty="0">
              <a:solidFill>
                <a:srgbClr val="97AAC8"/>
              </a:solidFill>
            </a:endParaRPr>
          </a:p>
        </p:txBody>
      </p:sp>
      <p:cxnSp>
        <p:nvCxnSpPr>
          <p:cNvPr id="11" name="Gerade Verbindung 10"/>
          <p:cNvCxnSpPr/>
          <p:nvPr/>
        </p:nvCxnSpPr>
        <p:spPr>
          <a:xfrm>
            <a:off x="0" y="6631200"/>
            <a:ext cx="9144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457200"/>
            <a:ext cx="9144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For Internal Use Only" hidden="1"/>
          <p:cNvSpPr txBox="1"/>
          <p:nvPr>
            <p:custDataLst>
              <p:tags r:id="rId38"/>
            </p:custDataLst>
          </p:nvPr>
        </p:nvSpPr>
        <p:spPr>
          <a:xfrm>
            <a:off x="684250" y="6642000"/>
            <a:ext cx="2058987" cy="219600"/>
          </a:xfrm>
          <a:prstGeom prst="rect">
            <a:avLst/>
          </a:prstGeom>
          <a:noFill/>
        </p:spPr>
        <p:txBody>
          <a:bodyPr wrap="square" lIns="0" tIns="0" rIns="0" bIns="0" rtlCol="0" anchor="ctr" anchorCtr="0">
            <a:noAutofit/>
          </a:bodyPr>
          <a:lstStyle/>
          <a:p>
            <a:r>
              <a:rPr lang="en-GB" sz="800" dirty="0">
                <a:solidFill>
                  <a:srgbClr val="FFFFFF"/>
                </a:solidFill>
              </a:rPr>
              <a:t>For Internal Use Only</a:t>
            </a:r>
          </a:p>
        </p:txBody>
      </p:sp>
    </p:spTree>
    <p:extLst>
      <p:ext uri="{BB962C8B-B14F-4D97-AF65-F5344CB8AC3E}">
        <p14:creationId xmlns:p14="http://schemas.microsoft.com/office/powerpoint/2010/main" val="251960178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bg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extBox 1"/>
          <p:cNvSpPr txBox="1"/>
          <p:nvPr userDrawn="1"/>
        </p:nvSpPr>
        <p:spPr>
          <a:xfrm>
            <a:off x="8298875" y="6153090"/>
            <a:ext cx="621475" cy="400110"/>
          </a:xfrm>
          <a:prstGeom prst="rect">
            <a:avLst/>
          </a:prstGeom>
          <a:noFill/>
        </p:spPr>
        <p:txBody>
          <a:bodyPr wrap="square" rtlCol="0">
            <a:spAutoFit/>
          </a:bodyPr>
          <a:lstStyle/>
          <a:p>
            <a:pPr algn="r"/>
            <a:fld id="{4DDE5DBE-4678-4C14-AFCC-FAC6270CBFD0}" type="slidenum">
              <a:rPr lang="en-US" sz="2000" b="1" smtClean="0">
                <a:solidFill>
                  <a:srgbClr val="FFFFFF"/>
                </a:solidFill>
              </a:rPr>
              <a:pPr algn="r"/>
              <a:t>‹#›</a:t>
            </a:fld>
            <a:endParaRPr lang="en-US" sz="2000" b="1" dirty="0">
              <a:solidFill>
                <a:srgbClr val="FFFFFF"/>
              </a:solidFill>
            </a:endParaRPr>
          </a:p>
        </p:txBody>
      </p:sp>
    </p:spTree>
    <p:extLst>
      <p:ext uri="{BB962C8B-B14F-4D97-AF65-F5344CB8AC3E}">
        <p14:creationId xmlns:p14="http://schemas.microsoft.com/office/powerpoint/2010/main" val="3187852451"/>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11.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hyperlink" Target="http://cmr.asm.org/content/27/1/3/T2.expansion.html#fn-4" TargetMode="External"/><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hyperlink" Target="http://cmr.asm.org/content/27/1/3/T2.expansion.html#fn-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cellestis.hostpilot.com/partners/mmaterial/Approved%20Pictures/Img_QFT_Gen_0511_SPPcont_LR.jpg" TargetMode="External"/><Relationship Id="rId1" Type="http://schemas.openxmlformats.org/officeDocument/2006/relationships/slideLayout" Target="../slideLayouts/slideLayout38.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14400" y="4419600"/>
            <a:ext cx="7010400" cy="1600200"/>
          </a:xfrm>
        </p:spPr>
        <p:txBody>
          <a:bodyPr>
            <a:noAutofit/>
          </a:bodyPr>
          <a:lstStyle/>
          <a:p>
            <a:r>
              <a:rPr lang="en-US" sz="2000" b="1" dirty="0" smtClean="0">
                <a:solidFill>
                  <a:srgbClr val="002060"/>
                </a:solidFill>
                <a:latin typeface="+mj-lt"/>
              </a:rPr>
              <a:t>Sonal S. Munsiff, MD</a:t>
            </a:r>
          </a:p>
          <a:p>
            <a:r>
              <a:rPr lang="en-US" sz="2000" b="1" dirty="0">
                <a:solidFill>
                  <a:srgbClr val="002060"/>
                </a:solidFill>
                <a:latin typeface="+mj-lt"/>
              </a:rPr>
              <a:t>Assistant </a:t>
            </a:r>
            <a:r>
              <a:rPr lang="en-US" sz="2000" b="1" dirty="0" smtClean="0">
                <a:solidFill>
                  <a:srgbClr val="002060"/>
                </a:solidFill>
                <a:latin typeface="+mj-lt"/>
              </a:rPr>
              <a:t>Professor</a:t>
            </a:r>
          </a:p>
          <a:p>
            <a:r>
              <a:rPr lang="en-US" sz="2000" b="1" dirty="0" smtClean="0">
                <a:solidFill>
                  <a:srgbClr val="002060"/>
                </a:solidFill>
                <a:latin typeface="+mj-lt"/>
              </a:rPr>
              <a:t>Division </a:t>
            </a:r>
            <a:r>
              <a:rPr lang="en-US" sz="2000" b="1" dirty="0">
                <a:solidFill>
                  <a:srgbClr val="002060"/>
                </a:solidFill>
                <a:latin typeface="+mj-lt"/>
              </a:rPr>
              <a:t>of Infectious Diseases, Department of Medicine</a:t>
            </a:r>
            <a:br>
              <a:rPr lang="en-US" sz="2000" b="1" dirty="0">
                <a:solidFill>
                  <a:srgbClr val="002060"/>
                </a:solidFill>
                <a:latin typeface="+mj-lt"/>
              </a:rPr>
            </a:br>
            <a:r>
              <a:rPr lang="en-US" sz="2000" b="1" dirty="0" smtClean="0">
                <a:solidFill>
                  <a:srgbClr val="002060"/>
                </a:solidFill>
                <a:latin typeface="+mj-lt"/>
              </a:rPr>
              <a:t>University </a:t>
            </a:r>
            <a:r>
              <a:rPr lang="en-US" sz="2000" b="1" dirty="0">
                <a:solidFill>
                  <a:srgbClr val="002060"/>
                </a:solidFill>
                <a:latin typeface="+mj-lt"/>
              </a:rPr>
              <a:t>of Rochester School of Medicine and Dentistry</a:t>
            </a:r>
            <a:endParaRPr lang="en-US" sz="2000" b="1" dirty="0" smtClean="0">
              <a:solidFill>
                <a:srgbClr val="002060"/>
              </a:solidFill>
              <a:latin typeface="+mj-lt"/>
            </a:endParaRPr>
          </a:p>
          <a:p>
            <a:r>
              <a:rPr lang="en-US" sz="2000" b="1" dirty="0" smtClean="0">
                <a:solidFill>
                  <a:srgbClr val="002060"/>
                </a:solidFill>
                <a:latin typeface="+mj-lt"/>
              </a:rPr>
              <a:t>April 25, 2014</a:t>
            </a:r>
            <a:endParaRPr lang="en-US" sz="2000" b="1" dirty="0">
              <a:solidFill>
                <a:srgbClr val="002060"/>
              </a:solidFill>
              <a:latin typeface="+mj-lt"/>
            </a:endParaRPr>
          </a:p>
        </p:txBody>
      </p:sp>
      <p:sp>
        <p:nvSpPr>
          <p:cNvPr id="4" name="Title 3"/>
          <p:cNvSpPr>
            <a:spLocks noGrp="1"/>
          </p:cNvSpPr>
          <p:nvPr>
            <p:ph type="title"/>
          </p:nvPr>
        </p:nvSpPr>
        <p:spPr>
          <a:xfrm>
            <a:off x="457200" y="2133600"/>
            <a:ext cx="8229600" cy="2057400"/>
          </a:xfrm>
        </p:spPr>
        <p:txBody>
          <a:bodyPr/>
          <a:lstStyle/>
          <a:p>
            <a:pPr>
              <a:lnSpc>
                <a:spcPct val="100000"/>
              </a:lnSpc>
            </a:pPr>
            <a:r>
              <a:rPr lang="en-US" sz="4000" dirty="0">
                <a:solidFill>
                  <a:schemeClr val="accent6">
                    <a:lumMod val="50000"/>
                  </a:schemeClr>
                </a:solidFill>
              </a:rPr>
              <a:t>Understanding Interferon Gamma Release Assays, and an Update on Tuberculosis </a:t>
            </a:r>
            <a:r>
              <a:rPr lang="en-US" sz="4000" dirty="0" smtClean="0">
                <a:solidFill>
                  <a:schemeClr val="accent6">
                    <a:lumMod val="50000"/>
                  </a:schemeClr>
                </a:solidFill>
              </a:rPr>
              <a:t>Treatment</a:t>
            </a:r>
            <a:endParaRPr lang="en-US" sz="4000" dirty="0">
              <a:solidFill>
                <a:schemeClr val="accent6">
                  <a:lumMod val="50000"/>
                </a:schemeClr>
              </a:solidFill>
            </a:endParaRPr>
          </a:p>
        </p:txBody>
      </p:sp>
    </p:spTree>
    <p:extLst>
      <p:ext uri="{BB962C8B-B14F-4D97-AF65-F5344CB8AC3E}">
        <p14:creationId xmlns:p14="http://schemas.microsoft.com/office/powerpoint/2010/main" val="350147645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6">
                    <a:lumMod val="50000"/>
                  </a:schemeClr>
                </a:solidFill>
              </a:rPr>
              <a:t>Interferon Gamma Release Assays (IGRAs)</a:t>
            </a:r>
            <a:endParaRPr lang="en-US" sz="3200" dirty="0">
              <a:solidFill>
                <a:schemeClr val="accent6">
                  <a:lumMod val="50000"/>
                </a:schemeClr>
              </a:solidFill>
            </a:endParaRPr>
          </a:p>
        </p:txBody>
      </p:sp>
      <p:sp>
        <p:nvSpPr>
          <p:cNvPr id="3" name="Content Placeholder 2"/>
          <p:cNvSpPr>
            <a:spLocks noGrp="1"/>
          </p:cNvSpPr>
          <p:nvPr>
            <p:ph idx="1"/>
          </p:nvPr>
        </p:nvSpPr>
        <p:spPr>
          <a:xfrm>
            <a:off x="457200" y="1600200"/>
            <a:ext cx="8229600" cy="4571999"/>
          </a:xfrm>
        </p:spPr>
        <p:txBody>
          <a:bodyPr>
            <a:normAutofit/>
          </a:bodyPr>
          <a:lstStyle/>
          <a:p>
            <a:pPr marL="285750" indent="-285750">
              <a:buClr>
                <a:schemeClr val="accent2"/>
              </a:buClr>
              <a:buFont typeface="Wingdings" pitchFamily="2" charset="2"/>
              <a:buChar char="n"/>
            </a:pPr>
            <a:endParaRPr lang="en-US" dirty="0"/>
          </a:p>
          <a:p>
            <a:pPr marL="342900" indent="-342900">
              <a:buClr>
                <a:schemeClr val="accent6">
                  <a:lumMod val="50000"/>
                </a:schemeClr>
              </a:buClr>
              <a:buSzPct val="75000"/>
            </a:pPr>
            <a:r>
              <a:rPr lang="en-AU" dirty="0">
                <a:solidFill>
                  <a:srgbClr val="002060"/>
                </a:solidFill>
                <a:latin typeface="Arial" pitchFamily="34" charset="0"/>
              </a:rPr>
              <a:t>Two IGRAs commercially available:    </a:t>
            </a:r>
          </a:p>
          <a:p>
            <a:pPr marL="706500" lvl="1" indent="-342900">
              <a:buClr>
                <a:schemeClr val="accent6">
                  <a:lumMod val="50000"/>
                </a:schemeClr>
              </a:buClr>
              <a:buSzPct val="75000"/>
              <a:buFont typeface="Wingdings" panose="05000000000000000000" pitchFamily="2" charset="2"/>
              <a:buChar char="q"/>
            </a:pPr>
            <a:r>
              <a:rPr lang="en-US" altLang="zh-TW" dirty="0" err="1">
                <a:solidFill>
                  <a:srgbClr val="002060"/>
                </a:solidFill>
                <a:latin typeface="Arial" pitchFamily="34" charset="0"/>
                <a:ea typeface="新細明體" charset="-120"/>
              </a:rPr>
              <a:t>QuantiFERON</a:t>
            </a:r>
            <a:r>
              <a:rPr lang="en-US" altLang="zh-TW" baseline="30000" dirty="0">
                <a:solidFill>
                  <a:srgbClr val="002060"/>
                </a:solidFill>
                <a:latin typeface="Arial" pitchFamily="34" charset="0"/>
                <a:ea typeface="新細明體" charset="-120"/>
              </a:rPr>
              <a:t>®</a:t>
            </a:r>
            <a:r>
              <a:rPr lang="en-US" altLang="zh-TW" dirty="0">
                <a:solidFill>
                  <a:srgbClr val="002060"/>
                </a:solidFill>
                <a:latin typeface="Arial" pitchFamily="34" charset="0"/>
                <a:ea typeface="新細明體" charset="-120"/>
              </a:rPr>
              <a:t>-TB Gold (QFT</a:t>
            </a:r>
            <a:r>
              <a:rPr lang="en-US" altLang="zh-TW" baseline="30000" dirty="0">
                <a:solidFill>
                  <a:srgbClr val="002060"/>
                </a:solidFill>
                <a:latin typeface="Arial" pitchFamily="34" charset="0"/>
                <a:ea typeface="新細明體" charset="-120"/>
              </a:rPr>
              <a:t>®</a:t>
            </a:r>
            <a:r>
              <a:rPr lang="en-US" altLang="zh-TW" dirty="0">
                <a:solidFill>
                  <a:srgbClr val="002060"/>
                </a:solidFill>
                <a:latin typeface="Arial" pitchFamily="34" charset="0"/>
                <a:ea typeface="新細明體" charset="-120"/>
              </a:rPr>
              <a:t>)</a:t>
            </a:r>
            <a:r>
              <a:rPr lang="en-US" altLang="zh-TW" dirty="0">
                <a:solidFill>
                  <a:srgbClr val="002060"/>
                </a:solidFill>
              </a:rPr>
              <a:t> </a:t>
            </a:r>
            <a:r>
              <a:rPr lang="en-AU" dirty="0">
                <a:solidFill>
                  <a:srgbClr val="002060"/>
                </a:solidFill>
                <a:latin typeface="Arial" pitchFamily="34" charset="0"/>
              </a:rPr>
              <a:t>and </a:t>
            </a:r>
            <a:r>
              <a:rPr lang="en-AU" dirty="0" err="1">
                <a:solidFill>
                  <a:srgbClr val="002060"/>
                </a:solidFill>
                <a:latin typeface="Arial" pitchFamily="34" charset="0"/>
              </a:rPr>
              <a:t>T-Spot</a:t>
            </a:r>
            <a:r>
              <a:rPr lang="en-AU" baseline="30000" dirty="0" err="1">
                <a:solidFill>
                  <a:srgbClr val="002060"/>
                </a:solidFill>
                <a:latin typeface="Arial" pitchFamily="34" charset="0"/>
              </a:rPr>
              <a:t>®</a:t>
            </a:r>
            <a:r>
              <a:rPr lang="en-AU" dirty="0" err="1">
                <a:solidFill>
                  <a:srgbClr val="002060"/>
                </a:solidFill>
                <a:latin typeface="Arial" pitchFamily="34" charset="0"/>
              </a:rPr>
              <a:t>.</a:t>
            </a:r>
            <a:r>
              <a:rPr lang="en-AU" i="1" dirty="0" err="1">
                <a:solidFill>
                  <a:srgbClr val="002060"/>
                </a:solidFill>
                <a:latin typeface="Arial" pitchFamily="34" charset="0"/>
              </a:rPr>
              <a:t>TB</a:t>
            </a:r>
            <a:r>
              <a:rPr lang="en-AU" dirty="0">
                <a:solidFill>
                  <a:srgbClr val="002060"/>
                </a:solidFill>
                <a:latin typeface="Arial" pitchFamily="34" charset="0"/>
              </a:rPr>
              <a:t> (</a:t>
            </a:r>
            <a:r>
              <a:rPr lang="en-AU" dirty="0" err="1">
                <a:solidFill>
                  <a:srgbClr val="002060"/>
                </a:solidFill>
                <a:latin typeface="Arial" pitchFamily="34" charset="0"/>
              </a:rPr>
              <a:t>Elispot</a:t>
            </a:r>
            <a:r>
              <a:rPr lang="en-AU" dirty="0">
                <a:solidFill>
                  <a:srgbClr val="002060"/>
                </a:solidFill>
                <a:latin typeface="Arial" pitchFamily="34" charset="0"/>
              </a:rPr>
              <a:t>-based IGRA</a:t>
            </a:r>
            <a:r>
              <a:rPr lang="en-AU" dirty="0" smtClean="0">
                <a:solidFill>
                  <a:srgbClr val="002060"/>
                </a:solidFill>
                <a:latin typeface="Arial" pitchFamily="34" charset="0"/>
              </a:rPr>
              <a:t>)</a:t>
            </a:r>
            <a:endParaRPr lang="en-AU" dirty="0">
              <a:solidFill>
                <a:srgbClr val="002060"/>
              </a:solidFill>
              <a:latin typeface="Arial" pitchFamily="34" charset="0"/>
            </a:endParaRPr>
          </a:p>
          <a:p>
            <a:pPr marL="342900" indent="-342900">
              <a:buClr>
                <a:schemeClr val="accent6">
                  <a:lumMod val="50000"/>
                </a:schemeClr>
              </a:buClr>
              <a:buSzPct val="75000"/>
            </a:pPr>
            <a:r>
              <a:rPr lang="en-AU" dirty="0">
                <a:solidFill>
                  <a:srgbClr val="002060"/>
                </a:solidFill>
                <a:latin typeface="Arial" pitchFamily="34" charset="0"/>
              </a:rPr>
              <a:t>Both IGRAs measure the secretion of the cytokine interferon-gamma (IFN-</a:t>
            </a:r>
            <a:r>
              <a:rPr lang="el-GR" dirty="0">
                <a:solidFill>
                  <a:srgbClr val="002060"/>
                </a:solidFill>
                <a:latin typeface="Arial" pitchFamily="34" charset="0"/>
              </a:rPr>
              <a:t>γ</a:t>
            </a:r>
            <a:r>
              <a:rPr lang="en-AU" dirty="0">
                <a:solidFill>
                  <a:srgbClr val="002060"/>
                </a:solidFill>
                <a:latin typeface="Arial" pitchFamily="34" charset="0"/>
              </a:rPr>
              <a:t>) by lymphocytes stimulated in vitro with TB-specific antigens</a:t>
            </a:r>
          </a:p>
          <a:p>
            <a:pPr marL="342900" lvl="0" indent="-342900">
              <a:buClr>
                <a:schemeClr val="accent6">
                  <a:lumMod val="50000"/>
                </a:schemeClr>
              </a:buClr>
              <a:buSzPct val="75000"/>
            </a:pPr>
            <a:r>
              <a:rPr lang="en-US" dirty="0" smtClean="0">
                <a:solidFill>
                  <a:srgbClr val="002060"/>
                </a:solidFill>
              </a:rPr>
              <a:t>Cannot differentiate between TB and LTBI</a:t>
            </a:r>
          </a:p>
          <a:p>
            <a:pPr marL="342900" lvl="0" indent="-342900">
              <a:buClr>
                <a:schemeClr val="accent6">
                  <a:lumMod val="50000"/>
                </a:schemeClr>
              </a:buClr>
              <a:buSzPct val="75000"/>
            </a:pPr>
            <a:r>
              <a:rPr lang="en-US" dirty="0" smtClean="0">
                <a:solidFill>
                  <a:srgbClr val="002060"/>
                </a:solidFill>
              </a:rPr>
              <a:t>Detect </a:t>
            </a:r>
            <a:r>
              <a:rPr lang="en-US" i="1" dirty="0">
                <a:solidFill>
                  <a:srgbClr val="002060"/>
                </a:solidFill>
              </a:rPr>
              <a:t>M. </a:t>
            </a:r>
            <a:r>
              <a:rPr lang="en-US" i="1" dirty="0" err="1">
                <a:solidFill>
                  <a:srgbClr val="002060"/>
                </a:solidFill>
              </a:rPr>
              <a:t>tb</a:t>
            </a:r>
            <a:r>
              <a:rPr lang="en-US" dirty="0">
                <a:solidFill>
                  <a:srgbClr val="002060"/>
                </a:solidFill>
              </a:rPr>
              <a:t> infection with greater specificity than </a:t>
            </a:r>
            <a:r>
              <a:rPr lang="en-US" dirty="0" smtClean="0">
                <a:solidFill>
                  <a:srgbClr val="002060"/>
                </a:solidFill>
              </a:rPr>
              <a:t>TST</a:t>
            </a:r>
          </a:p>
          <a:p>
            <a:pPr marL="342900" lvl="0" indent="-342900">
              <a:buClr>
                <a:schemeClr val="accent6">
                  <a:lumMod val="50000"/>
                </a:schemeClr>
              </a:buClr>
              <a:buSzPct val="75000"/>
            </a:pPr>
            <a:r>
              <a:rPr lang="en-US" dirty="0" smtClean="0">
                <a:solidFill>
                  <a:srgbClr val="002060"/>
                </a:solidFill>
              </a:rPr>
              <a:t>May be more sensitive in certain populations</a:t>
            </a:r>
            <a:endParaRPr lang="en-US" dirty="0">
              <a:solidFill>
                <a:srgbClr val="002060"/>
              </a:solidFill>
            </a:endParaRPr>
          </a:p>
          <a:p>
            <a:pPr marL="342900" lvl="0" indent="-342900">
              <a:buClr>
                <a:schemeClr val="accent6">
                  <a:lumMod val="50000"/>
                </a:schemeClr>
              </a:buClr>
              <a:buSzPct val="75000"/>
            </a:pPr>
            <a:r>
              <a:rPr lang="en-US" dirty="0">
                <a:solidFill>
                  <a:srgbClr val="002060"/>
                </a:solidFill>
              </a:rPr>
              <a:t>Data are limited on ability to predict subsequent </a:t>
            </a:r>
            <a:r>
              <a:rPr lang="en-US" dirty="0" smtClean="0">
                <a:solidFill>
                  <a:srgbClr val="002060"/>
                </a:solidFill>
              </a:rPr>
              <a:t>TB</a:t>
            </a:r>
            <a:endParaRPr lang="en-US" dirty="0">
              <a:solidFill>
                <a:srgbClr val="002060"/>
              </a:solidFill>
            </a:endParaRPr>
          </a:p>
        </p:txBody>
      </p:sp>
    </p:spTree>
    <p:extLst>
      <p:ext uri="{BB962C8B-B14F-4D97-AF65-F5344CB8AC3E}">
        <p14:creationId xmlns:p14="http://schemas.microsoft.com/office/powerpoint/2010/main" val="29340591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6">
                    <a:lumMod val="50000"/>
                  </a:schemeClr>
                </a:solidFill>
              </a:rPr>
              <a:t>General Recommendations for Using IGRAs</a:t>
            </a:r>
            <a:endParaRPr lang="en-US" sz="3200" dirty="0">
              <a:solidFill>
                <a:schemeClr val="accent6">
                  <a:lumMod val="50000"/>
                </a:schemeClr>
              </a:solidFill>
            </a:endParaRPr>
          </a:p>
        </p:txBody>
      </p:sp>
      <p:sp>
        <p:nvSpPr>
          <p:cNvPr id="3" name="Content Placeholder 2"/>
          <p:cNvSpPr>
            <a:spLocks noGrp="1"/>
          </p:cNvSpPr>
          <p:nvPr>
            <p:ph idx="1"/>
          </p:nvPr>
        </p:nvSpPr>
        <p:spPr/>
        <p:txBody>
          <a:bodyPr>
            <a:normAutofit fontScale="92500" lnSpcReduction="10000"/>
          </a:bodyPr>
          <a:lstStyle/>
          <a:p>
            <a:pPr lvl="0">
              <a:buClr>
                <a:schemeClr val="accent6">
                  <a:lumMod val="50000"/>
                </a:schemeClr>
              </a:buClr>
            </a:pPr>
            <a:r>
              <a:rPr lang="en-US" dirty="0" smtClean="0">
                <a:solidFill>
                  <a:srgbClr val="002060"/>
                </a:solidFill>
              </a:rPr>
              <a:t>May be used in place of, but not in addition to, TST</a:t>
            </a:r>
          </a:p>
          <a:p>
            <a:pPr lvl="0">
              <a:buClr>
                <a:schemeClr val="accent6">
                  <a:lumMod val="50000"/>
                </a:schemeClr>
              </a:buClr>
            </a:pPr>
            <a:r>
              <a:rPr lang="en-US" dirty="0" smtClean="0">
                <a:solidFill>
                  <a:srgbClr val="002060"/>
                </a:solidFill>
              </a:rPr>
              <a:t>Preferred when testing persons</a:t>
            </a:r>
          </a:p>
          <a:p>
            <a:pPr lvl="1">
              <a:buClr>
                <a:schemeClr val="accent6">
                  <a:lumMod val="50000"/>
                </a:schemeClr>
              </a:buClr>
            </a:pPr>
            <a:r>
              <a:rPr lang="en-US" sz="2400" dirty="0" smtClean="0">
                <a:solidFill>
                  <a:srgbClr val="002060"/>
                </a:solidFill>
              </a:rPr>
              <a:t>Who might not return for TST reading</a:t>
            </a:r>
          </a:p>
          <a:p>
            <a:pPr lvl="1">
              <a:buClr>
                <a:schemeClr val="accent6">
                  <a:lumMod val="50000"/>
                </a:schemeClr>
              </a:buClr>
            </a:pPr>
            <a:r>
              <a:rPr lang="en-US" sz="2400" dirty="0" smtClean="0">
                <a:solidFill>
                  <a:srgbClr val="002060"/>
                </a:solidFill>
              </a:rPr>
              <a:t>Who have received BCG vaccination</a:t>
            </a:r>
          </a:p>
          <a:p>
            <a:pPr lvl="0">
              <a:buClr>
                <a:schemeClr val="accent6">
                  <a:lumMod val="50000"/>
                </a:schemeClr>
              </a:buClr>
            </a:pPr>
            <a:r>
              <a:rPr lang="en-US" dirty="0">
                <a:solidFill>
                  <a:srgbClr val="002060"/>
                </a:solidFill>
              </a:rPr>
              <a:t>May be used for surveillance/screening, or to find those who will benefit from treatment </a:t>
            </a:r>
          </a:p>
          <a:p>
            <a:pPr lvl="0">
              <a:buClr>
                <a:schemeClr val="accent6">
                  <a:lumMod val="50000"/>
                </a:schemeClr>
              </a:buClr>
            </a:pPr>
            <a:r>
              <a:rPr lang="en-US" dirty="0">
                <a:solidFill>
                  <a:srgbClr val="002060"/>
                </a:solidFill>
              </a:rPr>
              <a:t>May be used in place of TST to test contacts; confirm negative via retest 8–10 weeks post exposure</a:t>
            </a:r>
          </a:p>
          <a:p>
            <a:pPr lvl="0">
              <a:buClr>
                <a:schemeClr val="accent6">
                  <a:lumMod val="50000"/>
                </a:schemeClr>
              </a:buClr>
            </a:pPr>
            <a:r>
              <a:rPr lang="en-US" dirty="0">
                <a:solidFill>
                  <a:srgbClr val="002060"/>
                </a:solidFill>
              </a:rPr>
              <a:t>Use same test for repeat testing to reduce misclassification </a:t>
            </a:r>
            <a:r>
              <a:rPr lang="en-US" dirty="0" smtClean="0">
                <a:solidFill>
                  <a:srgbClr val="002060"/>
                </a:solidFill>
              </a:rPr>
              <a:t>errors</a:t>
            </a:r>
          </a:p>
          <a:p>
            <a:pPr lvl="0">
              <a:buClr>
                <a:schemeClr val="accent6">
                  <a:lumMod val="50000"/>
                </a:schemeClr>
              </a:buClr>
            </a:pPr>
            <a:r>
              <a:rPr lang="en-US" dirty="0" smtClean="0">
                <a:solidFill>
                  <a:srgbClr val="002060"/>
                </a:solidFill>
              </a:rPr>
              <a:t>Generally should not be used to test children &lt;5 years of age, unless used in conjunction with TST</a:t>
            </a:r>
          </a:p>
        </p:txBody>
      </p:sp>
    </p:spTree>
    <p:extLst>
      <p:ext uri="{BB962C8B-B14F-4D97-AF65-F5344CB8AC3E}">
        <p14:creationId xmlns:p14="http://schemas.microsoft.com/office/powerpoint/2010/main" val="130512651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6">
                    <a:lumMod val="50000"/>
                  </a:schemeClr>
                </a:solidFill>
              </a:rPr>
              <a:t>General Recommendations for Using IGRAs (cont.)</a:t>
            </a:r>
            <a:endParaRPr lang="en-US" sz="3200" dirty="0">
              <a:solidFill>
                <a:schemeClr val="accent6">
                  <a:lumMod val="50000"/>
                </a:schemeClr>
              </a:solidFill>
            </a:endParaRPr>
          </a:p>
        </p:txBody>
      </p:sp>
      <p:sp>
        <p:nvSpPr>
          <p:cNvPr id="3" name="Content Placeholder 2"/>
          <p:cNvSpPr>
            <a:spLocks noGrp="1"/>
          </p:cNvSpPr>
          <p:nvPr>
            <p:ph idx="1"/>
          </p:nvPr>
        </p:nvSpPr>
        <p:spPr/>
        <p:txBody>
          <a:bodyPr/>
          <a:lstStyle/>
          <a:p>
            <a:pPr lvl="0">
              <a:buClr>
                <a:schemeClr val="accent6">
                  <a:lumMod val="50000"/>
                </a:schemeClr>
              </a:buClr>
            </a:pPr>
            <a:r>
              <a:rPr lang="en-US" dirty="0" smtClean="0">
                <a:solidFill>
                  <a:srgbClr val="002060"/>
                </a:solidFill>
              </a:rPr>
              <a:t>May be used for periodic screening, e.g., for health care workers</a:t>
            </a:r>
          </a:p>
          <a:p>
            <a:pPr lvl="0">
              <a:buClr>
                <a:schemeClr val="accent6">
                  <a:lumMod val="50000"/>
                </a:schemeClr>
              </a:buClr>
            </a:pPr>
            <a:r>
              <a:rPr lang="en-US" dirty="0" smtClean="0">
                <a:solidFill>
                  <a:srgbClr val="002060"/>
                </a:solidFill>
              </a:rPr>
              <a:t>IGRAs do not boost subsequent test results; administered with one patient visit</a:t>
            </a:r>
          </a:p>
          <a:p>
            <a:pPr lvl="0">
              <a:buClr>
                <a:schemeClr val="accent6">
                  <a:lumMod val="50000"/>
                </a:schemeClr>
              </a:buClr>
            </a:pPr>
            <a:r>
              <a:rPr lang="en-US" dirty="0" smtClean="0">
                <a:solidFill>
                  <a:srgbClr val="002060"/>
                </a:solidFill>
              </a:rPr>
              <a:t>Results from both IGRA and TST may be useful when initial test is</a:t>
            </a:r>
          </a:p>
          <a:p>
            <a:pPr lvl="1">
              <a:buClr>
                <a:schemeClr val="accent6">
                  <a:lumMod val="50000"/>
                </a:schemeClr>
              </a:buClr>
            </a:pPr>
            <a:r>
              <a:rPr lang="en-US" sz="2400" dirty="0" smtClean="0">
                <a:solidFill>
                  <a:srgbClr val="002060"/>
                </a:solidFill>
              </a:rPr>
              <a:t>Negative, and patient has high risk of TB infection or disease</a:t>
            </a:r>
          </a:p>
          <a:p>
            <a:pPr lvl="1">
              <a:buClr>
                <a:schemeClr val="accent6">
                  <a:lumMod val="50000"/>
                </a:schemeClr>
              </a:buClr>
            </a:pPr>
            <a:r>
              <a:rPr lang="en-US" sz="2400" dirty="0" smtClean="0">
                <a:solidFill>
                  <a:srgbClr val="002060"/>
                </a:solidFill>
              </a:rPr>
              <a:t>Positive, and additional evidence is required/desired</a:t>
            </a:r>
          </a:p>
          <a:p>
            <a:pPr lvl="1">
              <a:buClr>
                <a:schemeClr val="accent6">
                  <a:lumMod val="50000"/>
                </a:schemeClr>
              </a:buClr>
            </a:pPr>
            <a:r>
              <a:rPr lang="en-US" sz="2400" dirty="0" smtClean="0">
                <a:solidFill>
                  <a:srgbClr val="002060"/>
                </a:solidFill>
              </a:rPr>
              <a:t>Unclear or indeterminate</a:t>
            </a:r>
          </a:p>
        </p:txBody>
      </p:sp>
    </p:spTree>
    <p:extLst>
      <p:ext uri="{BB962C8B-B14F-4D97-AF65-F5344CB8AC3E}">
        <p14:creationId xmlns:p14="http://schemas.microsoft.com/office/powerpoint/2010/main" val="177994140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6">
                    <a:lumMod val="50000"/>
                  </a:schemeClr>
                </a:solidFill>
              </a:rPr>
              <a:t>Interpretation of TB Test Results in BCG-Vaccinated Persons</a:t>
            </a:r>
            <a:endParaRPr lang="en-US" sz="3200" dirty="0">
              <a:solidFill>
                <a:schemeClr val="accent6">
                  <a:lumMod val="50000"/>
                </a:schemeClr>
              </a:solidFill>
            </a:endParaRPr>
          </a:p>
        </p:txBody>
      </p:sp>
      <p:sp>
        <p:nvSpPr>
          <p:cNvPr id="3" name="Content Placeholder 2"/>
          <p:cNvSpPr>
            <a:spLocks noGrp="1"/>
          </p:cNvSpPr>
          <p:nvPr>
            <p:ph idx="1"/>
          </p:nvPr>
        </p:nvSpPr>
        <p:spPr/>
        <p:txBody>
          <a:bodyPr/>
          <a:lstStyle/>
          <a:p>
            <a:pPr lvl="0">
              <a:buClr>
                <a:schemeClr val="accent6">
                  <a:lumMod val="50000"/>
                </a:schemeClr>
              </a:buClr>
            </a:pPr>
            <a:r>
              <a:rPr lang="en-US" dirty="0" smtClean="0">
                <a:solidFill>
                  <a:srgbClr val="002060"/>
                </a:solidFill>
              </a:rPr>
              <a:t>TST or IGRA not contraindicated for BCG-vaccinated persons</a:t>
            </a:r>
          </a:p>
          <a:p>
            <a:pPr lvl="0">
              <a:buClr>
                <a:schemeClr val="accent6">
                  <a:lumMod val="50000"/>
                </a:schemeClr>
              </a:buClr>
            </a:pPr>
            <a:r>
              <a:rPr lang="en-US" dirty="0" smtClean="0">
                <a:solidFill>
                  <a:srgbClr val="002060"/>
                </a:solidFill>
              </a:rPr>
              <a:t>Results used to support or exclude diagnosis of infection</a:t>
            </a:r>
          </a:p>
          <a:p>
            <a:pPr lvl="0">
              <a:buClr>
                <a:schemeClr val="accent6">
                  <a:lumMod val="50000"/>
                </a:schemeClr>
              </a:buClr>
            </a:pPr>
            <a:r>
              <a:rPr lang="en-US" dirty="0" smtClean="0">
                <a:solidFill>
                  <a:srgbClr val="002060"/>
                </a:solidFill>
              </a:rPr>
              <a:t>In BCG-vaccinated, interpret TST with same criteria used for non BCG vaccinated</a:t>
            </a:r>
          </a:p>
          <a:p>
            <a:pPr lvl="0">
              <a:buClr>
                <a:schemeClr val="accent6">
                  <a:lumMod val="50000"/>
                </a:schemeClr>
              </a:buClr>
            </a:pPr>
            <a:r>
              <a:rPr lang="en-US" dirty="0" smtClean="0">
                <a:solidFill>
                  <a:srgbClr val="002060"/>
                </a:solidFill>
              </a:rPr>
              <a:t>Booster phenomenon may occur in BCG-vaccinated persons</a:t>
            </a:r>
          </a:p>
        </p:txBody>
      </p:sp>
    </p:spTree>
    <p:extLst>
      <p:ext uri="{BB962C8B-B14F-4D97-AF65-F5344CB8AC3E}">
        <p14:creationId xmlns:p14="http://schemas.microsoft.com/office/powerpoint/2010/main" val="128112848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762000"/>
          </a:xfrm>
        </p:spPr>
        <p:txBody>
          <a:bodyPr/>
          <a:lstStyle/>
          <a:p>
            <a:r>
              <a:rPr lang="en-US" sz="3200" dirty="0" smtClean="0">
                <a:solidFill>
                  <a:schemeClr val="accent6">
                    <a:lumMod val="50000"/>
                  </a:schemeClr>
                </a:solidFill>
              </a:rPr>
              <a:t>Immunologic Basis of IGRAs</a:t>
            </a:r>
            <a:endParaRPr lang="en-US" sz="3200" dirty="0">
              <a:solidFill>
                <a:schemeClr val="accent6">
                  <a:lumMod val="50000"/>
                </a:schemeClr>
              </a:solidFill>
            </a:endParaRPr>
          </a:p>
        </p:txBody>
      </p:sp>
      <p:sp>
        <p:nvSpPr>
          <p:cNvPr id="3" name="Content Placeholder 2"/>
          <p:cNvSpPr>
            <a:spLocks noGrp="1"/>
          </p:cNvSpPr>
          <p:nvPr>
            <p:ph idx="1"/>
          </p:nvPr>
        </p:nvSpPr>
        <p:spPr/>
        <p:txBody>
          <a:bodyPr/>
          <a:lstStyle/>
          <a:p>
            <a:r>
              <a:rPr lang="en-US" dirty="0">
                <a:solidFill>
                  <a:srgbClr val="002060"/>
                </a:solidFill>
                <a:sym typeface="Symbol" pitchFamily="18" charset="2"/>
              </a:rPr>
              <a:t>In normal circumstances, there is little IFN-   within the blood</a:t>
            </a:r>
            <a:r>
              <a:rPr lang="en-US" dirty="0" smtClean="0">
                <a:solidFill>
                  <a:srgbClr val="002060"/>
                </a:solidFill>
                <a:sym typeface="Symbol" pitchFamily="18" charset="2"/>
              </a:rPr>
              <a:t>.</a:t>
            </a:r>
            <a:endParaRPr lang="en-US" dirty="0">
              <a:solidFill>
                <a:srgbClr val="002060"/>
              </a:solidFill>
              <a:sym typeface="Symbol" pitchFamily="18" charset="2"/>
            </a:endParaRPr>
          </a:p>
          <a:p>
            <a:r>
              <a:rPr lang="en-US" dirty="0">
                <a:solidFill>
                  <a:srgbClr val="002060"/>
                </a:solidFill>
                <a:sym typeface="Symbol" pitchFamily="18" charset="2"/>
              </a:rPr>
              <a:t>In the presence of the TB specific antigens, T cells of infected persons are stimulated to produce IFN-</a:t>
            </a:r>
            <a:r>
              <a:rPr lang="en-US" dirty="0" smtClean="0">
                <a:solidFill>
                  <a:srgbClr val="002060"/>
                </a:solidFill>
                <a:sym typeface="Symbol" pitchFamily="18" charset="2"/>
              </a:rPr>
              <a:t></a:t>
            </a:r>
            <a:endParaRPr lang="en-US" dirty="0">
              <a:solidFill>
                <a:srgbClr val="002060"/>
              </a:solidFill>
              <a:sym typeface="Symbol" pitchFamily="18" charset="2"/>
            </a:endParaRPr>
          </a:p>
          <a:p>
            <a:r>
              <a:rPr lang="en-US" dirty="0">
                <a:solidFill>
                  <a:srgbClr val="002060"/>
                </a:solidFill>
                <a:sym typeface="Symbol" pitchFamily="18" charset="2"/>
              </a:rPr>
              <a:t>In the QFT test</a:t>
            </a:r>
          </a:p>
          <a:p>
            <a:pPr lvl="1"/>
            <a:r>
              <a:rPr lang="en-US" dirty="0">
                <a:solidFill>
                  <a:srgbClr val="002060"/>
                </a:solidFill>
                <a:sym typeface="Symbol" pitchFamily="18" charset="2"/>
              </a:rPr>
              <a:t>whole blood is exposed to  TB specific antigens</a:t>
            </a:r>
          </a:p>
          <a:p>
            <a:pPr lvl="1"/>
            <a:r>
              <a:rPr lang="en-US" dirty="0">
                <a:solidFill>
                  <a:srgbClr val="002060"/>
                </a:solidFill>
                <a:sym typeface="Symbol" pitchFamily="18" charset="2"/>
              </a:rPr>
              <a:t>T cells of infected persons are activated and secrete IFN- </a:t>
            </a:r>
          </a:p>
          <a:p>
            <a:pPr lvl="1"/>
            <a:r>
              <a:rPr lang="en-US" dirty="0" smtClean="0">
                <a:solidFill>
                  <a:srgbClr val="002060"/>
                </a:solidFill>
                <a:sym typeface="Symbol" pitchFamily="18" charset="2"/>
              </a:rPr>
              <a:t>Measure IFN-</a:t>
            </a:r>
            <a:endParaRPr lang="en-US" dirty="0" smtClean="0"/>
          </a:p>
        </p:txBody>
      </p:sp>
    </p:spTree>
    <p:extLst>
      <p:ext uri="{BB962C8B-B14F-4D97-AF65-F5344CB8AC3E}">
        <p14:creationId xmlns:p14="http://schemas.microsoft.com/office/powerpoint/2010/main" val="128612888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914400" y="381000"/>
            <a:ext cx="6048843" cy="450000"/>
          </a:xfrm>
        </p:spPr>
        <p:txBody>
          <a:bodyPr/>
          <a:lstStyle/>
          <a:p>
            <a:r>
              <a:rPr lang="en-AU" sz="3200" b="1" dirty="0" smtClean="0">
                <a:solidFill>
                  <a:schemeClr val="accent6">
                    <a:lumMod val="50000"/>
                  </a:schemeClr>
                </a:solidFill>
              </a:rPr>
              <a:t>Immunological </a:t>
            </a:r>
            <a:r>
              <a:rPr lang="en-AU" sz="3200" b="1" dirty="0">
                <a:solidFill>
                  <a:schemeClr val="accent6">
                    <a:lumMod val="50000"/>
                  </a:schemeClr>
                </a:solidFill>
              </a:rPr>
              <a:t>Basis of QFT</a:t>
            </a:r>
            <a:endParaRPr lang="en-US" sz="3200" b="1" dirty="0">
              <a:solidFill>
                <a:schemeClr val="accent6">
                  <a:lumMod val="50000"/>
                </a:schemeClr>
              </a:solidFill>
            </a:endParaRPr>
          </a:p>
        </p:txBody>
      </p:sp>
      <p:sp>
        <p:nvSpPr>
          <p:cNvPr id="7" name="Text Placeholder 12"/>
          <p:cNvSpPr>
            <a:spLocks noGrp="1"/>
          </p:cNvSpPr>
          <p:nvPr>
            <p:ph type="body" sz="quarter" idx="13"/>
          </p:nvPr>
        </p:nvSpPr>
        <p:spPr>
          <a:xfrm>
            <a:off x="2843808" y="836712"/>
            <a:ext cx="6048000" cy="288000"/>
          </a:xfrm>
        </p:spPr>
        <p:txBody>
          <a:bodyPr>
            <a:normAutofit fontScale="40000" lnSpcReduction="20000"/>
          </a:bodyPr>
          <a:lstStyle/>
          <a:p>
            <a:r>
              <a:rPr lang="en-US" dirty="0"/>
              <a:t>Cytokines in TB testing</a:t>
            </a:r>
            <a:br>
              <a:rPr lang="en-US" dirty="0"/>
            </a:br>
            <a:r>
              <a:rPr lang="en-US" dirty="0"/>
              <a:t/>
            </a:r>
            <a:br>
              <a:rPr lang="en-US" dirty="0"/>
            </a:br>
            <a:endParaRPr lang="en-US" dirty="0"/>
          </a:p>
        </p:txBody>
      </p:sp>
      <p:pic>
        <p:nvPicPr>
          <p:cNvPr id="8" name="Picture 7" descr="4665CLL_3.png"/>
          <p:cNvPicPr>
            <a:picLocks noChangeAspect="1"/>
          </p:cNvPicPr>
          <p:nvPr/>
        </p:nvPicPr>
        <p:blipFill>
          <a:blip r:embed="rId3"/>
          <a:stretch>
            <a:fillRect/>
          </a:stretch>
        </p:blipFill>
        <p:spPr>
          <a:xfrm>
            <a:off x="2286000" y="926508"/>
            <a:ext cx="5458218" cy="5520548"/>
          </a:xfrm>
          <a:prstGeom prst="rect">
            <a:avLst/>
          </a:prstGeom>
        </p:spPr>
      </p:pic>
    </p:spTree>
    <p:custDataLst>
      <p:tags r:id="rId1"/>
    </p:custDataLst>
    <p:extLst>
      <p:ext uri="{BB962C8B-B14F-4D97-AF65-F5344CB8AC3E}">
        <p14:creationId xmlns:p14="http://schemas.microsoft.com/office/powerpoint/2010/main" val="361585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7"/>
          <p:cNvSpPr>
            <a:spLocks noGrp="1"/>
          </p:cNvSpPr>
          <p:nvPr>
            <p:ph type="title"/>
          </p:nvPr>
        </p:nvSpPr>
        <p:spPr>
          <a:xfrm>
            <a:off x="630875" y="533400"/>
            <a:ext cx="6048843" cy="450000"/>
          </a:xfrm>
        </p:spPr>
        <p:txBody>
          <a:bodyPr/>
          <a:lstStyle/>
          <a:p>
            <a:r>
              <a:rPr lang="en-AU" sz="3200" b="1" dirty="0" err="1" smtClean="0">
                <a:solidFill>
                  <a:schemeClr val="accent6">
                    <a:lumMod val="50000"/>
                  </a:schemeClr>
                </a:solidFill>
              </a:rPr>
              <a:t>Quantiferon</a:t>
            </a:r>
            <a:r>
              <a:rPr lang="en-AU" sz="3200" b="1" dirty="0" smtClean="0">
                <a:solidFill>
                  <a:schemeClr val="accent6">
                    <a:lumMod val="50000"/>
                  </a:schemeClr>
                </a:solidFill>
              </a:rPr>
              <a:t> Technology</a:t>
            </a:r>
            <a:endParaRPr lang="en-AU" sz="3200" b="1" dirty="0">
              <a:solidFill>
                <a:schemeClr val="accent6">
                  <a:lumMod val="50000"/>
                </a:schemeClr>
              </a:solidFill>
            </a:endParaRPr>
          </a:p>
        </p:txBody>
      </p:sp>
      <p:sp>
        <p:nvSpPr>
          <p:cNvPr id="4" name="Text Placeholder 3"/>
          <p:cNvSpPr>
            <a:spLocks noGrp="1"/>
          </p:cNvSpPr>
          <p:nvPr>
            <p:ph type="body" sz="quarter" idx="13"/>
          </p:nvPr>
        </p:nvSpPr>
        <p:spPr/>
        <p:txBody>
          <a:bodyPr>
            <a:normAutofit/>
          </a:bodyPr>
          <a:lstStyle/>
          <a:p>
            <a:r>
              <a:rPr lang="en-US" dirty="0"/>
              <a:t>Three Tubes Provide Reliable Meaningful Results</a:t>
            </a:r>
            <a:endParaRPr lang="en-AU" dirty="0"/>
          </a:p>
        </p:txBody>
      </p:sp>
      <p:pic>
        <p:nvPicPr>
          <p:cNvPr id="79877" name="Content Placeholder 14"/>
          <p:cNvPicPr>
            <a:picLocks noChangeAspect="1"/>
          </p:cNvPicPr>
          <p:nvPr/>
        </p:nvPicPr>
        <p:blipFill>
          <a:blip r:embed="rId3"/>
          <a:srcRect/>
          <a:stretch>
            <a:fillRect/>
          </a:stretch>
        </p:blipFill>
        <p:spPr bwMode="auto">
          <a:xfrm>
            <a:off x="533400" y="1181182"/>
            <a:ext cx="7335492" cy="513325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6246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842332" y="381000"/>
            <a:ext cx="6048843" cy="450000"/>
          </a:xfrm>
        </p:spPr>
        <p:txBody>
          <a:bodyPr/>
          <a:lstStyle/>
          <a:p>
            <a:r>
              <a:rPr lang="en-US" sz="3200" b="1" dirty="0">
                <a:solidFill>
                  <a:schemeClr val="accent6">
                    <a:lumMod val="50000"/>
                  </a:schemeClr>
                </a:solidFill>
              </a:rPr>
              <a:t>QFT Step-By-Step Procedure </a:t>
            </a:r>
          </a:p>
        </p:txBody>
      </p:sp>
      <p:sp>
        <p:nvSpPr>
          <p:cNvPr id="8" name="Text Placeholder 4"/>
          <p:cNvSpPr>
            <a:spLocks noGrp="1"/>
          </p:cNvSpPr>
          <p:nvPr>
            <p:ph type="body" sz="quarter" idx="13"/>
          </p:nvPr>
        </p:nvSpPr>
        <p:spPr/>
        <p:txBody>
          <a:bodyPr>
            <a:normAutofit/>
          </a:bodyPr>
          <a:lstStyle/>
          <a:p>
            <a:r>
              <a:rPr lang="en-US" dirty="0"/>
              <a:t>Quick </a:t>
            </a:r>
            <a:r>
              <a:rPr lang="en-US" dirty="0" smtClean="0"/>
              <a:t>guide</a:t>
            </a:r>
            <a:endParaRPr lang="en-US" dirty="0"/>
          </a:p>
          <a:p>
            <a:endParaRPr 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518" y="1771187"/>
            <a:ext cx="1537888" cy="105512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9466" y="1778647"/>
            <a:ext cx="1519292" cy="104020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6754" y="1773674"/>
            <a:ext cx="1566062" cy="10451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entagon 11"/>
          <p:cNvSpPr/>
          <p:nvPr/>
        </p:nvSpPr>
        <p:spPr>
          <a:xfrm>
            <a:off x="546143" y="3074411"/>
            <a:ext cx="1919239" cy="100811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r>
              <a:rPr lang="en-AU" sz="1400" b="1" dirty="0" smtClean="0">
                <a:solidFill>
                  <a:schemeClr val="tx1"/>
                </a:solidFill>
              </a:rPr>
              <a:t>Step 1. </a:t>
            </a:r>
          </a:p>
          <a:p>
            <a:pPr lvl="0"/>
            <a:r>
              <a:rPr lang="en-AU" sz="1400" b="1" dirty="0" smtClean="0">
                <a:solidFill>
                  <a:schemeClr val="tx1"/>
                </a:solidFill>
              </a:rPr>
              <a:t>Blood Collection</a:t>
            </a:r>
            <a:endParaRPr lang="en-AU" sz="1400" b="1" dirty="0">
              <a:solidFill>
                <a:schemeClr val="tx1"/>
              </a:solidFill>
            </a:endParaRPr>
          </a:p>
        </p:txBody>
      </p:sp>
      <p:sp>
        <p:nvSpPr>
          <p:cNvPr id="13" name="Chevron 12"/>
          <p:cNvSpPr/>
          <p:nvPr/>
        </p:nvSpPr>
        <p:spPr>
          <a:xfrm>
            <a:off x="2060935" y="3068960"/>
            <a:ext cx="2071979" cy="100811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r>
              <a:rPr lang="en-US" sz="1400" b="1" dirty="0" smtClean="0">
                <a:solidFill>
                  <a:schemeClr val="tx1"/>
                </a:solidFill>
              </a:rPr>
              <a:t>Step 2. Mixing of Tubes</a:t>
            </a:r>
            <a:endParaRPr lang="en-US" sz="1400" b="1" dirty="0">
              <a:solidFill>
                <a:schemeClr val="tx1"/>
              </a:solidFill>
            </a:endParaRPr>
          </a:p>
        </p:txBody>
      </p:sp>
      <p:sp>
        <p:nvSpPr>
          <p:cNvPr id="14" name="Chevron 13"/>
          <p:cNvSpPr/>
          <p:nvPr/>
        </p:nvSpPr>
        <p:spPr>
          <a:xfrm>
            <a:off x="3718758" y="3072594"/>
            <a:ext cx="2071979" cy="100811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r>
              <a:rPr lang="en-US" sz="1400" b="1" dirty="0" smtClean="0">
                <a:solidFill>
                  <a:schemeClr val="tx1"/>
                </a:solidFill>
              </a:rPr>
              <a:t>Step 3. Incubation</a:t>
            </a:r>
            <a:endParaRPr lang="en-US" sz="1400" b="1" dirty="0">
              <a:solidFill>
                <a:schemeClr val="tx1"/>
              </a:solidFill>
            </a:endParaRPr>
          </a:p>
        </p:txBody>
      </p:sp>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6224" y="1762018"/>
            <a:ext cx="1545030" cy="10451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7" cstate="print"/>
          <a:srcRect/>
          <a:stretch>
            <a:fillRect/>
          </a:stretch>
        </p:blipFill>
        <p:spPr bwMode="auto">
          <a:xfrm>
            <a:off x="7591071" y="1844095"/>
            <a:ext cx="926944" cy="870324"/>
          </a:xfrm>
          <a:prstGeom prst="rect">
            <a:avLst/>
          </a:prstGeom>
          <a:noFill/>
          <a:ln w="9525">
            <a:noFill/>
            <a:miter lim="800000"/>
            <a:headEnd/>
            <a:tailEnd/>
          </a:ln>
          <a:effectLst/>
        </p:spPr>
      </p:pic>
      <p:sp>
        <p:nvSpPr>
          <p:cNvPr id="17" name="Chevron 16"/>
          <p:cNvSpPr/>
          <p:nvPr/>
        </p:nvSpPr>
        <p:spPr>
          <a:xfrm>
            <a:off x="5391195" y="3074411"/>
            <a:ext cx="2071979" cy="100811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r>
              <a:rPr lang="en-US" sz="1400" b="1" dirty="0" smtClean="0">
                <a:solidFill>
                  <a:schemeClr val="tx1"/>
                </a:solidFill>
              </a:rPr>
              <a:t>Step 4. ELISA*</a:t>
            </a:r>
            <a:endParaRPr lang="en-US" sz="1400" b="1" dirty="0">
              <a:solidFill>
                <a:schemeClr val="tx1"/>
              </a:solidFill>
            </a:endParaRPr>
          </a:p>
        </p:txBody>
      </p:sp>
      <p:sp>
        <p:nvSpPr>
          <p:cNvPr id="18" name="Chevron 17"/>
          <p:cNvSpPr/>
          <p:nvPr/>
        </p:nvSpPr>
        <p:spPr>
          <a:xfrm>
            <a:off x="7072021" y="3068960"/>
            <a:ext cx="2071979" cy="100811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r>
              <a:rPr lang="en-US" sz="1400" b="1" dirty="0" smtClean="0">
                <a:solidFill>
                  <a:schemeClr val="tx1"/>
                </a:solidFill>
              </a:rPr>
              <a:t>Step 5. Calculation of Results*</a:t>
            </a:r>
            <a:endParaRPr lang="en-US" sz="1400" b="1" dirty="0">
              <a:solidFill>
                <a:schemeClr val="tx1"/>
              </a:solidFill>
            </a:endParaRPr>
          </a:p>
        </p:txBody>
      </p:sp>
      <p:sp>
        <p:nvSpPr>
          <p:cNvPr id="19" name="Rectangle 18"/>
          <p:cNvSpPr/>
          <p:nvPr/>
        </p:nvSpPr>
        <p:spPr>
          <a:xfrm>
            <a:off x="7225343" y="1751225"/>
            <a:ext cx="1658400" cy="10497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sp>
        <p:nvSpPr>
          <p:cNvPr id="20" name="TextBox 19"/>
          <p:cNvSpPr txBox="1"/>
          <p:nvPr/>
        </p:nvSpPr>
        <p:spPr>
          <a:xfrm>
            <a:off x="2859618" y="6168053"/>
            <a:ext cx="5861360" cy="3231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b" anchorCtr="0">
            <a:spAutoFit/>
          </a:bodyPr>
          <a:lstStyle/>
          <a:p>
            <a:pPr>
              <a:lnSpc>
                <a:spcPct val="150000"/>
              </a:lnSpc>
              <a:buClr>
                <a:schemeClr val="accent2"/>
              </a:buClr>
            </a:pPr>
            <a:r>
              <a:rPr lang="en-US" sz="1000" dirty="0" smtClean="0">
                <a:solidFill>
                  <a:schemeClr val="tx1"/>
                </a:solidFill>
              </a:rPr>
              <a:t>*  Both </a:t>
            </a:r>
            <a:r>
              <a:rPr lang="en-US" sz="1000" dirty="0">
                <a:solidFill>
                  <a:schemeClr val="tx1"/>
                </a:solidFill>
              </a:rPr>
              <a:t>of these steps performed in </a:t>
            </a:r>
            <a:r>
              <a:rPr lang="en-US" sz="1000" dirty="0" smtClean="0">
                <a:solidFill>
                  <a:schemeClr val="tx1"/>
                </a:solidFill>
              </a:rPr>
              <a:t>laboratory and can </a:t>
            </a:r>
            <a:r>
              <a:rPr lang="en-US" sz="1000" dirty="0">
                <a:solidFill>
                  <a:schemeClr val="tx1"/>
                </a:solidFill>
              </a:rPr>
              <a:t>be automated</a:t>
            </a:r>
          </a:p>
        </p:txBody>
      </p:sp>
      <p:sp>
        <p:nvSpPr>
          <p:cNvPr id="2" name="TextBox 1"/>
          <p:cNvSpPr txBox="1"/>
          <p:nvPr/>
        </p:nvSpPr>
        <p:spPr>
          <a:xfrm>
            <a:off x="990600" y="5105400"/>
            <a:ext cx="7239000" cy="1385818"/>
          </a:xfrm>
          <a:prstGeom prst="rect">
            <a:avLst/>
          </a:prstGeom>
          <a:noFill/>
        </p:spPr>
        <p:txBody>
          <a:bodyPr wrap="square" lIns="0" tIns="0" rIns="0" bIns="0" rtlCol="0">
            <a:noAutofit/>
          </a:bodyPr>
          <a:lstStyle/>
          <a:p>
            <a:r>
              <a:rPr lang="en-US" sz="2000" b="1" dirty="0">
                <a:solidFill>
                  <a:srgbClr val="002060"/>
                </a:solidFill>
              </a:rPr>
              <a:t>The test is performed by collecting whole blood (1 mL) into each of three blood collection tubes. Tubes are incubated at 37</a:t>
            </a:r>
            <a:r>
              <a:rPr lang="en-US" sz="2000" b="1" baseline="30000" dirty="0">
                <a:solidFill>
                  <a:srgbClr val="002060"/>
                </a:solidFill>
              </a:rPr>
              <a:t>o</a:t>
            </a:r>
            <a:r>
              <a:rPr lang="en-US" sz="2000" b="1" dirty="0">
                <a:solidFill>
                  <a:srgbClr val="002060"/>
                </a:solidFill>
              </a:rPr>
              <a:t>C for 16 to 24 hours. The IFN concentration in the plasma is determined using a sensitive ELISA</a:t>
            </a:r>
            <a:r>
              <a:rPr lang="en-US" sz="1600" b="1" dirty="0">
                <a:solidFill>
                  <a:schemeClr val="accent6">
                    <a:lumMod val="50000"/>
                  </a:schemeClr>
                </a:solidFill>
              </a:rPr>
              <a:t>.</a:t>
            </a:r>
          </a:p>
          <a:p>
            <a:endParaRPr lang="en-US" sz="1600" dirty="0"/>
          </a:p>
        </p:txBody>
      </p:sp>
    </p:spTree>
    <p:custDataLst>
      <p:tags r:id="rId1"/>
    </p:custDataLst>
    <p:extLst>
      <p:ext uri="{BB962C8B-B14F-4D97-AF65-F5344CB8AC3E}">
        <p14:creationId xmlns:p14="http://schemas.microsoft.com/office/powerpoint/2010/main" val="277834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884238" y="304800"/>
            <a:ext cx="6048843" cy="838200"/>
          </a:xfrm>
        </p:spPr>
        <p:txBody>
          <a:bodyPr>
            <a:normAutofit/>
          </a:bodyPr>
          <a:lstStyle/>
          <a:p>
            <a:r>
              <a:rPr lang="en-US" altLang="en-US" sz="3200" b="1" dirty="0" smtClean="0">
                <a:solidFill>
                  <a:schemeClr val="accent6">
                    <a:lumMod val="50000"/>
                  </a:schemeClr>
                </a:solidFill>
              </a:rPr>
              <a:t>T SPOT .TB  testing steps</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l="6381" t="23592" r="12666" b="9695"/>
          <a:stretch>
            <a:fillRect/>
          </a:stretch>
        </p:blipFill>
        <p:spPr bwMode="auto">
          <a:xfrm>
            <a:off x="681038" y="1876425"/>
            <a:ext cx="7751762"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84238" y="5881688"/>
            <a:ext cx="6867525" cy="261937"/>
          </a:xfrm>
          <a:prstGeom prst="rect">
            <a:avLst/>
          </a:prstGeom>
        </p:spPr>
        <p:txBody>
          <a:bodyPr>
            <a:spAutoFit/>
          </a:bodyPr>
          <a:lstStyle/>
          <a:p>
            <a:pPr algn="r" fontAlgn="base">
              <a:spcBef>
                <a:spcPct val="0"/>
              </a:spcBef>
              <a:spcAft>
                <a:spcPct val="0"/>
              </a:spcAft>
              <a:defRPr/>
            </a:pPr>
            <a:r>
              <a:rPr lang="en-US" sz="1050" dirty="0">
                <a:solidFill>
                  <a:srgbClr val="000000"/>
                </a:solidFill>
              </a:rPr>
              <a:t>T Spot Package Insert PI-TB-US-V3 (2012) </a:t>
            </a:r>
          </a:p>
        </p:txBody>
      </p:sp>
      <p:sp>
        <p:nvSpPr>
          <p:cNvPr id="7" name="Text Placeholder 4"/>
          <p:cNvSpPr txBox="1">
            <a:spLocks/>
          </p:cNvSpPr>
          <p:nvPr/>
        </p:nvSpPr>
        <p:spPr>
          <a:xfrm>
            <a:off x="838200" y="1446213"/>
            <a:ext cx="6048375" cy="430212"/>
          </a:xfrm>
          <a:prstGeom prst="rect">
            <a:avLst/>
          </a:prstGeom>
        </p:spPr>
        <p:txBody>
          <a:bodyPr/>
          <a:lstStyle>
            <a:lvl1pPr marL="176213" indent="-176213" algn="l" rtl="0" eaLnBrk="0" fontAlgn="base" hangingPunct="0">
              <a:lnSpc>
                <a:spcPts val="2800"/>
              </a:lnSpc>
              <a:spcBef>
                <a:spcPct val="0"/>
              </a:spcBef>
              <a:spcAft>
                <a:spcPct val="30000"/>
              </a:spcAft>
              <a:buChar char="•"/>
              <a:defRPr sz="2400">
                <a:solidFill>
                  <a:schemeClr val="accent1"/>
                </a:solidFill>
                <a:latin typeface="+mn-lt"/>
                <a:ea typeface="+mn-ea"/>
                <a:cs typeface="+mn-cs"/>
              </a:defRPr>
            </a:lvl1pPr>
            <a:lvl2pPr marL="514350" indent="-114300" algn="l" rtl="0" eaLnBrk="0" fontAlgn="base" hangingPunct="0">
              <a:lnSpc>
                <a:spcPts val="2200"/>
              </a:lnSpc>
              <a:spcBef>
                <a:spcPct val="10000"/>
              </a:spcBef>
              <a:spcAft>
                <a:spcPct val="30000"/>
              </a:spcAft>
              <a:buSzPct val="80000"/>
              <a:buChar char="•"/>
              <a:defRPr sz="2000">
                <a:solidFill>
                  <a:schemeClr val="tx1"/>
                </a:solidFill>
                <a:latin typeface="+mn-lt"/>
              </a:defRPr>
            </a:lvl2pPr>
            <a:lvl3pPr marL="855663" indent="-117475" algn="l" rtl="0" eaLnBrk="0" fontAlgn="base" hangingPunct="0">
              <a:lnSpc>
                <a:spcPts val="2000"/>
              </a:lnSpc>
              <a:spcBef>
                <a:spcPct val="10000"/>
              </a:spcBef>
              <a:spcAft>
                <a:spcPct val="30000"/>
              </a:spcAft>
              <a:buSzPct val="80000"/>
              <a:buChar char="•"/>
              <a:defRPr sz="2400">
                <a:solidFill>
                  <a:schemeClr val="accent2"/>
                </a:solidFill>
                <a:latin typeface="+mn-lt"/>
              </a:defRPr>
            </a:lvl3pPr>
            <a:lvl4pPr marL="1200150" indent="-114300" algn="l" rtl="0" eaLnBrk="0" fontAlgn="base" hangingPunct="0">
              <a:lnSpc>
                <a:spcPts val="1800"/>
              </a:lnSpc>
              <a:spcBef>
                <a:spcPct val="10000"/>
              </a:spcBef>
              <a:spcAft>
                <a:spcPct val="30000"/>
              </a:spcAft>
              <a:buSzPct val="80000"/>
              <a:buChar char="•"/>
              <a:defRPr sz="1600">
                <a:solidFill>
                  <a:schemeClr val="accent2"/>
                </a:solidFill>
                <a:latin typeface="+mn-lt"/>
              </a:defRPr>
            </a:lvl4pPr>
            <a:lvl5pPr marL="1543050" indent="-114300" algn="l" rtl="0" eaLnBrk="0" fontAlgn="base" hangingPunct="0">
              <a:lnSpc>
                <a:spcPts val="1600"/>
              </a:lnSpc>
              <a:spcBef>
                <a:spcPct val="10000"/>
              </a:spcBef>
              <a:spcAft>
                <a:spcPct val="30000"/>
              </a:spcAft>
              <a:buSzPct val="80000"/>
              <a:buChar char="•"/>
              <a:defRPr sz="1400">
                <a:solidFill>
                  <a:schemeClr val="accent2"/>
                </a:solidFill>
                <a:latin typeface="+mn-lt"/>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defRPr>
            </a:lvl9pPr>
          </a:lstStyle>
          <a:p>
            <a:pPr marL="0" indent="0">
              <a:buFontTx/>
              <a:buNone/>
              <a:defRPr/>
            </a:pPr>
            <a:r>
              <a:rPr lang="en-US" kern="0" dirty="0" smtClean="0">
                <a:solidFill>
                  <a:srgbClr val="002060"/>
                </a:solidFill>
              </a:rPr>
              <a:t>Elispot-Based IGRA Quick Guide</a:t>
            </a:r>
          </a:p>
          <a:p>
            <a:pPr>
              <a:defRPr/>
            </a:pPr>
            <a:endParaRPr lang="en-US" kern="0" dirty="0">
              <a:solidFill>
                <a:srgbClr val="536895"/>
              </a:solidFill>
            </a:endParaRPr>
          </a:p>
        </p:txBody>
      </p:sp>
    </p:spTree>
    <p:custDataLst>
      <p:tags r:id="rId1"/>
    </p:custDataLst>
    <p:extLst>
      <p:ext uri="{BB962C8B-B14F-4D97-AF65-F5344CB8AC3E}">
        <p14:creationId xmlns:p14="http://schemas.microsoft.com/office/powerpoint/2010/main" val="927465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219200" y="228600"/>
            <a:ext cx="6048843" cy="450000"/>
          </a:xfrm>
        </p:spPr>
        <p:txBody>
          <a:bodyPr/>
          <a:lstStyle/>
          <a:p>
            <a:r>
              <a:rPr lang="en-AU" sz="3200" b="1" dirty="0" smtClean="0">
                <a:solidFill>
                  <a:schemeClr val="accent6">
                    <a:lumMod val="50000"/>
                  </a:schemeClr>
                </a:solidFill>
              </a:rPr>
              <a:t>Antigens in QFT</a:t>
            </a:r>
            <a:endParaRPr lang="en-US" sz="3200" b="1" dirty="0" smtClean="0">
              <a:solidFill>
                <a:schemeClr val="accent6">
                  <a:lumMod val="50000"/>
                </a:schemeClr>
              </a:solidFill>
            </a:endParaRPr>
          </a:p>
        </p:txBody>
      </p:sp>
      <p:sp>
        <p:nvSpPr>
          <p:cNvPr id="3" name="Text Placeholder 2"/>
          <p:cNvSpPr>
            <a:spLocks noGrp="1"/>
          </p:cNvSpPr>
          <p:nvPr>
            <p:ph type="body" sz="quarter" idx="13"/>
          </p:nvPr>
        </p:nvSpPr>
        <p:spPr>
          <a:xfrm>
            <a:off x="2916000" y="609600"/>
            <a:ext cx="6048000" cy="288000"/>
          </a:xfrm>
        </p:spPr>
        <p:txBody>
          <a:bodyPr>
            <a:normAutofit/>
          </a:bodyPr>
          <a:lstStyle/>
          <a:p>
            <a:r>
              <a:rPr lang="en-US" dirty="0"/>
              <a:t>QFT is not affected by BCG vaccination (1)</a:t>
            </a:r>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val="3807734615"/>
              </p:ext>
            </p:extLst>
          </p:nvPr>
        </p:nvGraphicFramePr>
        <p:xfrm>
          <a:off x="685800" y="838200"/>
          <a:ext cx="3581399" cy="5431482"/>
        </p:xfrm>
        <a:graphic>
          <a:graphicData uri="http://schemas.openxmlformats.org/drawingml/2006/table">
            <a:tbl>
              <a:tblPr firstRow="1" bandRow="1">
                <a:effectLst/>
                <a:tableStyleId>{073A0DAA-6AF3-43AB-8588-CEC1D06C72B9}</a:tableStyleId>
              </a:tblPr>
              <a:tblGrid>
                <a:gridCol w="1124103"/>
                <a:gridCol w="416717"/>
                <a:gridCol w="588137"/>
                <a:gridCol w="588137"/>
                <a:gridCol w="864305"/>
              </a:tblGrid>
              <a:tr h="478271">
                <a:tc rowSpan="2">
                  <a:txBody>
                    <a:bodyPr/>
                    <a:lstStyle/>
                    <a:p>
                      <a:pPr marL="0" algn="ctr" defTabSz="914400" rtl="0" eaLnBrk="1" latinLnBrk="0" hangingPunct="1"/>
                      <a:r>
                        <a:rPr lang="en-AU" sz="1100" b="0" kern="1200" dirty="0" smtClean="0">
                          <a:solidFill>
                            <a:srgbClr val="002060"/>
                          </a:solidFill>
                          <a:latin typeface="+mn-lt"/>
                          <a:ea typeface="+mn-ea"/>
                          <a:cs typeface="+mn-cs"/>
                        </a:rPr>
                        <a:t>Tuberculosis Complex</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3">
                  <a:txBody>
                    <a:bodyPr/>
                    <a:lstStyle/>
                    <a:p>
                      <a:pPr marL="0" algn="ctr" defTabSz="914400" rtl="0" eaLnBrk="1" latinLnBrk="0" hangingPunct="1"/>
                      <a:r>
                        <a:rPr lang="en-AU" sz="1100" b="0" kern="1200" dirty="0" smtClean="0">
                          <a:solidFill>
                            <a:srgbClr val="002060"/>
                          </a:solidFill>
                          <a:latin typeface="+mn-lt"/>
                          <a:ea typeface="+mn-ea"/>
                          <a:cs typeface="+mn-cs"/>
                        </a:rPr>
                        <a:t>QFT TB-Specific Antigens</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endParaRPr lang="en-AU" sz="1100" b="0" dirty="0">
                        <a:solidFill>
                          <a:schemeClr val="tx1"/>
                        </a:solidFill>
                      </a:endParaRPr>
                    </a:p>
                  </a:txBody>
                  <a:tcPr anchor="ctr">
                    <a:lnB w="381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lang="en-AU" sz="1100" b="0" dirty="0">
                        <a:solidFill>
                          <a:schemeClr val="tx1"/>
                        </a:solidFill>
                      </a:endParaRPr>
                    </a:p>
                  </a:txBody>
                  <a:tcPr anchor="ctr">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AU" sz="1100" b="0" kern="1200" dirty="0" smtClean="0">
                          <a:solidFill>
                            <a:srgbClr val="002060"/>
                          </a:solidFill>
                          <a:latin typeface="+mn-lt"/>
                          <a:ea typeface="+mn-ea"/>
                          <a:cs typeface="+mn-cs"/>
                        </a:rPr>
                        <a:t>TST Antigens</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603387">
                <a:tc vMerge="1">
                  <a:txBody>
                    <a:bodyPr/>
                    <a:lstStyle/>
                    <a:p>
                      <a:pPr algn="ctr"/>
                      <a:endParaRPr lang="en-AU" sz="1100" b="0" dirty="0">
                        <a:solidFill>
                          <a:schemeClr val="tx1"/>
                        </a:solidFill>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AU" sz="1100" b="0" kern="1200" dirty="0" smtClean="0">
                          <a:solidFill>
                            <a:srgbClr val="002060"/>
                          </a:solidFill>
                          <a:latin typeface="+mn-lt"/>
                          <a:ea typeface="+mn-ea"/>
                          <a:cs typeface="+mn-cs"/>
                        </a:rPr>
                        <a:t>ESAT-6</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algn="ctr" defTabSz="914400" rtl="0" eaLnBrk="1" latinLnBrk="0" hangingPunct="1"/>
                      <a:r>
                        <a:rPr lang="en-AU" sz="1100" b="0" kern="1200" dirty="0" smtClean="0">
                          <a:solidFill>
                            <a:srgbClr val="002060"/>
                          </a:solidFill>
                          <a:latin typeface="+mn-lt"/>
                          <a:ea typeface="+mn-ea"/>
                          <a:cs typeface="+mn-cs"/>
                        </a:rPr>
                        <a:t>CFP-10</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algn="ctr" defTabSz="914400" rtl="0" eaLnBrk="1" latinLnBrk="0" hangingPunct="1"/>
                      <a:r>
                        <a:rPr lang="en-AU" sz="1100" b="0" kern="1200" dirty="0" smtClean="0">
                          <a:solidFill>
                            <a:srgbClr val="002060"/>
                          </a:solidFill>
                          <a:latin typeface="+mn-lt"/>
                          <a:ea typeface="+mn-ea"/>
                          <a:cs typeface="+mn-cs"/>
                        </a:rPr>
                        <a:t>TB</a:t>
                      </a:r>
                      <a:r>
                        <a:rPr lang="en-AU" sz="1100" b="0" kern="1200" baseline="0" dirty="0" smtClean="0">
                          <a:solidFill>
                            <a:srgbClr val="002060"/>
                          </a:solidFill>
                          <a:latin typeface="+mn-lt"/>
                          <a:ea typeface="+mn-ea"/>
                          <a:cs typeface="+mn-cs"/>
                        </a:rPr>
                        <a:t> 7.7</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algn="ctr" defTabSz="914400" rtl="0" eaLnBrk="1" latinLnBrk="0" hangingPunct="1"/>
                      <a:r>
                        <a:rPr lang="en-AU" sz="1100" b="0" kern="1200" dirty="0" smtClean="0">
                          <a:solidFill>
                            <a:srgbClr val="002060"/>
                          </a:solidFill>
                          <a:latin typeface="+mn-lt"/>
                          <a:ea typeface="+mn-ea"/>
                          <a:cs typeface="+mn-cs"/>
                        </a:rPr>
                        <a:t>PPD</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547742">
                <a:tc>
                  <a:txBody>
                    <a:bodyPr/>
                    <a:lstStyle/>
                    <a:p>
                      <a:r>
                        <a:rPr lang="en-AU" sz="1100" b="1" i="1" dirty="0" smtClean="0">
                          <a:solidFill>
                            <a:srgbClr val="002060"/>
                          </a:solidFill>
                        </a:rPr>
                        <a:t>M. tuberculosis</a:t>
                      </a:r>
                      <a:endParaRPr lang="en-AU" sz="1100" b="1" i="1" dirty="0">
                        <a:solidFill>
                          <a:srgbClr val="002060"/>
                        </a:solidFill>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r>
              <a:tr h="398359">
                <a:tc>
                  <a:txBody>
                    <a:bodyPr/>
                    <a:lstStyle/>
                    <a:p>
                      <a:r>
                        <a:rPr lang="en-AU" sz="1100" b="1" i="1" dirty="0" smtClean="0">
                          <a:solidFill>
                            <a:srgbClr val="002060"/>
                          </a:solidFill>
                        </a:rPr>
                        <a:t>M. africanum</a:t>
                      </a:r>
                      <a:endParaRPr lang="en-AU" sz="1100" b="1"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63015">
                <a:tc>
                  <a:txBody>
                    <a:bodyPr/>
                    <a:lstStyle/>
                    <a:p>
                      <a:r>
                        <a:rPr lang="en-AU" sz="1100" b="1" i="1" dirty="0" smtClean="0">
                          <a:solidFill>
                            <a:srgbClr val="002060"/>
                          </a:solidFill>
                        </a:rPr>
                        <a:t>M. bovis</a:t>
                      </a:r>
                      <a:endParaRPr lang="en-AU" sz="1100" b="1"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433201">
                <a:tc rowSpan="2">
                  <a:txBody>
                    <a:bodyPr/>
                    <a:lstStyle/>
                    <a:p>
                      <a:r>
                        <a:rPr lang="en-AU" sz="1100" b="0" i="0" dirty="0" smtClean="0">
                          <a:solidFill>
                            <a:srgbClr val="002060"/>
                          </a:solidFill>
                        </a:rPr>
                        <a:t>BCG Sub-Substrain</a:t>
                      </a:r>
                      <a:endParaRPr lang="en-AU" sz="1100" b="0" i="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gridSpan="3">
                  <a:txBody>
                    <a:bodyPr/>
                    <a:lstStyle/>
                    <a:p>
                      <a:pPr marL="0" algn="ctr" defTabSz="914400" rtl="0" eaLnBrk="1" latinLnBrk="0" hangingPunct="1"/>
                      <a:r>
                        <a:rPr lang="en-AU" sz="1100" b="0" kern="1200" dirty="0" smtClean="0">
                          <a:solidFill>
                            <a:srgbClr val="002060"/>
                          </a:solidFill>
                          <a:latin typeface="+mn-lt"/>
                          <a:ea typeface="+mn-ea"/>
                          <a:cs typeface="+mn-cs"/>
                        </a:rPr>
                        <a:t>QFT TB-Specific Antigens</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lang="en-AU"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lang="en-AU"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AU" sz="1100" b="0" kern="1200" dirty="0" smtClean="0">
                          <a:solidFill>
                            <a:srgbClr val="002060"/>
                          </a:solidFill>
                          <a:latin typeface="+mn-lt"/>
                          <a:ea typeface="+mn-ea"/>
                          <a:cs typeface="+mn-cs"/>
                        </a:rPr>
                        <a:t>TST Antigens</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r>
              <a:tr h="603387">
                <a:tc vMerge="1">
                  <a:txBody>
                    <a:bodyPr/>
                    <a:lstStyle/>
                    <a:p>
                      <a:endParaRPr lang="en-AU" sz="1200" b="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AU" sz="1100" b="0" kern="1200" dirty="0" smtClean="0">
                          <a:solidFill>
                            <a:srgbClr val="002060"/>
                          </a:solidFill>
                          <a:latin typeface="+mn-lt"/>
                          <a:ea typeface="+mn-ea"/>
                          <a:cs typeface="+mn-cs"/>
                        </a:rPr>
                        <a:t>ESAT-6</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AU" sz="1100" b="0" kern="1200" dirty="0" smtClean="0">
                          <a:solidFill>
                            <a:srgbClr val="002060"/>
                          </a:solidFill>
                          <a:latin typeface="+mn-lt"/>
                          <a:ea typeface="+mn-ea"/>
                          <a:cs typeface="+mn-cs"/>
                        </a:rPr>
                        <a:t>CFP-10</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AU" sz="1100" b="0" kern="1200" dirty="0" smtClean="0">
                          <a:solidFill>
                            <a:srgbClr val="002060"/>
                          </a:solidFill>
                          <a:latin typeface="+mn-lt"/>
                          <a:ea typeface="+mn-ea"/>
                          <a:cs typeface="+mn-cs"/>
                        </a:rPr>
                        <a:t>TB</a:t>
                      </a:r>
                      <a:r>
                        <a:rPr lang="en-AU" sz="1100" b="0" kern="1200" baseline="0" dirty="0" smtClean="0">
                          <a:solidFill>
                            <a:srgbClr val="002060"/>
                          </a:solidFill>
                          <a:latin typeface="+mn-lt"/>
                          <a:ea typeface="+mn-ea"/>
                          <a:cs typeface="+mn-cs"/>
                        </a:rPr>
                        <a:t> 7.7</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AU" sz="1100" b="0" kern="1200" dirty="0" smtClean="0">
                          <a:solidFill>
                            <a:srgbClr val="002060"/>
                          </a:solidFill>
                          <a:latin typeface="+mn-lt"/>
                          <a:ea typeface="+mn-ea"/>
                          <a:cs typeface="+mn-cs"/>
                        </a:rPr>
                        <a:t>PPD</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263015">
                <a:tc>
                  <a:txBody>
                    <a:bodyPr/>
                    <a:lstStyle/>
                    <a:p>
                      <a:r>
                        <a:rPr lang="en-AU" sz="1100" b="1" i="1" dirty="0" smtClean="0">
                          <a:solidFill>
                            <a:srgbClr val="002060"/>
                          </a:solidFill>
                        </a:rPr>
                        <a:t>Gothenberg</a:t>
                      </a:r>
                      <a:endParaRPr lang="en-AU" sz="1100" b="1" i="1" dirty="0">
                        <a:solidFill>
                          <a:srgbClr val="002060"/>
                        </a:solidFill>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r>
              <a:tr h="263015">
                <a:tc>
                  <a:txBody>
                    <a:bodyPr/>
                    <a:lstStyle/>
                    <a:p>
                      <a:r>
                        <a:rPr lang="en-AU" sz="1100" b="1" i="1" dirty="0" smtClean="0">
                          <a:solidFill>
                            <a:srgbClr val="002060"/>
                          </a:solidFill>
                        </a:rPr>
                        <a:t>Moreau</a:t>
                      </a:r>
                      <a:endParaRPr lang="en-AU" sz="1100" b="1"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63015">
                <a:tc>
                  <a:txBody>
                    <a:bodyPr/>
                    <a:lstStyle/>
                    <a:p>
                      <a:r>
                        <a:rPr lang="en-AU" sz="1100" b="1" i="1" dirty="0" smtClean="0">
                          <a:solidFill>
                            <a:srgbClr val="002060"/>
                          </a:solidFill>
                        </a:rPr>
                        <a:t>Tice</a:t>
                      </a:r>
                      <a:endParaRPr lang="en-AU" sz="1100" b="1"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63015">
                <a:tc>
                  <a:txBody>
                    <a:bodyPr/>
                    <a:lstStyle/>
                    <a:p>
                      <a:r>
                        <a:rPr lang="en-AU" sz="1100" b="1" i="1" dirty="0" smtClean="0">
                          <a:solidFill>
                            <a:srgbClr val="002060"/>
                          </a:solidFill>
                        </a:rPr>
                        <a:t>Tokyo</a:t>
                      </a:r>
                      <a:endParaRPr lang="en-AU" sz="1100" b="1"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63015">
                <a:tc>
                  <a:txBody>
                    <a:bodyPr/>
                    <a:lstStyle/>
                    <a:p>
                      <a:r>
                        <a:rPr lang="en-AU" sz="1100" b="1" i="1" dirty="0" smtClean="0">
                          <a:solidFill>
                            <a:srgbClr val="002060"/>
                          </a:solidFill>
                        </a:rPr>
                        <a:t>Danish</a:t>
                      </a:r>
                      <a:endParaRPr lang="en-AU" sz="1100" b="1"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63015">
                <a:tc>
                  <a:txBody>
                    <a:bodyPr/>
                    <a:lstStyle/>
                    <a:p>
                      <a:r>
                        <a:rPr lang="en-AU" sz="1100" b="1" i="1" dirty="0" smtClean="0">
                          <a:solidFill>
                            <a:srgbClr val="002060"/>
                          </a:solidFill>
                        </a:rPr>
                        <a:t>Glaxo</a:t>
                      </a:r>
                      <a:endParaRPr lang="en-AU" sz="1100" b="1"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63015">
                <a:tc>
                  <a:txBody>
                    <a:bodyPr/>
                    <a:lstStyle/>
                    <a:p>
                      <a:r>
                        <a:rPr lang="en-AU" sz="1100" b="1" i="1" dirty="0" smtClean="0">
                          <a:solidFill>
                            <a:srgbClr val="002060"/>
                          </a:solidFill>
                        </a:rPr>
                        <a:t>Montréal</a:t>
                      </a:r>
                      <a:endParaRPr lang="en-AU" sz="1100" b="1"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63015">
                <a:tc>
                  <a:txBody>
                    <a:bodyPr/>
                    <a:lstStyle/>
                    <a:p>
                      <a:r>
                        <a:rPr lang="en-AU" sz="1100" b="1" i="1" dirty="0" smtClean="0">
                          <a:solidFill>
                            <a:srgbClr val="002060"/>
                          </a:solidFill>
                        </a:rPr>
                        <a:t>Pasteur</a:t>
                      </a:r>
                      <a:endParaRPr lang="en-AU" sz="1100" b="1"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38081250"/>
              </p:ext>
            </p:extLst>
          </p:nvPr>
        </p:nvGraphicFramePr>
        <p:xfrm>
          <a:off x="4572000" y="849734"/>
          <a:ext cx="4334493" cy="5580021"/>
        </p:xfrm>
        <a:graphic>
          <a:graphicData uri="http://schemas.openxmlformats.org/drawingml/2006/table">
            <a:tbl>
              <a:tblPr firstRow="1" bandRow="1">
                <a:effectLst/>
                <a:tableStyleId>{073A0DAA-6AF3-43AB-8588-CEC1D06C72B9}</a:tableStyleId>
              </a:tblPr>
              <a:tblGrid>
                <a:gridCol w="1550369"/>
                <a:gridCol w="668561"/>
                <a:gridCol w="755558"/>
                <a:gridCol w="587920"/>
                <a:gridCol w="772085"/>
              </a:tblGrid>
              <a:tr h="387063">
                <a:tc rowSpan="2">
                  <a:txBody>
                    <a:bodyPr/>
                    <a:lstStyle/>
                    <a:p>
                      <a:pPr marL="0" algn="ctr" defTabSz="914400" rtl="0" eaLnBrk="1" latinLnBrk="0" hangingPunct="1"/>
                      <a:r>
                        <a:rPr lang="en-AU" sz="1100" b="0" kern="1200" dirty="0" smtClean="0">
                          <a:solidFill>
                            <a:srgbClr val="002060"/>
                          </a:solidFill>
                          <a:latin typeface="+mn-lt"/>
                          <a:ea typeface="+mn-ea"/>
                          <a:cs typeface="+mn-cs"/>
                        </a:rPr>
                        <a:t>Environmental strains</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marL="0" algn="ctr" defTabSz="914400" rtl="0" eaLnBrk="1" latinLnBrk="0" hangingPunct="1"/>
                      <a:r>
                        <a:rPr lang="en-AU" sz="1100" b="0" kern="1200" dirty="0" smtClean="0">
                          <a:solidFill>
                            <a:srgbClr val="002060"/>
                          </a:solidFill>
                          <a:latin typeface="+mn-lt"/>
                          <a:ea typeface="+mn-ea"/>
                          <a:cs typeface="+mn-cs"/>
                        </a:rPr>
                        <a:t>QFT TB-Specific Antigens</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lang="en-AU" sz="1100" b="0" dirty="0">
                        <a:solidFill>
                          <a:schemeClr val="tx1"/>
                        </a:solidFill>
                      </a:endParaRPr>
                    </a:p>
                  </a:txBody>
                  <a:tcPr anchor="ctr">
                    <a:lnB w="381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lang="en-AU" sz="1100" b="0" dirty="0">
                        <a:solidFill>
                          <a:schemeClr val="tx1"/>
                        </a:solidFill>
                      </a:endParaRPr>
                    </a:p>
                  </a:txBody>
                  <a:tcPr anchor="ctr">
                    <a:lnB w="381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en-AU" sz="1100" b="0" kern="1200" dirty="0" smtClean="0">
                          <a:solidFill>
                            <a:srgbClr val="002060"/>
                          </a:solidFill>
                          <a:latin typeface="+mn-lt"/>
                          <a:ea typeface="+mn-ea"/>
                          <a:cs typeface="+mn-cs"/>
                        </a:rPr>
                        <a:t>TST Antigens</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83569">
                <a:tc vMerge="1">
                  <a:txBody>
                    <a:bodyPr/>
                    <a:lstStyle/>
                    <a:p>
                      <a:endParaRPr lang="en-AU" sz="1200" b="0" i="0" dirty="0">
                        <a:solidFill>
                          <a:schemeClr val="tx1"/>
                        </a:solidFill>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en-AU" sz="1100" b="0" kern="1200" dirty="0" smtClean="0">
                          <a:solidFill>
                            <a:srgbClr val="002060"/>
                          </a:solidFill>
                          <a:latin typeface="+mn-lt"/>
                          <a:ea typeface="+mn-ea"/>
                          <a:cs typeface="+mn-cs"/>
                        </a:rPr>
                        <a:t>ESAT-6</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en-AU" sz="1100" b="0" kern="1200" dirty="0" smtClean="0">
                          <a:solidFill>
                            <a:srgbClr val="002060"/>
                          </a:solidFill>
                          <a:latin typeface="+mn-lt"/>
                          <a:ea typeface="+mn-ea"/>
                          <a:cs typeface="+mn-cs"/>
                        </a:rPr>
                        <a:t>CFP-10</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en-AU" sz="1100" b="0" kern="1200" dirty="0" smtClean="0">
                          <a:solidFill>
                            <a:srgbClr val="002060"/>
                          </a:solidFill>
                          <a:latin typeface="+mn-lt"/>
                          <a:ea typeface="+mn-ea"/>
                          <a:cs typeface="+mn-cs"/>
                        </a:rPr>
                        <a:t>TB</a:t>
                      </a:r>
                      <a:r>
                        <a:rPr lang="en-AU" sz="1100" b="0" kern="1200" baseline="0" dirty="0" smtClean="0">
                          <a:solidFill>
                            <a:srgbClr val="002060"/>
                          </a:solidFill>
                          <a:latin typeface="+mn-lt"/>
                          <a:ea typeface="+mn-ea"/>
                          <a:cs typeface="+mn-cs"/>
                        </a:rPr>
                        <a:t> 7.7 </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en-AU" sz="1100" b="0" kern="1200" dirty="0" smtClean="0">
                          <a:solidFill>
                            <a:srgbClr val="002060"/>
                          </a:solidFill>
                          <a:latin typeface="+mn-lt"/>
                          <a:ea typeface="+mn-ea"/>
                          <a:cs typeface="+mn-cs"/>
                        </a:rPr>
                        <a:t>PPD</a:t>
                      </a:r>
                      <a:endParaRPr lang="en-AU" sz="11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41914">
                <a:tc>
                  <a:txBody>
                    <a:bodyPr/>
                    <a:lstStyle/>
                    <a:p>
                      <a:r>
                        <a:rPr lang="en-AU" sz="1100" b="0" i="1" dirty="0" smtClean="0">
                          <a:solidFill>
                            <a:srgbClr val="002060"/>
                          </a:solidFill>
                        </a:rPr>
                        <a:t>M. abcessus</a:t>
                      </a:r>
                      <a:endParaRPr lang="en-AU" sz="1100" b="0" i="1" dirty="0">
                        <a:solidFill>
                          <a:srgbClr val="002060"/>
                        </a:solidFill>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r>
              <a:tr h="241914">
                <a:tc>
                  <a:txBody>
                    <a:bodyPr/>
                    <a:lstStyle/>
                    <a:p>
                      <a:r>
                        <a:rPr lang="en-AU" sz="1100" b="0" i="1" dirty="0" smtClean="0">
                          <a:solidFill>
                            <a:srgbClr val="002060"/>
                          </a:solidFill>
                        </a:rPr>
                        <a:t>M. avium</a:t>
                      </a:r>
                      <a:endParaRPr lang="en-AU" sz="1100" b="0"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41914">
                <a:tc>
                  <a:txBody>
                    <a:bodyPr/>
                    <a:lstStyle/>
                    <a:p>
                      <a:r>
                        <a:rPr lang="en-AU" sz="1100" b="0" i="1" dirty="0" smtClean="0">
                          <a:solidFill>
                            <a:srgbClr val="002060"/>
                          </a:solidFill>
                        </a:rPr>
                        <a:t>M. branderi</a:t>
                      </a:r>
                      <a:endParaRPr lang="en-AU" sz="1100" b="0"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41914">
                <a:tc>
                  <a:txBody>
                    <a:bodyPr/>
                    <a:lstStyle/>
                    <a:p>
                      <a:r>
                        <a:rPr lang="en-AU" sz="1100" b="0" i="1" dirty="0" smtClean="0">
                          <a:solidFill>
                            <a:srgbClr val="002060"/>
                          </a:solidFill>
                        </a:rPr>
                        <a:t>M. celatum</a:t>
                      </a:r>
                      <a:endParaRPr lang="en-AU" sz="1100" b="0"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322221">
                <a:tc>
                  <a:txBody>
                    <a:bodyPr/>
                    <a:lstStyle/>
                    <a:p>
                      <a:r>
                        <a:rPr lang="en-AU" sz="1100" b="0" i="1" dirty="0" smtClean="0">
                          <a:solidFill>
                            <a:srgbClr val="002060"/>
                          </a:solidFill>
                        </a:rPr>
                        <a:t>M. chelonae</a:t>
                      </a:r>
                      <a:endParaRPr lang="en-AU" sz="1100" b="0"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41914">
                <a:tc>
                  <a:txBody>
                    <a:bodyPr/>
                    <a:lstStyle/>
                    <a:p>
                      <a:r>
                        <a:rPr lang="en-AU" sz="1100" b="0" i="1" dirty="0" smtClean="0">
                          <a:solidFill>
                            <a:srgbClr val="002060"/>
                          </a:solidFill>
                        </a:rPr>
                        <a:t>M. fortuitum</a:t>
                      </a:r>
                      <a:endParaRPr lang="en-AU" sz="1100" b="0"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41914">
                <a:tc>
                  <a:txBody>
                    <a:bodyPr/>
                    <a:lstStyle/>
                    <a:p>
                      <a:r>
                        <a:rPr lang="en-AU" sz="1100" b="0" i="1" dirty="0" smtClean="0">
                          <a:solidFill>
                            <a:srgbClr val="002060"/>
                          </a:solidFill>
                        </a:rPr>
                        <a:t>M. gordonii</a:t>
                      </a:r>
                      <a:endParaRPr lang="en-AU" sz="1100" b="0"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41914">
                <a:tc>
                  <a:txBody>
                    <a:bodyPr/>
                    <a:lstStyle/>
                    <a:p>
                      <a:r>
                        <a:rPr lang="en-AU" sz="1100" b="0" i="1" dirty="0" smtClean="0">
                          <a:solidFill>
                            <a:srgbClr val="002060"/>
                          </a:solidFill>
                        </a:rPr>
                        <a:t>M. intracellulare</a:t>
                      </a:r>
                      <a:endParaRPr lang="en-AU" sz="1100" b="0"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41914">
                <a:tc>
                  <a:txBody>
                    <a:bodyPr/>
                    <a:lstStyle/>
                    <a:p>
                      <a:r>
                        <a:rPr lang="en-AU" sz="1100" b="1" i="1" dirty="0" smtClean="0">
                          <a:solidFill>
                            <a:srgbClr val="002060"/>
                          </a:solidFill>
                        </a:rPr>
                        <a:t>M. kansasii</a:t>
                      </a:r>
                      <a:endParaRPr lang="en-AU" sz="1100" b="1"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41914">
                <a:tc>
                  <a:txBody>
                    <a:bodyPr/>
                    <a:lstStyle/>
                    <a:p>
                      <a:r>
                        <a:rPr lang="en-AU" sz="1100" b="0" i="1" dirty="0" smtClean="0">
                          <a:solidFill>
                            <a:srgbClr val="002060"/>
                          </a:solidFill>
                        </a:rPr>
                        <a:t>M. malmoense</a:t>
                      </a:r>
                      <a:endParaRPr lang="en-AU" sz="1100" b="0"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41914">
                <a:tc>
                  <a:txBody>
                    <a:bodyPr/>
                    <a:lstStyle/>
                    <a:p>
                      <a:r>
                        <a:rPr lang="en-AU" sz="1100" b="1" i="1" dirty="0" smtClean="0">
                          <a:solidFill>
                            <a:srgbClr val="002060"/>
                          </a:solidFill>
                        </a:rPr>
                        <a:t>M. marinum</a:t>
                      </a:r>
                      <a:endParaRPr lang="en-AU" sz="1100" b="1"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41914">
                <a:tc>
                  <a:txBody>
                    <a:bodyPr/>
                    <a:lstStyle/>
                    <a:p>
                      <a:r>
                        <a:rPr lang="en-AU" sz="1100" b="0" i="1" dirty="0" smtClean="0">
                          <a:solidFill>
                            <a:srgbClr val="002060"/>
                          </a:solidFill>
                        </a:rPr>
                        <a:t>M. oenavense</a:t>
                      </a:r>
                      <a:endParaRPr lang="en-AU" sz="1100" b="0"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41914">
                <a:tc>
                  <a:txBody>
                    <a:bodyPr/>
                    <a:lstStyle/>
                    <a:p>
                      <a:r>
                        <a:rPr lang="en-AU" sz="1100" b="0" i="1" dirty="0" smtClean="0">
                          <a:solidFill>
                            <a:srgbClr val="002060"/>
                          </a:solidFill>
                        </a:rPr>
                        <a:t>M. scrofulaceum</a:t>
                      </a:r>
                      <a:endParaRPr lang="en-AU" sz="1100" b="0"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41914">
                <a:tc>
                  <a:txBody>
                    <a:bodyPr/>
                    <a:lstStyle/>
                    <a:p>
                      <a:r>
                        <a:rPr lang="en-AU" sz="1100" b="0" i="1" dirty="0" smtClean="0">
                          <a:solidFill>
                            <a:srgbClr val="002060"/>
                          </a:solidFill>
                        </a:rPr>
                        <a:t>M. smegmatis</a:t>
                      </a:r>
                      <a:endParaRPr lang="en-AU" sz="1100" b="0"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41914">
                <a:tc>
                  <a:txBody>
                    <a:bodyPr/>
                    <a:lstStyle/>
                    <a:p>
                      <a:r>
                        <a:rPr lang="en-AU" sz="1100" b="1" i="1" dirty="0" smtClean="0">
                          <a:solidFill>
                            <a:srgbClr val="002060"/>
                          </a:solidFill>
                        </a:rPr>
                        <a:t>M. szulgai</a:t>
                      </a:r>
                      <a:endParaRPr lang="en-AU" sz="1100" b="1"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41914">
                <a:tc>
                  <a:txBody>
                    <a:bodyPr/>
                    <a:lstStyle/>
                    <a:p>
                      <a:r>
                        <a:rPr lang="en-AU" sz="1100" b="0" i="1" dirty="0" smtClean="0">
                          <a:solidFill>
                            <a:srgbClr val="002060"/>
                          </a:solidFill>
                        </a:rPr>
                        <a:t>M. terra</a:t>
                      </a:r>
                      <a:endParaRPr lang="en-AU" sz="1100" b="0"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41914">
                <a:tc>
                  <a:txBody>
                    <a:bodyPr/>
                    <a:lstStyle/>
                    <a:p>
                      <a:r>
                        <a:rPr lang="en-AU" sz="1100" b="0" i="1" dirty="0" smtClean="0">
                          <a:solidFill>
                            <a:srgbClr val="002060"/>
                          </a:solidFill>
                        </a:rPr>
                        <a:t>M. vaccae</a:t>
                      </a:r>
                      <a:endParaRPr lang="en-AU" sz="1100" b="0"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r h="241914">
                <a:tc>
                  <a:txBody>
                    <a:bodyPr/>
                    <a:lstStyle/>
                    <a:p>
                      <a:r>
                        <a:rPr lang="en-AU" sz="1100" b="0" i="1" dirty="0" smtClean="0">
                          <a:solidFill>
                            <a:srgbClr val="002060"/>
                          </a:solidFill>
                        </a:rPr>
                        <a:t>M. xenopi</a:t>
                      </a:r>
                      <a:endParaRPr lang="en-AU" sz="1100" b="0" i="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c>
                  <a:txBody>
                    <a:bodyPr/>
                    <a:lstStyle/>
                    <a:p>
                      <a:pPr algn="ctr"/>
                      <a:r>
                        <a:rPr lang="en-AU" sz="1100" b="1" dirty="0" smtClean="0">
                          <a:solidFill>
                            <a:srgbClr val="002060"/>
                          </a:solidFill>
                        </a:rPr>
                        <a:t>+</a:t>
                      </a:r>
                      <a:endParaRPr lang="en-AU" sz="1100" b="1" dirty="0">
                        <a:solidFill>
                          <a:srgbClr val="002060"/>
                        </a:solidFill>
                      </a:endParaRPr>
                    </a:p>
                  </a:txBody>
                  <a:tcPr anchor="ctr">
                    <a:solidFill>
                      <a:schemeClr val="accent2">
                        <a:lumMod val="20000"/>
                        <a:lumOff val="80000"/>
                      </a:schemeClr>
                    </a:solidFill>
                  </a:tcPr>
                </a:tc>
              </a:tr>
            </a:tbl>
          </a:graphicData>
        </a:graphic>
      </p:graphicFrame>
      <p:sp>
        <p:nvSpPr>
          <p:cNvPr id="4" name="Rectangle 3"/>
          <p:cNvSpPr/>
          <p:nvPr/>
        </p:nvSpPr>
        <p:spPr>
          <a:xfrm>
            <a:off x="1046480" y="6438956"/>
            <a:ext cx="6019800" cy="338554"/>
          </a:xfrm>
          <a:prstGeom prst="rect">
            <a:avLst/>
          </a:prstGeom>
        </p:spPr>
        <p:txBody>
          <a:bodyPr wrap="square">
            <a:spAutoFit/>
          </a:bodyPr>
          <a:lstStyle/>
          <a:p>
            <a:r>
              <a:rPr lang="en-US" sz="1000" dirty="0">
                <a:solidFill>
                  <a:srgbClr val="5F5F5F"/>
                </a:solidFill>
              </a:rPr>
              <a:t>1.</a:t>
            </a:r>
            <a:r>
              <a:rPr lang="en-US" sz="1600" dirty="0">
                <a:solidFill>
                  <a:srgbClr val="5F5F5F"/>
                </a:solidFill>
              </a:rPr>
              <a:t> </a:t>
            </a:r>
            <a:r>
              <a:rPr lang="en-US" sz="1600" dirty="0" err="1">
                <a:solidFill>
                  <a:srgbClr val="5F5F5F"/>
                </a:solidFill>
              </a:rPr>
              <a:t>QuantiFERON</a:t>
            </a:r>
            <a:r>
              <a:rPr lang="en-US" sz="1600" dirty="0">
                <a:solidFill>
                  <a:srgbClr val="5F5F5F"/>
                </a:solidFill>
              </a:rPr>
              <a:t>-TB Gold Package Insert, March 2013 </a:t>
            </a:r>
          </a:p>
        </p:txBody>
      </p:sp>
    </p:spTree>
    <p:custDataLst>
      <p:tags r:id="rId1"/>
    </p:custDataLst>
    <p:extLst>
      <p:ext uri="{BB962C8B-B14F-4D97-AF65-F5344CB8AC3E}">
        <p14:creationId xmlns:p14="http://schemas.microsoft.com/office/powerpoint/2010/main" val="91558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6">
                    <a:lumMod val="50000"/>
                  </a:schemeClr>
                </a:solidFill>
              </a:rPr>
              <a:t>Today’s Talk</a:t>
            </a:r>
            <a:endParaRPr lang="en-US" sz="3600" dirty="0">
              <a:solidFill>
                <a:schemeClr val="accent6">
                  <a:lumMod val="50000"/>
                </a:schemeClr>
              </a:solidFill>
            </a:endParaRPr>
          </a:p>
        </p:txBody>
      </p:sp>
      <p:sp>
        <p:nvSpPr>
          <p:cNvPr id="3" name="Content Placeholder 2"/>
          <p:cNvSpPr>
            <a:spLocks noGrp="1"/>
          </p:cNvSpPr>
          <p:nvPr>
            <p:ph idx="1"/>
          </p:nvPr>
        </p:nvSpPr>
        <p:spPr/>
        <p:txBody>
          <a:bodyPr/>
          <a:lstStyle/>
          <a:p>
            <a:pPr marL="342900" indent="-342900">
              <a:buClr>
                <a:schemeClr val="accent6">
                  <a:lumMod val="50000"/>
                </a:schemeClr>
              </a:buClr>
            </a:pPr>
            <a:r>
              <a:rPr lang="en-US" dirty="0" smtClean="0">
                <a:solidFill>
                  <a:srgbClr val="002060"/>
                </a:solidFill>
              </a:rPr>
              <a:t>Basics of IGRAs</a:t>
            </a:r>
          </a:p>
          <a:p>
            <a:pPr marL="342900" indent="-342900">
              <a:buClr>
                <a:schemeClr val="accent6">
                  <a:lumMod val="50000"/>
                </a:schemeClr>
              </a:buClr>
            </a:pPr>
            <a:r>
              <a:rPr lang="en-US" dirty="0" smtClean="0">
                <a:solidFill>
                  <a:srgbClr val="002060"/>
                </a:solidFill>
              </a:rPr>
              <a:t>Using IGRA for diagnosing Latent TB infection</a:t>
            </a:r>
          </a:p>
          <a:p>
            <a:pPr marL="342900" indent="-342900">
              <a:buClr>
                <a:schemeClr val="accent6">
                  <a:lumMod val="50000"/>
                </a:schemeClr>
              </a:buClr>
            </a:pPr>
            <a:r>
              <a:rPr lang="en-US" dirty="0" smtClean="0">
                <a:solidFill>
                  <a:srgbClr val="002060"/>
                </a:solidFill>
              </a:rPr>
              <a:t>Serial testing with IGRAs</a:t>
            </a:r>
          </a:p>
          <a:p>
            <a:pPr marL="342900" indent="-342900">
              <a:buClr>
                <a:schemeClr val="accent6">
                  <a:lumMod val="50000"/>
                </a:schemeClr>
              </a:buClr>
            </a:pPr>
            <a:r>
              <a:rPr lang="en-US" dirty="0" smtClean="0">
                <a:solidFill>
                  <a:srgbClr val="002060"/>
                </a:solidFill>
              </a:rPr>
              <a:t>Limitations and areas for ongoing research</a:t>
            </a:r>
          </a:p>
          <a:p>
            <a:pPr marL="342900" indent="-342900">
              <a:buClr>
                <a:schemeClr val="accent6">
                  <a:lumMod val="50000"/>
                </a:schemeClr>
              </a:buClr>
            </a:pPr>
            <a:r>
              <a:rPr lang="en-US" dirty="0" smtClean="0">
                <a:solidFill>
                  <a:srgbClr val="002060"/>
                </a:solidFill>
              </a:rPr>
              <a:t>Active TB treatment essentials</a:t>
            </a:r>
          </a:p>
          <a:p>
            <a:pPr marL="342900" indent="-342900">
              <a:buClr>
                <a:schemeClr val="accent6">
                  <a:lumMod val="50000"/>
                </a:schemeClr>
              </a:buClr>
            </a:pPr>
            <a:r>
              <a:rPr lang="en-US" dirty="0" smtClean="0">
                <a:solidFill>
                  <a:srgbClr val="002060"/>
                </a:solidFill>
              </a:rPr>
              <a:t>Treatment of HIV co-infected persons</a:t>
            </a:r>
          </a:p>
        </p:txBody>
      </p:sp>
    </p:spTree>
    <p:extLst>
      <p:ext uri="{BB962C8B-B14F-4D97-AF65-F5344CB8AC3E}">
        <p14:creationId xmlns:p14="http://schemas.microsoft.com/office/powerpoint/2010/main" val="193829863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990600" y="228600"/>
            <a:ext cx="6125043" cy="838200"/>
          </a:xfrm>
        </p:spPr>
        <p:txBody>
          <a:bodyPr vert="horz" lIns="0" tIns="0" rIns="0" bIns="0" rtlCol="0" anchor="ctr">
            <a:noAutofit/>
          </a:bodyPr>
          <a:lstStyle/>
          <a:p>
            <a:r>
              <a:rPr lang="en-AU" sz="3200" b="1" dirty="0" err="1" smtClean="0">
                <a:solidFill>
                  <a:schemeClr val="accent6">
                    <a:lumMod val="50000"/>
                  </a:schemeClr>
                </a:solidFill>
              </a:rPr>
              <a:t>Quantiferon</a:t>
            </a:r>
            <a:r>
              <a:rPr lang="en-AU" sz="3200" b="1" dirty="0" smtClean="0">
                <a:solidFill>
                  <a:schemeClr val="accent6">
                    <a:lumMod val="50000"/>
                  </a:schemeClr>
                </a:solidFill>
              </a:rPr>
              <a:t> Performance</a:t>
            </a:r>
            <a:endParaRPr lang="en-US" sz="3200" b="1" dirty="0">
              <a:solidFill>
                <a:schemeClr val="accent6">
                  <a:lumMod val="50000"/>
                </a:schemeClr>
              </a:solidFill>
            </a:endParaRPr>
          </a:p>
        </p:txBody>
      </p:sp>
      <p:sp>
        <p:nvSpPr>
          <p:cNvPr id="2" name="Content Placeholder 1"/>
          <p:cNvSpPr>
            <a:spLocks noGrp="1"/>
          </p:cNvSpPr>
          <p:nvPr>
            <p:ph idx="4294967295"/>
          </p:nvPr>
        </p:nvSpPr>
        <p:spPr>
          <a:xfrm>
            <a:off x="3095625" y="2057400"/>
            <a:ext cx="6048375" cy="1676400"/>
          </a:xfrm>
        </p:spPr>
        <p:txBody>
          <a:bodyPr vert="horz" lIns="0" tIns="0" rIns="0" bIns="0" rtlCol="0">
            <a:noAutofit/>
          </a:bodyPr>
          <a:lstStyle/>
          <a:p>
            <a:pPr marL="285750" indent="-285750">
              <a:buClr>
                <a:schemeClr val="tx2">
                  <a:lumMod val="75000"/>
                </a:schemeClr>
              </a:buClr>
              <a:buFont typeface="Wingdings" pitchFamily="2" charset="2"/>
              <a:buChar char="n"/>
            </a:pPr>
            <a:r>
              <a:rPr lang="en-US" sz="2400" dirty="0" smtClean="0">
                <a:solidFill>
                  <a:srgbClr val="002060"/>
                </a:solidFill>
              </a:rPr>
              <a:t>Sensitivity = 88.7% in </a:t>
            </a:r>
            <a:r>
              <a:rPr lang="en-US" sz="2400" dirty="0">
                <a:solidFill>
                  <a:srgbClr val="002060"/>
                </a:solidFill>
              </a:rPr>
              <a:t>blood up to 16 hours </a:t>
            </a:r>
            <a:r>
              <a:rPr lang="en-US" sz="2400" dirty="0" smtClean="0">
                <a:solidFill>
                  <a:srgbClr val="002060"/>
                </a:solidFill>
              </a:rPr>
              <a:t>old (using culture </a:t>
            </a:r>
            <a:r>
              <a:rPr lang="en-US" sz="2400" dirty="0">
                <a:solidFill>
                  <a:srgbClr val="002060"/>
                </a:solidFill>
              </a:rPr>
              <a:t>confirmed active TB as the Gold Standard</a:t>
            </a:r>
            <a:r>
              <a:rPr lang="en-US" sz="2400" dirty="0" smtClean="0">
                <a:solidFill>
                  <a:srgbClr val="002060"/>
                </a:solidFill>
              </a:rPr>
              <a:t>) (1)</a:t>
            </a:r>
            <a:endParaRPr lang="en-US" sz="2400" dirty="0">
              <a:solidFill>
                <a:srgbClr val="002060"/>
              </a:solidFill>
            </a:endParaRPr>
          </a:p>
          <a:p>
            <a:pPr marL="285750" indent="-285750">
              <a:buClr>
                <a:schemeClr val="tx2">
                  <a:lumMod val="75000"/>
                </a:schemeClr>
              </a:buClr>
              <a:buFont typeface="Wingdings" pitchFamily="2" charset="2"/>
              <a:buChar char="n"/>
            </a:pPr>
            <a:endParaRPr lang="en-US" sz="2400" dirty="0" smtClean="0">
              <a:solidFill>
                <a:srgbClr val="002060"/>
              </a:solidFill>
            </a:endParaRPr>
          </a:p>
          <a:p>
            <a:pPr marL="285750" indent="-285750">
              <a:buClr>
                <a:schemeClr val="tx2">
                  <a:lumMod val="75000"/>
                </a:schemeClr>
              </a:buClr>
              <a:buFont typeface="Wingdings" pitchFamily="2" charset="2"/>
              <a:buChar char="n"/>
            </a:pPr>
            <a:r>
              <a:rPr lang="en-US" sz="2400" dirty="0" smtClean="0">
                <a:solidFill>
                  <a:srgbClr val="002060"/>
                </a:solidFill>
              </a:rPr>
              <a:t>Specificity  </a:t>
            </a:r>
            <a:r>
              <a:rPr lang="en-US" sz="2400" dirty="0">
                <a:solidFill>
                  <a:srgbClr val="002060"/>
                </a:solidFill>
              </a:rPr>
              <a:t>&gt;</a:t>
            </a:r>
            <a:r>
              <a:rPr lang="en-US" sz="2400" dirty="0" smtClean="0">
                <a:solidFill>
                  <a:srgbClr val="002060"/>
                </a:solidFill>
              </a:rPr>
              <a:t>99% (in a group with no known risk factors for </a:t>
            </a:r>
            <a:r>
              <a:rPr lang="en-US" sz="2400" i="1" dirty="0" smtClean="0">
                <a:solidFill>
                  <a:srgbClr val="002060"/>
                </a:solidFill>
              </a:rPr>
              <a:t>M. Tuberculsosis </a:t>
            </a:r>
            <a:r>
              <a:rPr lang="en-US" sz="2400" dirty="0" smtClean="0">
                <a:solidFill>
                  <a:srgbClr val="002060"/>
                </a:solidFill>
              </a:rPr>
              <a:t>infection, none BCG </a:t>
            </a:r>
            <a:r>
              <a:rPr lang="en-US" sz="2400" dirty="0">
                <a:solidFill>
                  <a:srgbClr val="002060"/>
                </a:solidFill>
              </a:rPr>
              <a:t>vaccinated)</a:t>
            </a:r>
          </a:p>
          <a:p>
            <a:pPr marL="285750" indent="-285750">
              <a:buClr>
                <a:schemeClr val="tx2">
                  <a:lumMod val="75000"/>
                </a:schemeClr>
              </a:buClr>
              <a:buFont typeface="Wingdings" pitchFamily="2" charset="2"/>
              <a:buChar char="n"/>
            </a:pPr>
            <a:endParaRPr lang="en-US" dirty="0" smtClean="0">
              <a:solidFill>
                <a:srgbClr val="002060"/>
              </a:solidFill>
            </a:endParaRPr>
          </a:p>
          <a:p>
            <a:pPr marL="285750" indent="-285750">
              <a:buClr>
                <a:schemeClr val="tx2">
                  <a:lumMod val="75000"/>
                </a:schemeClr>
              </a:buClr>
              <a:buFont typeface="Wingdings" pitchFamily="2" charset="2"/>
              <a:buChar char="n"/>
            </a:pPr>
            <a:endParaRPr lang="en-US" dirty="0">
              <a:solidFill>
                <a:srgbClr val="002060"/>
              </a:solidFill>
            </a:endParaRPr>
          </a:p>
          <a:p>
            <a:pPr marL="285750" indent="-285750">
              <a:buClr>
                <a:schemeClr val="tx2">
                  <a:lumMod val="75000"/>
                </a:schemeClr>
              </a:buClr>
              <a:buFont typeface="Wingdings" pitchFamily="2" charset="2"/>
              <a:buChar char="n"/>
            </a:pPr>
            <a:endParaRPr lang="en-US" dirty="0">
              <a:solidFill>
                <a:srgbClr val="002060"/>
              </a:solidFill>
            </a:endParaRPr>
          </a:p>
        </p:txBody>
      </p:sp>
      <p:sp>
        <p:nvSpPr>
          <p:cNvPr id="3" name="Rectangle 2"/>
          <p:cNvSpPr/>
          <p:nvPr/>
        </p:nvSpPr>
        <p:spPr>
          <a:xfrm>
            <a:off x="627965" y="1573481"/>
            <a:ext cx="2590800" cy="1169551"/>
          </a:xfrm>
          <a:prstGeom prst="rect">
            <a:avLst/>
          </a:prstGeom>
          <a:solidFill>
            <a:schemeClr val="bg1"/>
          </a:solidFill>
          <a:ln>
            <a:solidFill>
              <a:schemeClr val="accent1"/>
            </a:solidFill>
          </a:ln>
        </p:spPr>
        <p:txBody>
          <a:bodyPr wrap="square">
            <a:spAutoFit/>
          </a:bodyPr>
          <a:lstStyle/>
          <a:p>
            <a:pPr algn="ctr">
              <a:buClr>
                <a:srgbClr val="4B6791">
                  <a:lumMod val="75000"/>
                </a:srgbClr>
              </a:buClr>
            </a:pPr>
            <a:r>
              <a:rPr lang="en-US" sz="1400" b="1" dirty="0">
                <a:solidFill>
                  <a:srgbClr val="000000"/>
                </a:solidFill>
              </a:rPr>
              <a:t>A sensitive test</a:t>
            </a:r>
          </a:p>
          <a:p>
            <a:pPr algn="ctr">
              <a:buClr>
                <a:srgbClr val="4B6791">
                  <a:lumMod val="75000"/>
                </a:srgbClr>
              </a:buClr>
            </a:pPr>
            <a:r>
              <a:rPr lang="en-US" sz="1400" dirty="0">
                <a:solidFill>
                  <a:srgbClr val="000000"/>
                </a:solidFill>
              </a:rPr>
              <a:t>would accurately identify people with infection, whether latent or active (maximize true positive results)</a:t>
            </a:r>
          </a:p>
        </p:txBody>
      </p:sp>
      <p:sp>
        <p:nvSpPr>
          <p:cNvPr id="5" name="Rectangle 4"/>
          <p:cNvSpPr/>
          <p:nvPr/>
        </p:nvSpPr>
        <p:spPr>
          <a:xfrm>
            <a:off x="2209800" y="6324600"/>
            <a:ext cx="6477000" cy="381000"/>
          </a:xfrm>
          <a:prstGeom prst="rect">
            <a:avLst/>
          </a:prstGeom>
          <a:noFill/>
          <a:ln w="9525">
            <a:noFill/>
            <a:miter lim="800000"/>
            <a:headEnd/>
            <a:tailEnd/>
          </a:ln>
        </p:spPr>
        <p:txBody>
          <a:bodyPr lIns="0" tIns="0" rIns="0" bIns="0" anchor="ctr"/>
          <a:lstStyle/>
          <a:p>
            <a:r>
              <a:rPr lang="en-US" sz="1000" dirty="0">
                <a:solidFill>
                  <a:srgbClr val="5F5F5F"/>
                </a:solidFill>
              </a:rPr>
              <a:t>1. </a:t>
            </a:r>
            <a:r>
              <a:rPr lang="en-US" sz="1200" dirty="0">
                <a:solidFill>
                  <a:srgbClr val="5F5F5F"/>
                </a:solidFill>
              </a:rPr>
              <a:t>QuantiFERON-TB Gold Package Insert, March 2013</a:t>
            </a:r>
          </a:p>
          <a:p>
            <a:r>
              <a:rPr lang="en-US" sz="1200" dirty="0">
                <a:solidFill>
                  <a:srgbClr val="5F5F5F"/>
                </a:solidFill>
              </a:rPr>
              <a:t>2. </a:t>
            </a:r>
            <a:r>
              <a:rPr lang="en-US" sz="1200" dirty="0" err="1">
                <a:solidFill>
                  <a:srgbClr val="5F5F5F"/>
                </a:solidFill>
              </a:rPr>
              <a:t>Mazurek</a:t>
            </a:r>
            <a:r>
              <a:rPr lang="en-US" sz="1200" dirty="0">
                <a:solidFill>
                  <a:srgbClr val="5F5F5F"/>
                </a:solidFill>
              </a:rPr>
              <a:t> GH., et al. (2010) Centers for Disease Control and Prevention. MMWR 5, 1-28</a:t>
            </a:r>
            <a:r>
              <a:rPr lang="en-US" sz="1200" dirty="0">
                <a:solidFill>
                  <a:srgbClr val="909090"/>
                </a:solidFill>
              </a:rPr>
              <a:t>.</a:t>
            </a:r>
          </a:p>
        </p:txBody>
      </p:sp>
      <p:sp>
        <p:nvSpPr>
          <p:cNvPr id="7" name="Rectangle 6"/>
          <p:cNvSpPr/>
          <p:nvPr/>
        </p:nvSpPr>
        <p:spPr>
          <a:xfrm>
            <a:off x="627965" y="3321132"/>
            <a:ext cx="2590800" cy="1169551"/>
          </a:xfrm>
          <a:prstGeom prst="rect">
            <a:avLst/>
          </a:prstGeom>
          <a:solidFill>
            <a:schemeClr val="bg1"/>
          </a:solidFill>
          <a:ln>
            <a:solidFill>
              <a:schemeClr val="accent1"/>
            </a:solidFill>
          </a:ln>
        </p:spPr>
        <p:txBody>
          <a:bodyPr wrap="square">
            <a:spAutoFit/>
          </a:bodyPr>
          <a:lstStyle/>
          <a:p>
            <a:pPr algn="ctr">
              <a:buClr>
                <a:srgbClr val="4B6791">
                  <a:lumMod val="75000"/>
                </a:srgbClr>
              </a:buClr>
            </a:pPr>
            <a:r>
              <a:rPr lang="en-US" sz="1400" b="1" dirty="0">
                <a:solidFill>
                  <a:srgbClr val="000000"/>
                </a:solidFill>
              </a:rPr>
              <a:t>A specific test</a:t>
            </a:r>
          </a:p>
          <a:p>
            <a:pPr algn="ctr">
              <a:buClr>
                <a:srgbClr val="4B6791">
                  <a:lumMod val="75000"/>
                </a:srgbClr>
              </a:buClr>
            </a:pPr>
            <a:r>
              <a:rPr lang="en-US" sz="1400" dirty="0">
                <a:solidFill>
                  <a:srgbClr val="000000"/>
                </a:solidFill>
              </a:rPr>
              <a:t>would accurately identify people who are uninfected (maximize true negative results)</a:t>
            </a:r>
          </a:p>
        </p:txBody>
      </p:sp>
    </p:spTree>
    <p:custDataLst>
      <p:tags r:id="rId1"/>
    </p:custDataLst>
    <p:extLst>
      <p:ext uri="{BB962C8B-B14F-4D97-AF65-F5344CB8AC3E}">
        <p14:creationId xmlns:p14="http://schemas.microsoft.com/office/powerpoint/2010/main" val="346276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27385" y="1608859"/>
            <a:ext cx="2331562" cy="307777"/>
          </a:xfrm>
          <a:prstGeom prst="rect">
            <a:avLst/>
          </a:prstGeom>
          <a:solidFill>
            <a:schemeClr val="bg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lgn="ctr">
              <a:defRPr/>
            </a:pPr>
            <a:r>
              <a:rPr lang="en-AU" sz="1400" dirty="0">
                <a:solidFill>
                  <a:srgbClr val="000000"/>
                </a:solidFill>
                <a:latin typeface="Arial"/>
                <a:cs typeface="Arial" pitchFamily="34" charset="0"/>
              </a:rPr>
              <a:t>954 close contacts</a:t>
            </a:r>
          </a:p>
        </p:txBody>
      </p:sp>
      <p:sp>
        <p:nvSpPr>
          <p:cNvPr id="7" name="TextBox 6"/>
          <p:cNvSpPr txBox="1"/>
          <p:nvPr/>
        </p:nvSpPr>
        <p:spPr>
          <a:xfrm>
            <a:off x="517936" y="3181055"/>
            <a:ext cx="1596051" cy="523220"/>
          </a:xfrm>
          <a:prstGeom prst="rect">
            <a:avLst/>
          </a:prstGeom>
          <a:solidFill>
            <a:schemeClr val="bg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lgn="r">
              <a:defRPr/>
            </a:pPr>
            <a:r>
              <a:rPr lang="en-AU" sz="1400" dirty="0">
                <a:solidFill>
                  <a:srgbClr val="000000"/>
                </a:solidFill>
                <a:latin typeface="Arial"/>
                <a:cs typeface="Arial" pitchFamily="34" charset="0"/>
              </a:rPr>
              <a:t>142 QFT-positive/</a:t>
            </a:r>
          </a:p>
          <a:p>
            <a:pPr algn="r">
              <a:defRPr/>
            </a:pPr>
            <a:r>
              <a:rPr lang="en-AU" sz="1400" dirty="0">
                <a:solidFill>
                  <a:srgbClr val="000000"/>
                </a:solidFill>
                <a:latin typeface="Arial"/>
                <a:cs typeface="Arial" pitchFamily="34" charset="0"/>
              </a:rPr>
              <a:t>TST-positive</a:t>
            </a:r>
          </a:p>
        </p:txBody>
      </p:sp>
      <p:sp>
        <p:nvSpPr>
          <p:cNvPr id="8" name="TextBox 7"/>
          <p:cNvSpPr txBox="1"/>
          <p:nvPr/>
        </p:nvSpPr>
        <p:spPr>
          <a:xfrm>
            <a:off x="4028755" y="4113264"/>
            <a:ext cx="1928826" cy="58477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defPPr>
              <a:defRPr lang="de-DE"/>
            </a:defPPr>
            <a:lvl1pPr algn="ctr">
              <a:defRPr sz="16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pPr>
            <a:r>
              <a:rPr lang="en-AU" dirty="0"/>
              <a:t>Chemoprophylaxis RIF and/or INH</a:t>
            </a:r>
          </a:p>
        </p:txBody>
      </p:sp>
      <p:sp>
        <p:nvSpPr>
          <p:cNvPr id="11" name="TextBox 10"/>
          <p:cNvSpPr txBox="1"/>
          <p:nvPr/>
        </p:nvSpPr>
        <p:spPr>
          <a:xfrm>
            <a:off x="4171631" y="5113396"/>
            <a:ext cx="1643074" cy="307777"/>
          </a:xfrm>
          <a:prstGeom prst="rect">
            <a:avLst/>
          </a:prstGeom>
          <a:solidFill>
            <a:srgbClr val="FFFF00"/>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lgn="ctr">
              <a:defRPr/>
            </a:pPr>
            <a:r>
              <a:rPr lang="en-AU" sz="1400" dirty="0">
                <a:solidFill>
                  <a:srgbClr val="1A0000"/>
                </a:solidFill>
                <a:latin typeface="Arial"/>
                <a:cs typeface="Arial" pitchFamily="34" charset="0"/>
              </a:rPr>
              <a:t> No active TB</a:t>
            </a:r>
          </a:p>
        </p:txBody>
      </p:sp>
      <p:sp>
        <p:nvSpPr>
          <p:cNvPr id="6" name="TextBox 5"/>
          <p:cNvSpPr txBox="1"/>
          <p:nvPr/>
        </p:nvSpPr>
        <p:spPr>
          <a:xfrm>
            <a:off x="4064474" y="3184570"/>
            <a:ext cx="1857388" cy="523220"/>
          </a:xfrm>
          <a:prstGeom prst="rect">
            <a:avLst/>
          </a:prstGeom>
          <a:solidFill>
            <a:schemeClr val="bg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lgn="r">
              <a:defRPr/>
            </a:pPr>
            <a:r>
              <a:rPr lang="en-AU" sz="1400" dirty="0">
                <a:solidFill>
                  <a:srgbClr val="000000"/>
                </a:solidFill>
                <a:latin typeface="Arial"/>
                <a:cs typeface="Arial" pitchFamily="34" charset="0"/>
              </a:rPr>
              <a:t>51 QFT-positive</a:t>
            </a:r>
          </a:p>
          <a:p>
            <a:pPr algn="ctr">
              <a:defRPr/>
            </a:pPr>
            <a:r>
              <a:rPr lang="en-AU" sz="1400" dirty="0">
                <a:solidFill>
                  <a:srgbClr val="000000"/>
                </a:solidFill>
                <a:latin typeface="Arial"/>
                <a:cs typeface="Arial" pitchFamily="34" charset="0"/>
              </a:rPr>
              <a:t>(49 TST-positive) </a:t>
            </a:r>
          </a:p>
        </p:txBody>
      </p:sp>
      <p:sp>
        <p:nvSpPr>
          <p:cNvPr id="33" name="TextBox 32"/>
          <p:cNvSpPr txBox="1"/>
          <p:nvPr/>
        </p:nvSpPr>
        <p:spPr>
          <a:xfrm>
            <a:off x="5978199" y="5936766"/>
            <a:ext cx="2962275" cy="338138"/>
          </a:xfrm>
          <a:prstGeom prst="rect">
            <a:avLst/>
          </a:prstGeom>
          <a:noFill/>
        </p:spPr>
        <p:txBody>
          <a:bodyPr>
            <a:spAutoFit/>
          </a:bodyPr>
          <a:lstStyle/>
          <a:p>
            <a:pPr algn="ctr">
              <a:defRPr/>
            </a:pPr>
            <a:r>
              <a:rPr lang="en-AU" sz="1600" b="1" dirty="0">
                <a:solidFill>
                  <a:srgbClr val="000000"/>
                </a:solidFill>
                <a:latin typeface="Arial"/>
                <a:cs typeface="Arial" pitchFamily="34" charset="0"/>
              </a:rPr>
              <a:t>Mean follow-up &gt;3.5 yr</a:t>
            </a:r>
          </a:p>
        </p:txBody>
      </p:sp>
      <p:sp>
        <p:nvSpPr>
          <p:cNvPr id="47" name="TextBox 46"/>
          <p:cNvSpPr txBox="1"/>
          <p:nvPr/>
        </p:nvSpPr>
        <p:spPr>
          <a:xfrm>
            <a:off x="611510" y="4113264"/>
            <a:ext cx="1214446" cy="33855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defPPr>
              <a:defRPr lang="de-DE"/>
            </a:defPPr>
            <a:lvl1pPr algn="ctr">
              <a:defRPr sz="16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pPr>
            <a:r>
              <a:rPr lang="en-AU" dirty="0"/>
              <a:t>Not treated</a:t>
            </a:r>
          </a:p>
        </p:txBody>
      </p:sp>
      <p:sp>
        <p:nvSpPr>
          <p:cNvPr id="48" name="TextBox 47"/>
          <p:cNvSpPr txBox="1"/>
          <p:nvPr/>
        </p:nvSpPr>
        <p:spPr>
          <a:xfrm>
            <a:off x="517937" y="5113396"/>
            <a:ext cx="1405390" cy="523220"/>
          </a:xfrm>
          <a:prstGeom prst="rect">
            <a:avLst/>
          </a:prstGeom>
          <a:solidFill>
            <a:srgbClr val="FFFF00"/>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lgn="ctr">
              <a:defRPr/>
            </a:pPr>
            <a:r>
              <a:rPr lang="en-AU" sz="1400" dirty="0">
                <a:solidFill>
                  <a:srgbClr val="1A0000"/>
                </a:solidFill>
                <a:latin typeface="Arial"/>
                <a:cs typeface="Arial" pitchFamily="34" charset="0"/>
              </a:rPr>
              <a:t>17 developed active TB</a:t>
            </a:r>
          </a:p>
        </p:txBody>
      </p:sp>
      <p:sp>
        <p:nvSpPr>
          <p:cNvPr id="65" name="TextBox 64"/>
          <p:cNvSpPr txBox="1"/>
          <p:nvPr/>
        </p:nvSpPr>
        <p:spPr>
          <a:xfrm>
            <a:off x="7780792" y="3184570"/>
            <a:ext cx="1214446" cy="523220"/>
          </a:xfrm>
          <a:prstGeom prst="rect">
            <a:avLst/>
          </a:prstGeom>
          <a:solidFill>
            <a:schemeClr val="bg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lgn="ctr">
              <a:defRPr/>
            </a:pPr>
            <a:r>
              <a:rPr lang="en-AU" sz="1400" dirty="0">
                <a:solidFill>
                  <a:srgbClr val="000000"/>
                </a:solidFill>
                <a:latin typeface="Arial"/>
                <a:cs typeface="Arial" pitchFamily="34" charset="0"/>
              </a:rPr>
              <a:t>343 TST negative</a:t>
            </a:r>
            <a:endParaRPr lang="en-AU" sz="1200" dirty="0">
              <a:solidFill>
                <a:srgbClr val="000000"/>
              </a:solidFill>
              <a:latin typeface="Arial"/>
              <a:cs typeface="Arial" pitchFamily="34" charset="0"/>
            </a:endParaRPr>
          </a:p>
        </p:txBody>
      </p:sp>
      <p:cxnSp>
        <p:nvCxnSpPr>
          <p:cNvPr id="69" name="Straight Arrow Connector 68"/>
          <p:cNvCxnSpPr/>
          <p:nvPr/>
        </p:nvCxnSpPr>
        <p:spPr>
          <a:xfrm rot="16200000" flipH="1">
            <a:off x="889480" y="4781142"/>
            <a:ext cx="660400" cy="3175"/>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316664" y="3184570"/>
            <a:ext cx="1525516" cy="523220"/>
          </a:xfrm>
          <a:prstGeom prst="rect">
            <a:avLst/>
          </a:prstGeom>
          <a:solidFill>
            <a:schemeClr val="bg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lgn="r">
              <a:defRPr/>
            </a:pPr>
            <a:r>
              <a:rPr lang="en-AU" sz="1400" dirty="0">
                <a:solidFill>
                  <a:srgbClr val="000000"/>
                </a:solidFill>
                <a:latin typeface="Arial"/>
                <a:cs typeface="Arial" pitchFamily="34" charset="0"/>
              </a:rPr>
              <a:t>5 QFT-positive</a:t>
            </a:r>
          </a:p>
          <a:p>
            <a:pPr algn="r">
              <a:defRPr/>
            </a:pPr>
            <a:r>
              <a:rPr lang="en-AU" sz="1400" dirty="0">
                <a:solidFill>
                  <a:srgbClr val="000000"/>
                </a:solidFill>
                <a:latin typeface="Arial"/>
                <a:cs typeface="Arial" pitchFamily="34" charset="0"/>
              </a:rPr>
              <a:t>TST-negative</a:t>
            </a:r>
          </a:p>
        </p:txBody>
      </p:sp>
      <p:sp>
        <p:nvSpPr>
          <p:cNvPr id="55" name="TextBox 54"/>
          <p:cNvSpPr txBox="1"/>
          <p:nvPr/>
        </p:nvSpPr>
        <p:spPr>
          <a:xfrm>
            <a:off x="2467807" y="4113264"/>
            <a:ext cx="1214446" cy="33855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defPPr>
              <a:defRPr lang="de-DE"/>
            </a:defPPr>
            <a:lvl1pPr algn="ctr">
              <a:defRPr sz="16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pPr>
            <a:r>
              <a:rPr lang="en-AU" dirty="0"/>
              <a:t>Not treated</a:t>
            </a:r>
          </a:p>
        </p:txBody>
      </p:sp>
      <p:sp>
        <p:nvSpPr>
          <p:cNvPr id="56" name="TextBox 55"/>
          <p:cNvSpPr txBox="1"/>
          <p:nvPr/>
        </p:nvSpPr>
        <p:spPr>
          <a:xfrm>
            <a:off x="2360650" y="5113396"/>
            <a:ext cx="1428760" cy="523220"/>
          </a:xfrm>
          <a:prstGeom prst="rect">
            <a:avLst/>
          </a:prstGeom>
          <a:solidFill>
            <a:srgbClr val="FFFF00"/>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lgn="ctr">
              <a:defRPr/>
            </a:pPr>
            <a:r>
              <a:rPr lang="en-AU" sz="1400" dirty="0">
                <a:solidFill>
                  <a:srgbClr val="1A0000"/>
                </a:solidFill>
                <a:latin typeface="Arial"/>
                <a:cs typeface="Arial" pitchFamily="34" charset="0"/>
              </a:rPr>
              <a:t>2 developed active TB</a:t>
            </a:r>
          </a:p>
        </p:txBody>
      </p:sp>
      <p:sp>
        <p:nvSpPr>
          <p:cNvPr id="73" name="TextBox 72"/>
          <p:cNvSpPr txBox="1"/>
          <p:nvPr/>
        </p:nvSpPr>
        <p:spPr>
          <a:xfrm>
            <a:off x="6244891" y="3184570"/>
            <a:ext cx="1214446" cy="523220"/>
          </a:xfrm>
          <a:prstGeom prst="rect">
            <a:avLst/>
          </a:prstGeom>
          <a:solidFill>
            <a:schemeClr val="bg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lgn="ctr">
              <a:defRPr/>
            </a:pPr>
            <a:r>
              <a:rPr lang="en-AU" sz="1400" dirty="0">
                <a:solidFill>
                  <a:srgbClr val="000000"/>
                </a:solidFill>
                <a:latin typeface="Arial"/>
                <a:cs typeface="Arial" pitchFamily="34" charset="0"/>
              </a:rPr>
              <a:t>413 TST positive</a:t>
            </a:r>
            <a:endParaRPr lang="en-AU" sz="1200" dirty="0">
              <a:solidFill>
                <a:srgbClr val="000000"/>
              </a:solidFill>
              <a:latin typeface="Arial"/>
              <a:cs typeface="Arial" pitchFamily="34" charset="0"/>
            </a:endParaRPr>
          </a:p>
        </p:txBody>
      </p:sp>
      <p:sp>
        <p:nvSpPr>
          <p:cNvPr id="75" name="TextBox 74"/>
          <p:cNvSpPr txBox="1"/>
          <p:nvPr/>
        </p:nvSpPr>
        <p:spPr>
          <a:xfrm>
            <a:off x="6209172" y="4113264"/>
            <a:ext cx="1285884" cy="33855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defPPr>
              <a:defRPr lang="de-DE"/>
            </a:defPPr>
            <a:lvl1pPr algn="ctr">
              <a:defRPr sz="16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pPr>
            <a:r>
              <a:rPr lang="en-AU" dirty="0"/>
              <a:t>Not treated</a:t>
            </a:r>
          </a:p>
        </p:txBody>
      </p:sp>
      <p:sp>
        <p:nvSpPr>
          <p:cNvPr id="76" name="TextBox 75"/>
          <p:cNvSpPr txBox="1"/>
          <p:nvPr/>
        </p:nvSpPr>
        <p:spPr>
          <a:xfrm>
            <a:off x="7745073" y="4113264"/>
            <a:ext cx="1285884" cy="33855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defPPr>
              <a:defRPr lang="de-DE"/>
            </a:defPPr>
            <a:lvl1pPr algn="ctr">
              <a:defRPr sz="16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pPr>
            <a:r>
              <a:rPr lang="en-AU" dirty="0"/>
              <a:t>Not treated</a:t>
            </a:r>
          </a:p>
        </p:txBody>
      </p:sp>
      <p:sp>
        <p:nvSpPr>
          <p:cNvPr id="82" name="TextBox 81"/>
          <p:cNvSpPr txBox="1"/>
          <p:nvPr/>
        </p:nvSpPr>
        <p:spPr>
          <a:xfrm>
            <a:off x="6137734" y="5113396"/>
            <a:ext cx="1428760" cy="307777"/>
          </a:xfrm>
          <a:prstGeom prst="rect">
            <a:avLst/>
          </a:prstGeom>
          <a:solidFill>
            <a:srgbClr val="FFFF00"/>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lgn="ctr">
              <a:defRPr/>
            </a:pPr>
            <a:r>
              <a:rPr lang="en-AU" sz="1400" dirty="0">
                <a:solidFill>
                  <a:srgbClr val="1A0000"/>
                </a:solidFill>
                <a:latin typeface="Arial"/>
                <a:cs typeface="Arial" pitchFamily="34" charset="0"/>
              </a:rPr>
              <a:t> No active TB</a:t>
            </a:r>
          </a:p>
        </p:txBody>
      </p:sp>
      <p:sp>
        <p:nvSpPr>
          <p:cNvPr id="83" name="TextBox 82"/>
          <p:cNvSpPr txBox="1"/>
          <p:nvPr/>
        </p:nvSpPr>
        <p:spPr>
          <a:xfrm>
            <a:off x="7673619" y="5113396"/>
            <a:ext cx="1428792" cy="307777"/>
          </a:xfrm>
          <a:prstGeom prst="rect">
            <a:avLst/>
          </a:prstGeom>
          <a:solidFill>
            <a:srgbClr val="FFFF00"/>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lgn="ctr">
              <a:defRPr/>
            </a:pPr>
            <a:r>
              <a:rPr lang="en-AU" sz="1400" dirty="0">
                <a:solidFill>
                  <a:srgbClr val="1A0000"/>
                </a:solidFill>
                <a:latin typeface="Arial"/>
                <a:cs typeface="Arial" pitchFamily="34" charset="0"/>
              </a:rPr>
              <a:t> No active TB</a:t>
            </a:r>
          </a:p>
        </p:txBody>
      </p:sp>
      <p:sp>
        <p:nvSpPr>
          <p:cNvPr id="43" name="TextBox 42"/>
          <p:cNvSpPr txBox="1"/>
          <p:nvPr/>
        </p:nvSpPr>
        <p:spPr>
          <a:xfrm>
            <a:off x="2113084" y="2255876"/>
            <a:ext cx="1945120" cy="307777"/>
          </a:xfrm>
          <a:prstGeom prst="rect">
            <a:avLst/>
          </a:prstGeom>
          <a:solidFill>
            <a:schemeClr val="accent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lgn="ctr">
              <a:defRPr/>
            </a:pPr>
            <a:r>
              <a:rPr lang="en-AU" sz="1400" dirty="0">
                <a:solidFill>
                  <a:srgbClr val="FFFFFF"/>
                </a:solidFill>
                <a:latin typeface="Arial"/>
                <a:cs typeface="Arial" pitchFamily="34" charset="0"/>
              </a:rPr>
              <a:t>198 QFT-positive</a:t>
            </a:r>
          </a:p>
        </p:txBody>
      </p:sp>
      <p:sp>
        <p:nvSpPr>
          <p:cNvPr id="72" name="TextBox 71"/>
          <p:cNvSpPr txBox="1"/>
          <p:nvPr/>
        </p:nvSpPr>
        <p:spPr>
          <a:xfrm>
            <a:off x="6704869" y="2255876"/>
            <a:ext cx="1857388" cy="307777"/>
          </a:xfrm>
          <a:prstGeom prst="rect">
            <a:avLst/>
          </a:prstGeom>
          <a:solidFill>
            <a:schemeClr val="accent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defPPr>
              <a:defRPr lang="de-DE"/>
            </a:defPPr>
            <a:lvl1pPr algn="ctr" fontAlgn="base">
              <a:spcBef>
                <a:spcPct val="0"/>
              </a:spcBef>
              <a:spcAft>
                <a:spcPct val="0"/>
              </a:spcAft>
              <a:defRPr sz="1400">
                <a:solidFill>
                  <a:schemeClr val="bg1"/>
                </a:solidFill>
                <a:cs typeface="Arial" pitchFamily="34" charset="0"/>
              </a:defRPr>
            </a:lvl1pPr>
          </a:lstStyle>
          <a:p>
            <a:r>
              <a:rPr lang="en-AU" dirty="0">
                <a:solidFill>
                  <a:srgbClr val="FFFFFF"/>
                </a:solidFill>
                <a:latin typeface="Arial"/>
              </a:rPr>
              <a:t>756 QFT-negative</a:t>
            </a:r>
          </a:p>
        </p:txBody>
      </p:sp>
      <p:cxnSp>
        <p:nvCxnSpPr>
          <p:cNvPr id="89" name="Elbow Connector 88"/>
          <p:cNvCxnSpPr/>
          <p:nvPr/>
        </p:nvCxnSpPr>
        <p:spPr>
          <a:xfrm rot="10800000" flipV="1">
            <a:off x="3073882" y="1762749"/>
            <a:ext cx="715529" cy="492682"/>
          </a:xfrm>
          <a:prstGeom prst="bentConnector3">
            <a:avLst>
              <a:gd name="adj1" fmla="val 100006"/>
            </a:avLst>
          </a:prstGeom>
          <a:ln w="19050">
            <a:solidFill>
              <a:srgbClr val="5D255D"/>
            </a:solidFill>
            <a:tailEnd type="arrow"/>
          </a:ln>
        </p:spPr>
        <p:style>
          <a:lnRef idx="1">
            <a:schemeClr val="accent1"/>
          </a:lnRef>
          <a:fillRef idx="0">
            <a:schemeClr val="accent1"/>
          </a:fillRef>
          <a:effectRef idx="0">
            <a:schemeClr val="accent1"/>
          </a:effectRef>
          <a:fontRef idx="minor">
            <a:schemeClr val="tx1"/>
          </a:fontRef>
        </p:style>
      </p:cxnSp>
      <p:cxnSp>
        <p:nvCxnSpPr>
          <p:cNvPr id="91" name="Elbow Connector 90"/>
          <p:cNvCxnSpPr/>
          <p:nvPr/>
        </p:nvCxnSpPr>
        <p:spPr>
          <a:xfrm>
            <a:off x="6158947" y="1762747"/>
            <a:ext cx="1465363" cy="493129"/>
          </a:xfrm>
          <a:prstGeom prst="bentConnector3">
            <a:avLst>
              <a:gd name="adj1" fmla="val 100192"/>
            </a:avLst>
          </a:prstGeom>
          <a:ln w="19050">
            <a:solidFill>
              <a:srgbClr val="5D255D"/>
            </a:solidFill>
            <a:tailEnd type="arrow"/>
          </a:ln>
        </p:spPr>
        <p:style>
          <a:lnRef idx="1">
            <a:schemeClr val="accent1"/>
          </a:lnRef>
          <a:fillRef idx="0">
            <a:schemeClr val="accent1"/>
          </a:fillRef>
          <a:effectRef idx="0">
            <a:schemeClr val="accent1"/>
          </a:effectRef>
          <a:fontRef idx="minor">
            <a:schemeClr val="tx1"/>
          </a:fontRef>
        </p:style>
      </p:cxnSp>
      <p:cxnSp>
        <p:nvCxnSpPr>
          <p:cNvPr id="96" name="Elbow Connector 95"/>
          <p:cNvCxnSpPr/>
          <p:nvPr/>
        </p:nvCxnSpPr>
        <p:spPr>
          <a:xfrm rot="5400000">
            <a:off x="1856267" y="1952218"/>
            <a:ext cx="585787" cy="1871662"/>
          </a:xfrm>
          <a:prstGeom prst="bentConnector3">
            <a:avLst>
              <a:gd name="adj1" fmla="val 50000"/>
            </a:avLst>
          </a:prstGeom>
          <a:ln w="19050">
            <a:solidFill>
              <a:srgbClr val="5D255D"/>
            </a:solidFill>
            <a:tailEnd type="arrow"/>
          </a:ln>
        </p:spPr>
        <p:style>
          <a:lnRef idx="1">
            <a:schemeClr val="accent1"/>
          </a:lnRef>
          <a:fillRef idx="0">
            <a:schemeClr val="accent1"/>
          </a:fillRef>
          <a:effectRef idx="0">
            <a:schemeClr val="accent1"/>
          </a:effectRef>
          <a:fontRef idx="minor">
            <a:schemeClr val="tx1"/>
          </a:fontRef>
        </p:style>
      </p:cxnSp>
      <p:cxnSp>
        <p:nvCxnSpPr>
          <p:cNvPr id="101" name="Elbow Connector 100"/>
          <p:cNvCxnSpPr/>
          <p:nvPr/>
        </p:nvCxnSpPr>
        <p:spPr>
          <a:xfrm rot="16200000" flipH="1">
            <a:off x="3744599" y="1935548"/>
            <a:ext cx="588962" cy="1908175"/>
          </a:xfrm>
          <a:prstGeom prst="bentConnector3">
            <a:avLst>
              <a:gd name="adj1" fmla="val 50000"/>
            </a:avLst>
          </a:prstGeom>
          <a:ln w="19050">
            <a:solidFill>
              <a:srgbClr val="5D255D"/>
            </a:solidFill>
            <a:tailEnd type="arrow"/>
          </a:ln>
        </p:spPr>
        <p:style>
          <a:lnRef idx="1">
            <a:schemeClr val="accent1"/>
          </a:lnRef>
          <a:fillRef idx="0">
            <a:schemeClr val="accent1"/>
          </a:fillRef>
          <a:effectRef idx="0">
            <a:schemeClr val="accent1"/>
          </a:effectRef>
          <a:fontRef idx="minor">
            <a:schemeClr val="tx1"/>
          </a:fontRef>
        </p:style>
      </p:cxnSp>
      <p:cxnSp>
        <p:nvCxnSpPr>
          <p:cNvPr id="119" name="Elbow Connector 118"/>
          <p:cNvCxnSpPr/>
          <p:nvPr/>
        </p:nvCxnSpPr>
        <p:spPr>
          <a:xfrm rot="5400000">
            <a:off x="6948936" y="2499111"/>
            <a:ext cx="588962" cy="781050"/>
          </a:xfrm>
          <a:prstGeom prst="bentConnector3">
            <a:avLst>
              <a:gd name="adj1" fmla="val 50000"/>
            </a:avLst>
          </a:prstGeom>
          <a:ln w="19050">
            <a:solidFill>
              <a:srgbClr val="5D255D"/>
            </a:solidFill>
            <a:tailEnd type="arrow"/>
          </a:ln>
        </p:spPr>
        <p:style>
          <a:lnRef idx="1">
            <a:schemeClr val="accent1"/>
          </a:lnRef>
          <a:fillRef idx="0">
            <a:schemeClr val="accent1"/>
          </a:fillRef>
          <a:effectRef idx="0">
            <a:schemeClr val="accent1"/>
          </a:effectRef>
          <a:fontRef idx="minor">
            <a:schemeClr val="tx1"/>
          </a:fontRef>
        </p:style>
      </p:cxnSp>
      <p:cxnSp>
        <p:nvCxnSpPr>
          <p:cNvPr id="123" name="Elbow Connector 122"/>
          <p:cNvCxnSpPr/>
          <p:nvPr/>
        </p:nvCxnSpPr>
        <p:spPr>
          <a:xfrm rot="16200000" flipH="1">
            <a:off x="7716493" y="2512604"/>
            <a:ext cx="588962" cy="754063"/>
          </a:xfrm>
          <a:prstGeom prst="bentConnector3">
            <a:avLst>
              <a:gd name="adj1" fmla="val 50000"/>
            </a:avLst>
          </a:prstGeom>
          <a:ln w="19050">
            <a:solidFill>
              <a:srgbClr val="5D255D"/>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16200000" flipH="1">
            <a:off x="1041879" y="3936593"/>
            <a:ext cx="347663" cy="4762"/>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2905605" y="3939767"/>
            <a:ext cx="342900" cy="3175"/>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4821717" y="3941355"/>
            <a:ext cx="344487" cy="15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5400000">
            <a:off x="6679855" y="3941355"/>
            <a:ext cx="344487" cy="158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5400000">
            <a:off x="8216555" y="3941355"/>
            <a:ext cx="344487" cy="158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rot="5400000">
            <a:off x="6521105" y="4782730"/>
            <a:ext cx="661987" cy="158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a:off x="8057805" y="4782730"/>
            <a:ext cx="661987" cy="158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a:off x="4785998" y="4905761"/>
            <a:ext cx="415925" cy="15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00000">
            <a:off x="2743680" y="4782730"/>
            <a:ext cx="661987" cy="158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2788130" y="2885667"/>
            <a:ext cx="588962" cy="79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722" name="Title 1"/>
          <p:cNvSpPr>
            <a:spLocks noGrp="1"/>
          </p:cNvSpPr>
          <p:nvPr>
            <p:ph type="title"/>
          </p:nvPr>
        </p:nvSpPr>
        <p:spPr>
          <a:xfrm>
            <a:off x="1040052" y="381000"/>
            <a:ext cx="6048843" cy="450000"/>
          </a:xfrm>
          <a:noFill/>
          <a:extLst>
            <a:ext uri="{909E8E84-426E-40DD-AFC4-6F175D3DCCD1}">
              <a14:hiddenFill xmlns:a14="http://schemas.microsoft.com/office/drawing/2010/main">
                <a:solidFill>
                  <a:srgbClr val="1B3067"/>
                </a:solidFill>
              </a14:hiddenFill>
            </a:ext>
          </a:extLst>
        </p:spPr>
        <p:txBody>
          <a:bodyPr/>
          <a:lstStyle/>
          <a:p>
            <a:r>
              <a:rPr lang="de-DE" sz="1000" i="1" dirty="0" smtClean="0"/>
              <a:t/>
            </a:r>
            <a:br>
              <a:rPr lang="de-DE" sz="1000" i="1" dirty="0" smtClean="0"/>
            </a:br>
            <a:endParaRPr lang="en-AU" sz="1000" b="0" dirty="0" smtClean="0"/>
          </a:p>
        </p:txBody>
      </p:sp>
      <p:sp>
        <p:nvSpPr>
          <p:cNvPr id="78" name="Text Placeholder 77"/>
          <p:cNvSpPr>
            <a:spLocks noGrp="1"/>
          </p:cNvSpPr>
          <p:nvPr>
            <p:ph type="body" sz="quarter" idx="13"/>
          </p:nvPr>
        </p:nvSpPr>
        <p:spPr>
          <a:xfrm>
            <a:off x="2916000" y="762000"/>
            <a:ext cx="6048000" cy="288000"/>
          </a:xfrm>
        </p:spPr>
        <p:txBody>
          <a:bodyPr>
            <a:normAutofit/>
          </a:bodyPr>
          <a:lstStyle/>
          <a:p>
            <a:r>
              <a:rPr lang="en-AU" dirty="0"/>
              <a:t>Performance: Predictive value for active TB</a:t>
            </a:r>
          </a:p>
          <a:p>
            <a:endParaRPr lang="en-AU" dirty="0"/>
          </a:p>
        </p:txBody>
      </p:sp>
      <p:sp>
        <p:nvSpPr>
          <p:cNvPr id="39" name="Rectangle 38"/>
          <p:cNvSpPr/>
          <p:nvPr/>
        </p:nvSpPr>
        <p:spPr>
          <a:xfrm>
            <a:off x="3986692" y="4833530"/>
            <a:ext cx="2016125" cy="865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rgbClr val="FF0000"/>
              </a:solidFill>
            </a:endParaRPr>
          </a:p>
        </p:txBody>
      </p:sp>
      <p:sp>
        <p:nvSpPr>
          <p:cNvPr id="40" name="Subtitle 2"/>
          <p:cNvSpPr txBox="1">
            <a:spLocks/>
          </p:cNvSpPr>
          <p:nvPr/>
        </p:nvSpPr>
        <p:spPr>
          <a:xfrm>
            <a:off x="-2483343" y="1057551"/>
            <a:ext cx="5256212" cy="1974850"/>
          </a:xfrm>
          <a:prstGeom prst="rect">
            <a:avLst/>
          </a:prstGeom>
        </p:spPr>
        <p:txBody>
          <a:bodyPr/>
          <a:lstStyle>
            <a:lvl1pPr marL="342900" indent="-342900" algn="l" rtl="0" eaLnBrk="0" fontAlgn="base" hangingPunct="0">
              <a:spcBef>
                <a:spcPct val="20000"/>
              </a:spcBef>
              <a:spcAft>
                <a:spcPct val="0"/>
              </a:spcAft>
              <a:buClr>
                <a:srgbClr val="668198"/>
              </a:buClr>
              <a:buSzPct val="120000"/>
              <a:buFont typeface="Wingdings" pitchFamily="2" charset="2"/>
              <a:defRPr sz="1600">
                <a:solidFill>
                  <a:schemeClr val="tx1"/>
                </a:solidFill>
                <a:latin typeface="+mn-lt"/>
                <a:ea typeface="+mn-ea"/>
                <a:cs typeface="+mn-cs"/>
              </a:defRPr>
            </a:lvl1pPr>
            <a:lvl2pPr marL="742950" indent="-285750" algn="l" rtl="0" eaLnBrk="0" fontAlgn="base" hangingPunct="0">
              <a:spcBef>
                <a:spcPct val="20000"/>
              </a:spcBef>
              <a:spcAft>
                <a:spcPct val="0"/>
              </a:spcAft>
              <a:buClr>
                <a:srgbClr val="668198"/>
              </a:buClr>
              <a:buSzPct val="90000"/>
              <a:buFont typeface="Wingdings" pitchFamily="2" charset="2"/>
              <a:buChar char="n"/>
              <a:defRPr sz="1600">
                <a:solidFill>
                  <a:schemeClr val="tx1"/>
                </a:solidFill>
                <a:latin typeface="+mn-lt"/>
              </a:defRPr>
            </a:lvl2pPr>
            <a:lvl3pPr marL="1143000" indent="-228600" algn="l" rtl="0" eaLnBrk="0" fontAlgn="base" hangingPunct="0">
              <a:spcBef>
                <a:spcPct val="20000"/>
              </a:spcBef>
              <a:spcAft>
                <a:spcPct val="0"/>
              </a:spcAft>
              <a:buClr>
                <a:srgbClr val="668198"/>
              </a:buClr>
              <a:buSzPct val="80000"/>
              <a:buChar char="o"/>
              <a:defRPr sz="1600">
                <a:solidFill>
                  <a:schemeClr val="tx1"/>
                </a:solidFill>
                <a:latin typeface="+mn-lt"/>
              </a:defRPr>
            </a:lvl3pPr>
            <a:lvl4pPr marL="1600200" indent="-228600" algn="l" rtl="0" eaLnBrk="0" fontAlgn="base" hangingPunct="0">
              <a:spcBef>
                <a:spcPct val="20000"/>
              </a:spcBef>
              <a:spcAft>
                <a:spcPct val="0"/>
              </a:spcAft>
              <a:buClr>
                <a:srgbClr val="668198"/>
              </a:buClr>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endParaRPr lang="en-AU" sz="2000" kern="0" dirty="0" smtClean="0">
              <a:solidFill>
                <a:srgbClr val="000000"/>
              </a:solidFill>
            </a:endParaRPr>
          </a:p>
        </p:txBody>
      </p:sp>
      <p:sp>
        <p:nvSpPr>
          <p:cNvPr id="41" name="Rectangle 40"/>
          <p:cNvSpPr/>
          <p:nvPr/>
        </p:nvSpPr>
        <p:spPr>
          <a:xfrm>
            <a:off x="2676593" y="6277689"/>
            <a:ext cx="5072066" cy="246221"/>
          </a:xfrm>
          <a:prstGeom prst="rect">
            <a:avLst/>
          </a:prstGeom>
        </p:spPr>
        <p:txBody>
          <a:bodyPr wrap="square">
            <a:spAutoFit/>
          </a:bodyPr>
          <a:lstStyle/>
          <a:p>
            <a:pPr eaLnBrk="0" hangingPunct="0">
              <a:defRPr/>
            </a:pPr>
            <a:r>
              <a:rPr lang="en-AU" sz="1000" dirty="0" smtClean="0">
                <a:solidFill>
                  <a:schemeClr val="bg2"/>
                </a:solidFill>
                <a:latin typeface="Arial"/>
                <a:cs typeface="Arial" pitchFamily="34" charset="0"/>
              </a:rPr>
              <a:t>1. Diel R., et al. (2010)  Am </a:t>
            </a:r>
            <a:r>
              <a:rPr lang="en-AU" sz="1000" dirty="0">
                <a:solidFill>
                  <a:schemeClr val="bg2"/>
                </a:solidFill>
                <a:latin typeface="Arial"/>
                <a:cs typeface="Arial" pitchFamily="34" charset="0"/>
              </a:rPr>
              <a:t>J Respir Crit Care </a:t>
            </a:r>
            <a:r>
              <a:rPr lang="en-AU" sz="1000" dirty="0" smtClean="0">
                <a:solidFill>
                  <a:schemeClr val="bg2"/>
                </a:solidFill>
                <a:latin typeface="Arial"/>
                <a:cs typeface="Arial" pitchFamily="34" charset="0"/>
              </a:rPr>
              <a:t>Med. 183(1), 88-95</a:t>
            </a:r>
            <a:endParaRPr lang="en-US" sz="1000" dirty="0">
              <a:solidFill>
                <a:schemeClr val="bg2"/>
              </a:solidFill>
              <a:latin typeface="Arial"/>
              <a:cs typeface="Arial" pitchFamily="34" charset="0"/>
            </a:endParaRPr>
          </a:p>
        </p:txBody>
      </p:sp>
      <p:sp>
        <p:nvSpPr>
          <p:cNvPr id="77" name="Title 7"/>
          <p:cNvSpPr txBox="1">
            <a:spLocks/>
          </p:cNvSpPr>
          <p:nvPr/>
        </p:nvSpPr>
        <p:spPr>
          <a:xfrm>
            <a:off x="2915838" y="0"/>
            <a:ext cx="6048843" cy="450000"/>
          </a:xfrm>
          <a:prstGeom prst="rect">
            <a:avLst/>
          </a:prstGeom>
        </p:spPr>
        <p:txBody>
          <a:bodyPr vert="horz" lIns="0" tIns="0" rIns="0" bIns="0" rtlCol="0" anchor="ctr">
            <a:noAutofit/>
          </a:bodyPr>
          <a:lstStyle>
            <a:lvl1pPr algn="l" defTabSz="914400" rtl="0" eaLnBrk="1" latinLnBrk="0" hangingPunct="1">
              <a:spcBef>
                <a:spcPct val="0"/>
              </a:spcBef>
              <a:buNone/>
              <a:defRPr sz="2000" kern="1200">
                <a:solidFill>
                  <a:schemeClr val="bg2"/>
                </a:solidFill>
                <a:latin typeface="+mj-lt"/>
                <a:ea typeface="+mj-ea"/>
                <a:cs typeface="+mj-cs"/>
              </a:defRPr>
            </a:lvl1pPr>
          </a:lstStyle>
          <a:p>
            <a:pPr fontAlgn="auto">
              <a:spcAft>
                <a:spcPts val="0"/>
              </a:spcAft>
            </a:pPr>
            <a:endParaRPr lang="en-AU" dirty="0">
              <a:solidFill>
                <a:srgbClr val="5F5F5F"/>
              </a:solidFill>
            </a:endParaRPr>
          </a:p>
        </p:txBody>
      </p:sp>
      <p:sp>
        <p:nvSpPr>
          <p:cNvPr id="5" name="TextBox 4"/>
          <p:cNvSpPr txBox="1"/>
          <p:nvPr/>
        </p:nvSpPr>
        <p:spPr>
          <a:xfrm>
            <a:off x="611510" y="1219200"/>
            <a:ext cx="8151490" cy="697436"/>
          </a:xfrm>
          <a:prstGeom prst="rect">
            <a:avLst/>
          </a:prstGeom>
          <a:noFill/>
        </p:spPr>
        <p:txBody>
          <a:bodyPr wrap="square" lIns="0" tIns="0" rIns="0" bIns="0" rtlCol="0">
            <a:noAutofit/>
          </a:bodyPr>
          <a:lstStyle/>
          <a:p>
            <a:r>
              <a:rPr lang="en-US" sz="1600" dirty="0">
                <a:solidFill>
                  <a:srgbClr val="000000"/>
                </a:solidFill>
                <a:cs typeface="Arial" pitchFamily="34" charset="0"/>
              </a:rPr>
              <a:t>An analysis of 954 </a:t>
            </a:r>
            <a:r>
              <a:rPr lang="en-US" sz="1600" dirty="0" smtClean="0">
                <a:solidFill>
                  <a:srgbClr val="000000"/>
                </a:solidFill>
                <a:cs typeface="Arial" pitchFamily="34" charset="0"/>
              </a:rPr>
              <a:t>TB </a:t>
            </a:r>
            <a:r>
              <a:rPr lang="en-US" sz="1600" dirty="0">
                <a:solidFill>
                  <a:srgbClr val="000000"/>
                </a:solidFill>
                <a:cs typeface="Arial" pitchFamily="34" charset="0"/>
              </a:rPr>
              <a:t>contacts comparing </a:t>
            </a:r>
            <a:r>
              <a:rPr lang="en-US" sz="1600" dirty="0" smtClean="0">
                <a:solidFill>
                  <a:srgbClr val="000000"/>
                </a:solidFill>
                <a:cs typeface="Arial" pitchFamily="34" charset="0"/>
              </a:rPr>
              <a:t>QFT </a:t>
            </a:r>
            <a:r>
              <a:rPr lang="en-US" sz="1600" dirty="0">
                <a:solidFill>
                  <a:srgbClr val="000000"/>
                </a:solidFill>
                <a:cs typeface="Arial" pitchFamily="34" charset="0"/>
              </a:rPr>
              <a:t>and </a:t>
            </a:r>
            <a:r>
              <a:rPr lang="en-US" sz="1600" dirty="0" smtClean="0">
                <a:solidFill>
                  <a:srgbClr val="000000"/>
                </a:solidFill>
                <a:cs typeface="Arial" pitchFamily="34" charset="0"/>
              </a:rPr>
              <a:t>TST(1</a:t>
            </a:r>
            <a:r>
              <a:rPr lang="en-US" sz="1600" dirty="0">
                <a:solidFill>
                  <a:srgbClr val="000000"/>
                </a:solidFill>
                <a:cs typeface="Arial" pitchFamily="34" charset="0"/>
              </a:rPr>
              <a:t>)</a:t>
            </a:r>
            <a:endParaRPr lang="en-AU" sz="1600" dirty="0"/>
          </a:p>
          <a:p>
            <a:endParaRPr lang="en-AU" sz="1600" dirty="0"/>
          </a:p>
        </p:txBody>
      </p:sp>
      <p:sp>
        <p:nvSpPr>
          <p:cNvPr id="49" name="Title 1"/>
          <p:cNvSpPr txBox="1">
            <a:spLocks/>
          </p:cNvSpPr>
          <p:nvPr/>
        </p:nvSpPr>
        <p:spPr>
          <a:xfrm>
            <a:off x="1004333" y="304800"/>
            <a:ext cx="6048843" cy="450000"/>
          </a:xfrm>
          <a:prstGeom prst="rect">
            <a:avLst/>
          </a:prstGeom>
        </p:spPr>
        <p:txBody>
          <a:bodyPr vert="horz" lIns="0" tIns="0" rIns="0" bIns="0" rtlCol="0" anchor="ctr">
            <a:noAutofit/>
          </a:bodyPr>
          <a:lstStyle>
            <a:lvl1pPr algn="l" defTabSz="914400" rtl="0" eaLnBrk="1" latinLnBrk="0" hangingPunct="1">
              <a:spcBef>
                <a:spcPct val="0"/>
              </a:spcBef>
              <a:buNone/>
              <a:defRPr sz="2000" kern="1200">
                <a:solidFill>
                  <a:schemeClr val="bg2"/>
                </a:solidFill>
                <a:latin typeface="+mj-lt"/>
                <a:ea typeface="+mj-ea"/>
                <a:cs typeface="+mj-cs"/>
              </a:defRPr>
            </a:lvl1pPr>
          </a:lstStyle>
          <a:p>
            <a:pPr fontAlgn="auto">
              <a:spcAft>
                <a:spcPts val="0"/>
              </a:spcAft>
            </a:pPr>
            <a:r>
              <a:rPr lang="en-AU" sz="3200" b="1" dirty="0" smtClean="0">
                <a:solidFill>
                  <a:schemeClr val="accent6">
                    <a:lumMod val="50000"/>
                  </a:schemeClr>
                </a:solidFill>
              </a:rPr>
              <a:t>QFT in specific populations</a:t>
            </a:r>
            <a:endParaRPr lang="en-US" sz="3200" b="1" dirty="0" smtClean="0">
              <a:solidFill>
                <a:schemeClr val="accent6">
                  <a:lumMod val="50000"/>
                </a:schemeClr>
              </a:solidFill>
            </a:endParaRPr>
          </a:p>
        </p:txBody>
      </p:sp>
    </p:spTree>
    <p:extLst>
      <p:ext uri="{BB962C8B-B14F-4D97-AF65-F5344CB8AC3E}">
        <p14:creationId xmlns:p14="http://schemas.microsoft.com/office/powerpoint/2010/main" val="62909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9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additive="base">
                                        <p:cTn id="77" dur="500" fill="hold"/>
                                        <p:tgtEl>
                                          <p:spTgt spid="39"/>
                                        </p:tgtEl>
                                        <p:attrNameLst>
                                          <p:attrName>ppt_x</p:attrName>
                                        </p:attrNameLst>
                                      </p:cBhvr>
                                      <p:tavLst>
                                        <p:tav tm="0">
                                          <p:val>
                                            <p:strVal val="#ppt_x"/>
                                          </p:val>
                                        </p:tav>
                                        <p:tav tm="100000">
                                          <p:val>
                                            <p:strVal val="#ppt_x"/>
                                          </p:val>
                                        </p:tav>
                                      </p:tavLst>
                                    </p:anim>
                                    <p:anim calcmode="lin" valueType="num">
                                      <p:cBhvr additive="base">
                                        <p:cTn id="7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2916000" y="685800"/>
            <a:ext cx="6048000" cy="288000"/>
          </a:xfrm>
        </p:spPr>
        <p:txBody>
          <a:bodyPr>
            <a:normAutofit/>
          </a:bodyPr>
          <a:lstStyle/>
          <a:p>
            <a:pPr>
              <a:buClr>
                <a:srgbClr val="5472A1"/>
              </a:buClr>
            </a:pPr>
            <a:r>
              <a:rPr lang="en-US" dirty="0"/>
              <a:t>Performance: Negative Predictive Value of QFT</a:t>
            </a:r>
            <a:endParaRPr lang="en-AU" dirty="0" smtClean="0">
              <a:solidFill>
                <a:srgbClr val="000000"/>
              </a:solidFill>
            </a:endParaRPr>
          </a:p>
          <a:p>
            <a:endParaRPr lang="en-US" dirty="0"/>
          </a:p>
        </p:txBody>
      </p:sp>
      <p:sp>
        <p:nvSpPr>
          <p:cNvPr id="8" name="TextBox 7"/>
          <p:cNvSpPr txBox="1"/>
          <p:nvPr/>
        </p:nvSpPr>
        <p:spPr>
          <a:xfrm>
            <a:off x="7549041" y="3326477"/>
            <a:ext cx="1214446" cy="5847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en-AU" sz="1600" dirty="0">
                <a:solidFill>
                  <a:srgbClr val="FFFFFF"/>
                </a:solidFill>
              </a:rPr>
              <a:t>343 TST negative</a:t>
            </a:r>
            <a:endParaRPr lang="en-AU" dirty="0">
              <a:solidFill>
                <a:srgbClr val="FFFFFF"/>
              </a:solidFill>
            </a:endParaRPr>
          </a:p>
        </p:txBody>
      </p:sp>
      <p:sp>
        <p:nvSpPr>
          <p:cNvPr id="9" name="TextBox 8"/>
          <p:cNvSpPr txBox="1"/>
          <p:nvPr/>
        </p:nvSpPr>
        <p:spPr>
          <a:xfrm>
            <a:off x="7532372" y="4284675"/>
            <a:ext cx="1285884" cy="33855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AU" sz="1600" dirty="0">
                <a:solidFill>
                  <a:srgbClr val="FFFFFF"/>
                </a:solidFill>
              </a:rPr>
              <a:t>Not treated</a:t>
            </a:r>
          </a:p>
        </p:txBody>
      </p:sp>
      <p:sp>
        <p:nvSpPr>
          <p:cNvPr id="10" name="TextBox 9"/>
          <p:cNvSpPr txBox="1"/>
          <p:nvPr/>
        </p:nvSpPr>
        <p:spPr>
          <a:xfrm>
            <a:off x="7531258" y="5242603"/>
            <a:ext cx="1428792" cy="307777"/>
          </a:xfrm>
          <a:prstGeom prst="rect">
            <a:avLst/>
          </a:prstGeom>
          <a:solidFill>
            <a:srgbClr val="FFFF00"/>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defPPr>
              <a:defRPr lang="de-DE"/>
            </a:defPPr>
            <a:lvl1pPr algn="ctr" fontAlgn="base">
              <a:spcBef>
                <a:spcPct val="0"/>
              </a:spcBef>
              <a:spcAft>
                <a:spcPct val="0"/>
              </a:spcAft>
              <a:defRPr sz="1400">
                <a:solidFill>
                  <a:srgbClr val="1A0000"/>
                </a:solidFill>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AU" dirty="0"/>
              <a:t> No active TB</a:t>
            </a:r>
          </a:p>
        </p:txBody>
      </p:sp>
      <p:sp>
        <p:nvSpPr>
          <p:cNvPr id="11" name="TextBox 10"/>
          <p:cNvSpPr txBox="1"/>
          <p:nvPr/>
        </p:nvSpPr>
        <p:spPr>
          <a:xfrm>
            <a:off x="6492168" y="2385083"/>
            <a:ext cx="1857388" cy="33855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defPPr>
              <a:defRPr lang="de-DE"/>
            </a:defPPr>
            <a:lvl1pPr algn="ctr">
              <a:defRPr sz="1600">
                <a:solidFill>
                  <a:srgbClr val="FFFFFF"/>
                </a:solidFill>
              </a:defRPr>
            </a:lvl1pPr>
          </a:lstStyle>
          <a:p>
            <a:r>
              <a:rPr lang="en-AU" dirty="0"/>
              <a:t>756 QFT-negative</a:t>
            </a:r>
          </a:p>
        </p:txBody>
      </p:sp>
      <p:cxnSp>
        <p:nvCxnSpPr>
          <p:cNvPr id="12" name="Elbow Connector 11"/>
          <p:cNvCxnSpPr/>
          <p:nvPr/>
        </p:nvCxnSpPr>
        <p:spPr>
          <a:xfrm rot="16200000" flipH="1">
            <a:off x="7443788" y="2641812"/>
            <a:ext cx="588962" cy="754062"/>
          </a:xfrm>
          <a:prstGeom prst="bentConnector3">
            <a:avLst>
              <a:gd name="adj1" fmla="val 50000"/>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156575" y="3911812"/>
            <a:ext cx="9525" cy="365125"/>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597650" y="4623012"/>
            <a:ext cx="1588" cy="620712"/>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426200" y="4107074"/>
            <a:ext cx="344488" cy="15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000" y="3325534"/>
            <a:ext cx="1214446" cy="5847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en-AU" sz="1600" dirty="0">
                <a:solidFill>
                  <a:srgbClr val="FFFFFF"/>
                </a:solidFill>
              </a:rPr>
              <a:t>413 TST positive</a:t>
            </a:r>
            <a:endParaRPr lang="en-AU" dirty="0">
              <a:solidFill>
                <a:srgbClr val="FFFFFF"/>
              </a:solidFill>
            </a:endParaRPr>
          </a:p>
        </p:txBody>
      </p:sp>
      <p:sp>
        <p:nvSpPr>
          <p:cNvPr id="19" name="TextBox 18"/>
          <p:cNvSpPr txBox="1"/>
          <p:nvPr/>
        </p:nvSpPr>
        <p:spPr>
          <a:xfrm>
            <a:off x="6025660" y="4276520"/>
            <a:ext cx="1285884" cy="33855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AU" sz="1600" dirty="0">
                <a:solidFill>
                  <a:srgbClr val="FFFFFF"/>
                </a:solidFill>
              </a:rPr>
              <a:t>Not treated</a:t>
            </a:r>
          </a:p>
        </p:txBody>
      </p:sp>
      <p:sp>
        <p:nvSpPr>
          <p:cNvPr id="21" name="TextBox 20"/>
          <p:cNvSpPr txBox="1"/>
          <p:nvPr/>
        </p:nvSpPr>
        <p:spPr>
          <a:xfrm>
            <a:off x="5896897" y="5242603"/>
            <a:ext cx="1428760" cy="307777"/>
          </a:xfrm>
          <a:prstGeom prst="rect">
            <a:avLst/>
          </a:prstGeom>
          <a:solidFill>
            <a:srgbClr val="FFFF00"/>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defPPr>
              <a:defRPr lang="de-DE"/>
            </a:defPPr>
            <a:lvl1pPr algn="ctr" fontAlgn="base">
              <a:spcBef>
                <a:spcPct val="0"/>
              </a:spcBef>
              <a:spcAft>
                <a:spcPct val="0"/>
              </a:spcAft>
              <a:defRPr sz="1400">
                <a:solidFill>
                  <a:srgbClr val="1A0000"/>
                </a:solidFill>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AU" dirty="0"/>
              <a:t> No active TB</a:t>
            </a:r>
          </a:p>
        </p:txBody>
      </p:sp>
      <p:cxnSp>
        <p:nvCxnSpPr>
          <p:cNvPr id="41" name="Elbow Connector 40"/>
          <p:cNvCxnSpPr/>
          <p:nvPr/>
        </p:nvCxnSpPr>
        <p:spPr>
          <a:xfrm rot="10800000" flipV="1">
            <a:off x="6743354" y="3037725"/>
            <a:ext cx="658015" cy="306692"/>
          </a:xfrm>
          <a:prstGeom prst="bentConnector2">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178800" y="4635712"/>
            <a:ext cx="1588" cy="620712"/>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791200" y="5148474"/>
            <a:ext cx="3276600" cy="57626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solidFill>
                <a:srgbClr val="FFFFFF"/>
              </a:solidFill>
            </a:endParaRPr>
          </a:p>
        </p:txBody>
      </p:sp>
      <p:sp>
        <p:nvSpPr>
          <p:cNvPr id="25" name="Rounded Rectangle 24"/>
          <p:cNvSpPr/>
          <p:nvPr/>
        </p:nvSpPr>
        <p:spPr>
          <a:xfrm flipH="1">
            <a:off x="1066800" y="1219200"/>
            <a:ext cx="3124200" cy="5029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63600" lvl="1" indent="-324000">
              <a:spcBef>
                <a:spcPct val="20000"/>
              </a:spcBef>
              <a:buClr>
                <a:srgbClr val="5472A1"/>
              </a:buClr>
              <a:buFont typeface="Wingdings" pitchFamily="2" charset="2"/>
              <a:buChar char=""/>
              <a:defRPr/>
            </a:pPr>
            <a:r>
              <a:rPr lang="en-AU" sz="1600" dirty="0">
                <a:solidFill>
                  <a:srgbClr val="000000"/>
                </a:solidFill>
              </a:rPr>
              <a:t>Specificity influences predictive value</a:t>
            </a:r>
          </a:p>
          <a:p>
            <a:pPr marL="363600" lvl="1" indent="-324000">
              <a:spcBef>
                <a:spcPct val="20000"/>
              </a:spcBef>
              <a:buClr>
                <a:srgbClr val="5472A1"/>
              </a:buClr>
              <a:buFont typeface="Wingdings" pitchFamily="2" charset="2"/>
              <a:buChar char=""/>
              <a:defRPr/>
            </a:pPr>
            <a:endParaRPr lang="en-AU" sz="1600" dirty="0">
              <a:solidFill>
                <a:srgbClr val="000000"/>
              </a:solidFill>
            </a:endParaRPr>
          </a:p>
          <a:p>
            <a:pPr marL="363600" lvl="1" indent="-324000">
              <a:spcBef>
                <a:spcPct val="20000"/>
              </a:spcBef>
              <a:buClr>
                <a:srgbClr val="5472A1"/>
              </a:buClr>
              <a:buFont typeface="Wingdings" pitchFamily="2" charset="2"/>
              <a:buChar char=""/>
              <a:defRPr/>
            </a:pPr>
            <a:r>
              <a:rPr lang="en-AU" sz="1600" dirty="0">
                <a:solidFill>
                  <a:srgbClr val="000000"/>
                </a:solidFill>
              </a:rPr>
              <a:t>55% of QFT-negative were TST-positive</a:t>
            </a:r>
          </a:p>
          <a:p>
            <a:pPr marL="630000" lvl="2" indent="-270000">
              <a:spcBef>
                <a:spcPct val="20000"/>
              </a:spcBef>
              <a:buClr>
                <a:srgbClr val="5472A1"/>
              </a:buClr>
              <a:buSzPct val="80000"/>
              <a:buFont typeface="Wingdings" pitchFamily="2" charset="2"/>
              <a:buChar char="o"/>
              <a:defRPr/>
            </a:pPr>
            <a:r>
              <a:rPr lang="en-AU" sz="1600" dirty="0" smtClean="0">
                <a:solidFill>
                  <a:srgbClr val="000000"/>
                </a:solidFill>
              </a:rPr>
              <a:t>More accurate with fewer false </a:t>
            </a:r>
            <a:r>
              <a:rPr lang="en-AU" sz="1600" dirty="0">
                <a:solidFill>
                  <a:srgbClr val="000000"/>
                </a:solidFill>
              </a:rPr>
              <a:t>positives</a:t>
            </a:r>
          </a:p>
          <a:p>
            <a:pPr marL="363600" lvl="1" indent="-324000">
              <a:spcBef>
                <a:spcPct val="20000"/>
              </a:spcBef>
              <a:buClr>
                <a:srgbClr val="5472A1"/>
              </a:buClr>
              <a:buFont typeface="Wingdings" pitchFamily="2" charset="2"/>
              <a:buChar char=""/>
              <a:defRPr/>
            </a:pPr>
            <a:endParaRPr lang="en-AU" sz="1600" dirty="0">
              <a:solidFill>
                <a:srgbClr val="000000"/>
              </a:solidFill>
            </a:endParaRPr>
          </a:p>
          <a:p>
            <a:pPr marL="363600" lvl="1" indent="-324000">
              <a:spcBef>
                <a:spcPct val="20000"/>
              </a:spcBef>
              <a:buClr>
                <a:srgbClr val="5472A1"/>
              </a:buClr>
              <a:buFont typeface="Wingdings" pitchFamily="2" charset="2"/>
              <a:buChar char=""/>
              <a:defRPr/>
            </a:pPr>
            <a:r>
              <a:rPr lang="en-AU" sz="1600" dirty="0">
                <a:solidFill>
                  <a:srgbClr val="000000"/>
                </a:solidFill>
              </a:rPr>
              <a:t>No progression to active TB at 3.5 years</a:t>
            </a:r>
          </a:p>
          <a:p>
            <a:pPr marL="363600" lvl="1" indent="-324000">
              <a:spcBef>
                <a:spcPct val="20000"/>
              </a:spcBef>
              <a:buClr>
                <a:srgbClr val="5472A1"/>
              </a:buClr>
              <a:buFont typeface="Wingdings" pitchFamily="2" charset="2"/>
              <a:buChar char=""/>
              <a:defRPr/>
            </a:pPr>
            <a:endParaRPr lang="en-AU" sz="1600" dirty="0">
              <a:solidFill>
                <a:srgbClr val="000000"/>
              </a:solidFill>
            </a:endParaRPr>
          </a:p>
          <a:p>
            <a:pPr marL="363600" lvl="1" indent="-324000">
              <a:spcBef>
                <a:spcPct val="20000"/>
              </a:spcBef>
              <a:buClr>
                <a:srgbClr val="5472A1"/>
              </a:buClr>
              <a:buFont typeface="Wingdings" pitchFamily="2" charset="2"/>
              <a:buChar char=""/>
              <a:defRPr/>
            </a:pPr>
            <a:r>
              <a:rPr lang="en-AU" sz="1600" dirty="0">
                <a:solidFill>
                  <a:srgbClr val="000000"/>
                </a:solidFill>
              </a:rPr>
              <a:t>QFT demonstrates 100% NPV in this study</a:t>
            </a:r>
          </a:p>
          <a:p>
            <a:pPr marL="285750" indent="-285750" eaLnBrk="0" hangingPunct="0">
              <a:spcBef>
                <a:spcPct val="20000"/>
              </a:spcBef>
              <a:buClr>
                <a:srgbClr val="4B6791">
                  <a:lumMod val="75000"/>
                </a:srgbClr>
              </a:buClr>
              <a:buFont typeface="Wingdings" pitchFamily="2" charset="2"/>
              <a:buChar char="n"/>
            </a:pPr>
            <a:endParaRPr lang="en-AU" sz="1600" kern="0" dirty="0">
              <a:solidFill>
                <a:srgbClr val="000000"/>
              </a:solidFill>
            </a:endParaRPr>
          </a:p>
        </p:txBody>
      </p:sp>
      <p:sp>
        <p:nvSpPr>
          <p:cNvPr id="22" name="TextBox 21"/>
          <p:cNvSpPr txBox="1"/>
          <p:nvPr/>
        </p:nvSpPr>
        <p:spPr>
          <a:xfrm>
            <a:off x="5978199" y="5936766"/>
            <a:ext cx="2962275" cy="338138"/>
          </a:xfrm>
          <a:prstGeom prst="rect">
            <a:avLst/>
          </a:prstGeom>
          <a:noFill/>
        </p:spPr>
        <p:txBody>
          <a:bodyPr>
            <a:spAutoFit/>
          </a:bodyPr>
          <a:lstStyle/>
          <a:p>
            <a:pPr algn="ctr" fontAlgn="base">
              <a:spcBef>
                <a:spcPct val="0"/>
              </a:spcBef>
              <a:spcAft>
                <a:spcPct val="0"/>
              </a:spcAft>
              <a:defRPr/>
            </a:pPr>
            <a:r>
              <a:rPr lang="en-AU" sz="1600" b="1" dirty="0">
                <a:solidFill>
                  <a:srgbClr val="000000"/>
                </a:solidFill>
                <a:cs typeface="Arial" pitchFamily="34" charset="0"/>
              </a:rPr>
              <a:t>Mean follow-up &gt;3.5 yr</a:t>
            </a: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26861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AU" dirty="0"/>
              <a:t>LTBI – TST and QFT</a:t>
            </a:r>
            <a:endParaRPr lang="en-US" dirty="0" smtClean="0"/>
          </a:p>
        </p:txBody>
      </p:sp>
      <p:sp>
        <p:nvSpPr>
          <p:cNvPr id="5" name="Text Placeholder 4"/>
          <p:cNvSpPr>
            <a:spLocks noGrp="1"/>
          </p:cNvSpPr>
          <p:nvPr>
            <p:ph type="body" sz="quarter" idx="13"/>
          </p:nvPr>
        </p:nvSpPr>
        <p:spPr>
          <a:prstGeom prst="rect">
            <a:avLst/>
          </a:prstGeom>
        </p:spPr>
        <p:txBody>
          <a:bodyPr rtlCol="0">
            <a:noAutofit/>
          </a:bodyPr>
          <a:lstStyle/>
          <a:p>
            <a:pPr fontAlgn="auto">
              <a:spcAft>
                <a:spcPts val="0"/>
              </a:spcAft>
              <a:buFont typeface="Arial" pitchFamily="34" charset="0"/>
              <a:buNone/>
              <a:defRPr/>
            </a:pPr>
            <a:r>
              <a:rPr lang="en-AU" kern="0" dirty="0" smtClean="0"/>
              <a:t>QFT is more predictive than TST</a:t>
            </a:r>
            <a:endParaRPr lang="en-US" dirty="0"/>
          </a:p>
          <a:p>
            <a:pPr fontAlgn="auto">
              <a:spcAft>
                <a:spcPts val="0"/>
              </a:spcAft>
              <a:buFont typeface="Arial" pitchFamily="34" charset="0"/>
              <a:buNone/>
              <a:defRPr/>
            </a:pPr>
            <a:endParaRPr lang="en-US" dirty="0"/>
          </a:p>
        </p:txBody>
      </p:sp>
      <p:sp>
        <p:nvSpPr>
          <p:cNvPr id="6" name="Rounded Rectangle 5"/>
          <p:cNvSpPr/>
          <p:nvPr/>
        </p:nvSpPr>
        <p:spPr>
          <a:xfrm flipH="1">
            <a:off x="5562599" y="1371600"/>
            <a:ext cx="3505199" cy="5029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63600" lvl="1" indent="-324000">
              <a:spcBef>
                <a:spcPct val="20000"/>
              </a:spcBef>
              <a:buClr>
                <a:srgbClr val="5472A1"/>
              </a:buClr>
              <a:buFont typeface="Wingdings" pitchFamily="2" charset="2"/>
              <a:buChar char=""/>
              <a:defRPr/>
            </a:pPr>
            <a:r>
              <a:rPr lang="en-AU" sz="1600" dirty="0" smtClean="0">
                <a:solidFill>
                  <a:srgbClr val="000000"/>
                </a:solidFill>
                <a:latin typeface="Helvetica" pitchFamily="34" charset="0"/>
              </a:rPr>
              <a:t>No </a:t>
            </a:r>
            <a:r>
              <a:rPr lang="en-AU" sz="1600" dirty="0">
                <a:solidFill>
                  <a:srgbClr val="000000"/>
                </a:solidFill>
                <a:latin typeface="Helvetica" pitchFamily="34" charset="0"/>
              </a:rPr>
              <a:t>active TB in all 51 </a:t>
            </a:r>
            <a:r>
              <a:rPr lang="en-AU" sz="1600" dirty="0" smtClean="0">
                <a:solidFill>
                  <a:srgbClr val="000000"/>
                </a:solidFill>
                <a:latin typeface="Helvetica" pitchFamily="34" charset="0"/>
              </a:rPr>
              <a:t>QFT+ </a:t>
            </a:r>
            <a:r>
              <a:rPr lang="en-AU" sz="1600" dirty="0">
                <a:solidFill>
                  <a:srgbClr val="000000"/>
                </a:solidFill>
                <a:latin typeface="Helvetica" pitchFamily="34" charset="0"/>
              </a:rPr>
              <a:t>contacts who </a:t>
            </a:r>
            <a:r>
              <a:rPr lang="en-AU" sz="1600" dirty="0" smtClean="0">
                <a:solidFill>
                  <a:srgbClr val="000000"/>
                </a:solidFill>
                <a:latin typeface="Helvetica" pitchFamily="34" charset="0"/>
              </a:rPr>
              <a:t>received tx  </a:t>
            </a:r>
            <a:endParaRPr lang="en-AU" sz="1600" dirty="0">
              <a:solidFill>
                <a:srgbClr val="000000"/>
              </a:solidFill>
              <a:latin typeface="Helvetica" pitchFamily="34" charset="0"/>
            </a:endParaRPr>
          </a:p>
          <a:p>
            <a:pPr marL="363600" lvl="1" indent="-324000">
              <a:spcBef>
                <a:spcPct val="20000"/>
              </a:spcBef>
              <a:buClr>
                <a:srgbClr val="5472A1"/>
              </a:buClr>
              <a:buFont typeface="Wingdings" pitchFamily="2" charset="2"/>
              <a:buChar char=""/>
              <a:defRPr/>
            </a:pPr>
            <a:r>
              <a:rPr lang="en-AU" sz="1600" dirty="0">
                <a:solidFill>
                  <a:srgbClr val="000000"/>
                </a:solidFill>
                <a:latin typeface="Helvetica" pitchFamily="34" charset="0"/>
              </a:rPr>
              <a:t>All 19 untreated contacts who progressed to active TB were </a:t>
            </a:r>
            <a:r>
              <a:rPr lang="en-AU" sz="1600" dirty="0" smtClean="0">
                <a:solidFill>
                  <a:srgbClr val="000000"/>
                </a:solidFill>
                <a:latin typeface="Helvetica" pitchFamily="34" charset="0"/>
              </a:rPr>
              <a:t>QFT-positive</a:t>
            </a:r>
          </a:p>
          <a:p>
            <a:pPr marL="363600" lvl="1" indent="-324000">
              <a:spcBef>
                <a:spcPct val="20000"/>
              </a:spcBef>
              <a:buClr>
                <a:srgbClr val="5472A1"/>
              </a:buClr>
              <a:buFont typeface="Wingdings" pitchFamily="2" charset="2"/>
              <a:buChar char=""/>
              <a:defRPr/>
            </a:pPr>
            <a:r>
              <a:rPr lang="en-AU" sz="1600" dirty="0" smtClean="0">
                <a:solidFill>
                  <a:srgbClr val="000000"/>
                </a:solidFill>
                <a:latin typeface="Helvetica" pitchFamily="34" charset="0"/>
              </a:rPr>
              <a:t>Progression rate:</a:t>
            </a:r>
          </a:p>
          <a:p>
            <a:pPr marL="820800" lvl="2" indent="-324000">
              <a:spcBef>
                <a:spcPct val="20000"/>
              </a:spcBef>
              <a:buClr>
                <a:srgbClr val="5472A1"/>
              </a:buClr>
              <a:buFont typeface="Wingdings" pitchFamily="2" charset="2"/>
              <a:buChar char=""/>
              <a:defRPr/>
            </a:pPr>
            <a:r>
              <a:rPr lang="en-AU" sz="1400" dirty="0" smtClean="0">
                <a:solidFill>
                  <a:srgbClr val="000000"/>
                </a:solidFill>
                <a:latin typeface="Helvetica" pitchFamily="34" charset="0"/>
              </a:rPr>
              <a:t>QFT+ = 12.9% (19/147)</a:t>
            </a:r>
          </a:p>
          <a:p>
            <a:pPr marL="820800" lvl="2" indent="-324000">
              <a:spcBef>
                <a:spcPct val="20000"/>
              </a:spcBef>
              <a:buClr>
                <a:srgbClr val="5472A1"/>
              </a:buClr>
              <a:buFont typeface="Wingdings" pitchFamily="2" charset="2"/>
              <a:buChar char=""/>
              <a:defRPr/>
            </a:pPr>
            <a:r>
              <a:rPr lang="en-AU" sz="1400" dirty="0" smtClean="0">
                <a:solidFill>
                  <a:srgbClr val="000000"/>
                </a:solidFill>
                <a:latin typeface="Helvetica" pitchFamily="34" charset="0"/>
              </a:rPr>
              <a:t>TST+ @&gt;5mm = 3.1% (17/555)</a:t>
            </a:r>
          </a:p>
          <a:p>
            <a:pPr marL="820800" lvl="2" indent="-324000">
              <a:spcBef>
                <a:spcPct val="20000"/>
              </a:spcBef>
              <a:buClr>
                <a:srgbClr val="5472A1"/>
              </a:buClr>
              <a:buFont typeface="Wingdings" pitchFamily="2" charset="2"/>
              <a:buChar char=""/>
              <a:defRPr/>
            </a:pPr>
            <a:r>
              <a:rPr lang="en-AU" sz="1400" dirty="0" smtClean="0">
                <a:solidFill>
                  <a:srgbClr val="000000"/>
                </a:solidFill>
                <a:latin typeface="Helvetica" pitchFamily="34" charset="0"/>
              </a:rPr>
              <a:t>TST+ @&gt;10mm = 4.8% (10/207)</a:t>
            </a:r>
          </a:p>
          <a:p>
            <a:pPr marL="363600" lvl="1" indent="-324000">
              <a:spcBef>
                <a:spcPct val="20000"/>
              </a:spcBef>
              <a:buClr>
                <a:srgbClr val="5472A1"/>
              </a:buClr>
              <a:buFont typeface="Wingdings" pitchFamily="2" charset="2"/>
              <a:buChar char=""/>
              <a:defRPr/>
            </a:pPr>
            <a:r>
              <a:rPr lang="en-AU" sz="1600" dirty="0" smtClean="0">
                <a:solidFill>
                  <a:srgbClr val="000000"/>
                </a:solidFill>
                <a:latin typeface="Helvetica" pitchFamily="34" charset="0"/>
              </a:rPr>
              <a:t>Sensitivity for progression:</a:t>
            </a:r>
          </a:p>
          <a:p>
            <a:pPr marL="820800" lvl="2" indent="-324000">
              <a:spcBef>
                <a:spcPct val="20000"/>
              </a:spcBef>
              <a:buClr>
                <a:srgbClr val="5472A1"/>
              </a:buClr>
              <a:buFont typeface="Wingdings" pitchFamily="2" charset="2"/>
              <a:buChar char=""/>
              <a:defRPr/>
            </a:pPr>
            <a:r>
              <a:rPr lang="en-AU" sz="1400" dirty="0" smtClean="0">
                <a:solidFill>
                  <a:srgbClr val="000000"/>
                </a:solidFill>
                <a:latin typeface="Helvetica" pitchFamily="34" charset="0"/>
              </a:rPr>
              <a:t>QFT = 100% (19/19)</a:t>
            </a:r>
          </a:p>
          <a:p>
            <a:pPr marL="820800" lvl="2" indent="-324000">
              <a:spcBef>
                <a:spcPct val="20000"/>
              </a:spcBef>
              <a:buClr>
                <a:srgbClr val="5472A1"/>
              </a:buClr>
              <a:buFont typeface="Wingdings" pitchFamily="2" charset="2"/>
              <a:buChar char=""/>
              <a:defRPr/>
            </a:pPr>
            <a:r>
              <a:rPr lang="en-AU" sz="1400" dirty="0" smtClean="0">
                <a:solidFill>
                  <a:srgbClr val="000000"/>
                </a:solidFill>
                <a:latin typeface="Helvetica" pitchFamily="34" charset="0"/>
              </a:rPr>
              <a:t>TST @&gt;5mm = 89% (17/19)</a:t>
            </a:r>
          </a:p>
          <a:p>
            <a:pPr marL="820800" lvl="2" indent="-324000">
              <a:spcBef>
                <a:spcPct val="20000"/>
              </a:spcBef>
              <a:buClr>
                <a:srgbClr val="5472A1"/>
              </a:buClr>
              <a:buFont typeface="Wingdings" pitchFamily="2" charset="2"/>
              <a:buChar char=""/>
              <a:defRPr/>
            </a:pPr>
            <a:r>
              <a:rPr lang="en-AU" sz="1400" dirty="0" smtClean="0">
                <a:solidFill>
                  <a:srgbClr val="000000"/>
                </a:solidFill>
                <a:latin typeface="Helvetica" pitchFamily="34" charset="0"/>
              </a:rPr>
              <a:t>TST @ &gt;10mm = 53% (10/19)</a:t>
            </a:r>
            <a:endParaRPr lang="en-AU" sz="1400" dirty="0">
              <a:solidFill>
                <a:srgbClr val="000000"/>
              </a:solidFill>
              <a:latin typeface="Helvetica" pitchFamily="34" charset="0"/>
            </a:endParaRPr>
          </a:p>
          <a:p>
            <a:pPr marL="285750" indent="-285750" eaLnBrk="0" hangingPunct="0">
              <a:spcBef>
                <a:spcPct val="20000"/>
              </a:spcBef>
              <a:buClr>
                <a:srgbClr val="4B6791">
                  <a:lumMod val="75000"/>
                </a:srgbClr>
              </a:buClr>
              <a:buFont typeface="Wingdings" pitchFamily="2" charset="2"/>
              <a:buChar char="n"/>
            </a:pPr>
            <a:endParaRPr lang="en-AU" sz="1400" kern="0" dirty="0">
              <a:solidFill>
                <a:srgbClr val="000000"/>
              </a:solidFill>
            </a:endParaRPr>
          </a:p>
        </p:txBody>
      </p:sp>
      <p:sp>
        <p:nvSpPr>
          <p:cNvPr id="9" name="TextBox 8"/>
          <p:cNvSpPr txBox="1"/>
          <p:nvPr/>
        </p:nvSpPr>
        <p:spPr>
          <a:xfrm>
            <a:off x="601724" y="2976365"/>
            <a:ext cx="1712701" cy="523220"/>
          </a:xfrm>
          <a:prstGeom prst="rect">
            <a:avLst/>
          </a:prstGeom>
          <a:solidFill>
            <a:schemeClr val="bg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lgn="ctr" fontAlgn="base">
              <a:spcBef>
                <a:spcPct val="0"/>
              </a:spcBef>
              <a:spcAft>
                <a:spcPct val="0"/>
              </a:spcAft>
              <a:defRPr/>
            </a:pPr>
            <a:r>
              <a:rPr lang="en-AU" sz="1400" dirty="0">
                <a:solidFill>
                  <a:srgbClr val="000000"/>
                </a:solidFill>
                <a:cs typeface="Arial" pitchFamily="34" charset="0"/>
              </a:rPr>
              <a:t>142 QFT-positive/</a:t>
            </a:r>
          </a:p>
          <a:p>
            <a:pPr algn="ctr" fontAlgn="base">
              <a:spcBef>
                <a:spcPct val="0"/>
              </a:spcBef>
              <a:spcAft>
                <a:spcPct val="0"/>
              </a:spcAft>
              <a:defRPr/>
            </a:pPr>
            <a:r>
              <a:rPr lang="en-AU" sz="1400" dirty="0">
                <a:solidFill>
                  <a:srgbClr val="000000"/>
                </a:solidFill>
                <a:cs typeface="Arial" pitchFamily="34" charset="0"/>
              </a:rPr>
              <a:t>TST-positive</a:t>
            </a:r>
          </a:p>
        </p:txBody>
      </p:sp>
      <p:sp>
        <p:nvSpPr>
          <p:cNvPr id="10" name="TextBox 9"/>
          <p:cNvSpPr txBox="1"/>
          <p:nvPr/>
        </p:nvSpPr>
        <p:spPr>
          <a:xfrm>
            <a:off x="3880383" y="3940106"/>
            <a:ext cx="1489335" cy="73866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de-DE"/>
            </a:defPPr>
            <a:lvl1pPr algn="ctr">
              <a:defRPr sz="16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sz="1400" dirty="0"/>
              <a:t>Chemoprophylaxis RIF and/or INH</a:t>
            </a:r>
          </a:p>
        </p:txBody>
      </p:sp>
      <p:sp>
        <p:nvSpPr>
          <p:cNvPr id="11" name="TextBox 10"/>
          <p:cNvSpPr txBox="1"/>
          <p:nvPr/>
        </p:nvSpPr>
        <p:spPr>
          <a:xfrm>
            <a:off x="3880384" y="5019069"/>
            <a:ext cx="1346458" cy="307777"/>
          </a:xfrm>
          <a:prstGeom prst="rect">
            <a:avLst/>
          </a:prstGeom>
          <a:solidFill>
            <a:srgbClr val="FFFF00"/>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lgn="ctr" fontAlgn="base">
              <a:spcBef>
                <a:spcPct val="0"/>
              </a:spcBef>
              <a:spcAft>
                <a:spcPct val="0"/>
              </a:spcAft>
              <a:defRPr/>
            </a:pPr>
            <a:r>
              <a:rPr lang="en-AU" sz="1400" dirty="0">
                <a:solidFill>
                  <a:srgbClr val="1A0000"/>
                </a:solidFill>
                <a:cs typeface="Arial" pitchFamily="34" charset="0"/>
              </a:rPr>
              <a:t> No active TB</a:t>
            </a:r>
          </a:p>
        </p:txBody>
      </p:sp>
      <p:sp>
        <p:nvSpPr>
          <p:cNvPr id="12" name="TextBox 11"/>
          <p:cNvSpPr txBox="1"/>
          <p:nvPr/>
        </p:nvSpPr>
        <p:spPr>
          <a:xfrm>
            <a:off x="3880384" y="2979880"/>
            <a:ext cx="1563978" cy="523220"/>
          </a:xfrm>
          <a:prstGeom prst="rect">
            <a:avLst/>
          </a:prstGeom>
          <a:solidFill>
            <a:schemeClr val="bg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lgn="ctr" fontAlgn="base">
              <a:spcBef>
                <a:spcPct val="0"/>
              </a:spcBef>
              <a:spcAft>
                <a:spcPct val="0"/>
              </a:spcAft>
              <a:defRPr/>
            </a:pPr>
            <a:r>
              <a:rPr lang="en-AU" sz="1400" dirty="0">
                <a:solidFill>
                  <a:srgbClr val="000000"/>
                </a:solidFill>
                <a:cs typeface="Arial" pitchFamily="34" charset="0"/>
              </a:rPr>
              <a:t>51 QFT-positive</a:t>
            </a:r>
          </a:p>
          <a:p>
            <a:pPr algn="ctr" fontAlgn="base">
              <a:spcBef>
                <a:spcPct val="0"/>
              </a:spcBef>
              <a:spcAft>
                <a:spcPct val="0"/>
              </a:spcAft>
              <a:defRPr/>
            </a:pPr>
            <a:r>
              <a:rPr lang="en-AU" sz="1400" dirty="0" smtClean="0">
                <a:solidFill>
                  <a:srgbClr val="000000"/>
                </a:solidFill>
                <a:cs typeface="Arial" pitchFamily="34" charset="0"/>
              </a:rPr>
              <a:t>49 TST-positive </a:t>
            </a:r>
            <a:endParaRPr lang="en-AU" sz="1400" dirty="0">
              <a:solidFill>
                <a:srgbClr val="000000"/>
              </a:solidFill>
              <a:cs typeface="Arial" pitchFamily="34" charset="0"/>
            </a:endParaRPr>
          </a:p>
        </p:txBody>
      </p:sp>
      <p:sp>
        <p:nvSpPr>
          <p:cNvPr id="13" name="TextBox 12"/>
          <p:cNvSpPr txBox="1"/>
          <p:nvPr/>
        </p:nvSpPr>
        <p:spPr>
          <a:xfrm>
            <a:off x="919683" y="3970366"/>
            <a:ext cx="1076781" cy="30777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de-DE"/>
            </a:defPPr>
            <a:lvl1pPr algn="ctr">
              <a:defRPr sz="16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sz="1400" dirty="0"/>
              <a:t>Not treated</a:t>
            </a:r>
          </a:p>
        </p:txBody>
      </p:sp>
      <p:sp>
        <p:nvSpPr>
          <p:cNvPr id="14" name="TextBox 13"/>
          <p:cNvSpPr txBox="1"/>
          <p:nvPr/>
        </p:nvSpPr>
        <p:spPr>
          <a:xfrm>
            <a:off x="759384" y="5019068"/>
            <a:ext cx="1479389" cy="523220"/>
          </a:xfrm>
          <a:prstGeom prst="rect">
            <a:avLst/>
          </a:prstGeom>
          <a:solidFill>
            <a:srgbClr val="FFFF00"/>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lgn="ctr" fontAlgn="base">
              <a:spcBef>
                <a:spcPct val="0"/>
              </a:spcBef>
              <a:spcAft>
                <a:spcPct val="0"/>
              </a:spcAft>
              <a:defRPr/>
            </a:pPr>
            <a:r>
              <a:rPr lang="en-AU" sz="1400" dirty="0">
                <a:solidFill>
                  <a:srgbClr val="1A0000"/>
                </a:solidFill>
                <a:cs typeface="Arial" pitchFamily="34" charset="0"/>
              </a:rPr>
              <a:t>17 </a:t>
            </a:r>
            <a:r>
              <a:rPr lang="en-AU" sz="1400" dirty="0" smtClean="0">
                <a:solidFill>
                  <a:srgbClr val="1A0000"/>
                </a:solidFill>
                <a:cs typeface="Arial" pitchFamily="34" charset="0"/>
              </a:rPr>
              <a:t>developed active TB</a:t>
            </a:r>
            <a:endParaRPr lang="en-AU" sz="1400" dirty="0">
              <a:solidFill>
                <a:srgbClr val="1A0000"/>
              </a:solidFill>
              <a:cs typeface="Arial" pitchFamily="34" charset="0"/>
            </a:endParaRPr>
          </a:p>
        </p:txBody>
      </p:sp>
      <p:sp>
        <p:nvSpPr>
          <p:cNvPr id="16" name="TextBox 15"/>
          <p:cNvSpPr txBox="1"/>
          <p:nvPr/>
        </p:nvSpPr>
        <p:spPr>
          <a:xfrm>
            <a:off x="2422006" y="2979880"/>
            <a:ext cx="1352589" cy="523220"/>
          </a:xfrm>
          <a:prstGeom prst="rect">
            <a:avLst/>
          </a:prstGeom>
          <a:solidFill>
            <a:schemeClr val="bg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lgn="r" fontAlgn="base">
              <a:spcBef>
                <a:spcPct val="0"/>
              </a:spcBef>
              <a:spcAft>
                <a:spcPct val="0"/>
              </a:spcAft>
              <a:defRPr/>
            </a:pPr>
            <a:r>
              <a:rPr lang="en-AU" sz="1400" dirty="0">
                <a:solidFill>
                  <a:srgbClr val="000000"/>
                </a:solidFill>
                <a:cs typeface="Arial" pitchFamily="34" charset="0"/>
              </a:rPr>
              <a:t>5 QFT-positive</a:t>
            </a:r>
          </a:p>
          <a:p>
            <a:pPr algn="r" fontAlgn="base">
              <a:spcBef>
                <a:spcPct val="0"/>
              </a:spcBef>
              <a:spcAft>
                <a:spcPct val="0"/>
              </a:spcAft>
              <a:defRPr/>
            </a:pPr>
            <a:r>
              <a:rPr lang="en-AU" sz="1400" dirty="0">
                <a:solidFill>
                  <a:srgbClr val="000000"/>
                </a:solidFill>
                <a:cs typeface="Arial" pitchFamily="34" charset="0"/>
              </a:rPr>
              <a:t>TST-negative</a:t>
            </a:r>
          </a:p>
        </p:txBody>
      </p:sp>
      <p:sp>
        <p:nvSpPr>
          <p:cNvPr id="17" name="TextBox 16"/>
          <p:cNvSpPr txBox="1"/>
          <p:nvPr/>
        </p:nvSpPr>
        <p:spPr>
          <a:xfrm>
            <a:off x="2483748" y="3953330"/>
            <a:ext cx="1076781" cy="30777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de-DE"/>
            </a:defPPr>
            <a:lvl1pPr algn="ctr">
              <a:defRPr sz="16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sz="1400" dirty="0"/>
              <a:t>Not treated</a:t>
            </a:r>
          </a:p>
        </p:txBody>
      </p:sp>
      <p:sp>
        <p:nvSpPr>
          <p:cNvPr id="18" name="TextBox 17"/>
          <p:cNvSpPr txBox="1"/>
          <p:nvPr/>
        </p:nvSpPr>
        <p:spPr>
          <a:xfrm>
            <a:off x="2487170" y="5019068"/>
            <a:ext cx="1152190" cy="523220"/>
          </a:xfrm>
          <a:prstGeom prst="rect">
            <a:avLst/>
          </a:prstGeom>
          <a:solidFill>
            <a:srgbClr val="FFFF00"/>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lgn="ctr" fontAlgn="base">
              <a:spcBef>
                <a:spcPct val="0"/>
              </a:spcBef>
              <a:spcAft>
                <a:spcPct val="0"/>
              </a:spcAft>
              <a:defRPr/>
            </a:pPr>
            <a:r>
              <a:rPr lang="en-AU" sz="1400" dirty="0">
                <a:solidFill>
                  <a:srgbClr val="1A0000"/>
                </a:solidFill>
                <a:cs typeface="Arial" pitchFamily="34" charset="0"/>
              </a:rPr>
              <a:t>2 developed active TB</a:t>
            </a:r>
          </a:p>
        </p:txBody>
      </p:sp>
      <p:sp>
        <p:nvSpPr>
          <p:cNvPr id="19" name="TextBox 18"/>
          <p:cNvSpPr txBox="1"/>
          <p:nvPr/>
        </p:nvSpPr>
        <p:spPr>
          <a:xfrm>
            <a:off x="2159823" y="1992270"/>
            <a:ext cx="1724629" cy="307777"/>
          </a:xfrm>
          <a:prstGeom prst="rect">
            <a:avLst/>
          </a:prstGeom>
          <a:solidFill>
            <a:schemeClr val="accent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lgn="ctr" fontAlgn="base">
              <a:spcBef>
                <a:spcPct val="0"/>
              </a:spcBef>
              <a:spcAft>
                <a:spcPct val="0"/>
              </a:spcAft>
              <a:defRPr/>
            </a:pPr>
            <a:r>
              <a:rPr lang="en-AU" sz="1400" dirty="0">
                <a:solidFill>
                  <a:schemeClr val="bg1"/>
                </a:solidFill>
                <a:cs typeface="Arial" pitchFamily="34" charset="0"/>
              </a:rPr>
              <a:t>198 QFT-positive</a:t>
            </a:r>
          </a:p>
        </p:txBody>
      </p:sp>
      <p:cxnSp>
        <p:nvCxnSpPr>
          <p:cNvPr id="28699" name="Straight Connector 28698"/>
          <p:cNvCxnSpPr/>
          <p:nvPr/>
        </p:nvCxnSpPr>
        <p:spPr>
          <a:xfrm>
            <a:off x="3098300" y="2300047"/>
            <a:ext cx="0" cy="676318"/>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flipV="1">
            <a:off x="1458076" y="2638206"/>
            <a:ext cx="1640229" cy="338160"/>
          </a:xfrm>
          <a:prstGeom prst="bentConnector3">
            <a:avLst>
              <a:gd name="adj1" fmla="val 19"/>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rot="10800000">
            <a:off x="3098303" y="2638207"/>
            <a:ext cx="1564071" cy="338159"/>
          </a:xfrm>
          <a:prstGeom prst="bentConnector3">
            <a:avLst>
              <a:gd name="adj1" fmla="val -399"/>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509599" y="3620619"/>
            <a:ext cx="0" cy="332711"/>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94399" y="3580757"/>
            <a:ext cx="0" cy="332711"/>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597008" y="3594712"/>
            <a:ext cx="0" cy="332711"/>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97008" y="4678770"/>
            <a:ext cx="0" cy="332711"/>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14" idx="0"/>
          </p:cNvCxnSpPr>
          <p:nvPr/>
        </p:nvCxnSpPr>
        <p:spPr>
          <a:xfrm>
            <a:off x="1499078" y="4309438"/>
            <a:ext cx="1" cy="70963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098305" y="4261107"/>
            <a:ext cx="1" cy="70963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457200" y="2807285"/>
            <a:ext cx="3520464" cy="912559"/>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AU" sz="1600" dirty="0" smtClean="0">
              <a:solidFill>
                <a:schemeClr val="tx1"/>
              </a:solidFill>
              <a:latin typeface="Arial"/>
            </a:endParaRPr>
          </a:p>
        </p:txBody>
      </p:sp>
      <p:sp>
        <p:nvSpPr>
          <p:cNvPr id="89" name="Oval 88"/>
          <p:cNvSpPr/>
          <p:nvPr/>
        </p:nvSpPr>
        <p:spPr>
          <a:xfrm>
            <a:off x="457200" y="4845125"/>
            <a:ext cx="3520464" cy="912559"/>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AU" sz="1600" dirty="0" smtClean="0">
              <a:solidFill>
                <a:schemeClr val="tx1"/>
              </a:solidFill>
              <a:latin typeface="Arial"/>
            </a:endParaRPr>
          </a:p>
        </p:txBody>
      </p:sp>
    </p:spTree>
    <p:extLst>
      <p:ext uri="{BB962C8B-B14F-4D97-AF65-F5344CB8AC3E}">
        <p14:creationId xmlns:p14="http://schemas.microsoft.com/office/powerpoint/2010/main" val="365258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450000"/>
          </a:xfrm>
        </p:spPr>
        <p:txBody>
          <a:bodyPr/>
          <a:lstStyle/>
          <a:p>
            <a:r>
              <a:rPr lang="en-US" sz="2800" b="1" dirty="0" smtClean="0">
                <a:solidFill>
                  <a:schemeClr val="accent6">
                    <a:lumMod val="50000"/>
                  </a:schemeClr>
                </a:solidFill>
              </a:rPr>
              <a:t>Overview Of IGRAs in HIV-infected persons</a:t>
            </a:r>
            <a:endParaRPr lang="en-US" sz="2800" b="1" dirty="0">
              <a:solidFill>
                <a:schemeClr val="accent6">
                  <a:lumMod val="50000"/>
                </a:schemeClr>
              </a:solidFill>
            </a:endParaRPr>
          </a:p>
        </p:txBody>
      </p:sp>
      <p:sp>
        <p:nvSpPr>
          <p:cNvPr id="9" name="Content Placeholder 8"/>
          <p:cNvSpPr>
            <a:spLocks noGrp="1"/>
          </p:cNvSpPr>
          <p:nvPr>
            <p:ph idx="1"/>
          </p:nvPr>
        </p:nvSpPr>
        <p:spPr>
          <a:xfrm>
            <a:off x="457200" y="1128809"/>
            <a:ext cx="8532440" cy="5040000"/>
          </a:xfrm>
        </p:spPr>
        <p:txBody>
          <a:bodyPr>
            <a:noAutofit/>
          </a:bodyPr>
          <a:lstStyle/>
          <a:p>
            <a:pPr marL="285750" indent="-285750">
              <a:buClr>
                <a:schemeClr val="accent2"/>
              </a:buClr>
              <a:buFont typeface="Wingdings" pitchFamily="2" charset="2"/>
              <a:buChar char="n"/>
            </a:pPr>
            <a:r>
              <a:rPr lang="en-US" sz="2000" dirty="0" smtClean="0">
                <a:solidFill>
                  <a:srgbClr val="002060"/>
                </a:solidFill>
              </a:rPr>
              <a:t>Patients with HIV infection are at 21-34 times increased risk for progression from LTBI to active TB</a:t>
            </a:r>
            <a:endParaRPr lang="en-US" sz="2000" dirty="0">
              <a:solidFill>
                <a:srgbClr val="002060"/>
              </a:solidFill>
            </a:endParaRPr>
          </a:p>
          <a:p>
            <a:pPr marL="285750" lvl="1" indent="-285750">
              <a:buFont typeface="Wingdings" pitchFamily="2" charset="2"/>
              <a:buChar char="n"/>
            </a:pPr>
            <a:r>
              <a:rPr lang="en-US" sz="2000" dirty="0" smtClean="0">
                <a:solidFill>
                  <a:srgbClr val="002060"/>
                </a:solidFill>
              </a:rPr>
              <a:t>Studies in HIV-infected populations have shown </a:t>
            </a:r>
          </a:p>
          <a:p>
            <a:pPr marL="552150" lvl="2" indent="-285750"/>
            <a:r>
              <a:rPr lang="en-US" sz="2000" dirty="0" smtClean="0">
                <a:solidFill>
                  <a:srgbClr val="002060"/>
                </a:solidFill>
              </a:rPr>
              <a:t>IGRAs are  less sensitive in HIV-infected patients vs HIV-uninfected</a:t>
            </a:r>
          </a:p>
          <a:p>
            <a:pPr marL="552150" lvl="2" indent="-285750"/>
            <a:r>
              <a:rPr lang="en-US" sz="2000" dirty="0" smtClean="0">
                <a:solidFill>
                  <a:srgbClr val="002060"/>
                </a:solidFill>
              </a:rPr>
              <a:t>IGRAs cannot rule out active TB</a:t>
            </a:r>
          </a:p>
          <a:p>
            <a:pPr marL="285750" lvl="1" indent="-285750"/>
            <a:r>
              <a:rPr lang="en-US" sz="2000" dirty="0" smtClean="0">
                <a:solidFill>
                  <a:srgbClr val="002060"/>
                </a:solidFill>
              </a:rPr>
              <a:t>However, several studies have also shown that </a:t>
            </a:r>
          </a:p>
          <a:p>
            <a:pPr marL="552150" lvl="2" indent="-285750"/>
            <a:r>
              <a:rPr lang="en-US" sz="2000" dirty="0" smtClean="0">
                <a:solidFill>
                  <a:srgbClr val="002060"/>
                </a:solidFill>
              </a:rPr>
              <a:t>IGRAs are more sensitive for LTBI than the TST in HIV-infected patients</a:t>
            </a:r>
          </a:p>
          <a:p>
            <a:pPr marL="552150" lvl="2" indent="-285750"/>
            <a:r>
              <a:rPr lang="en-US" sz="2000" dirty="0">
                <a:solidFill>
                  <a:srgbClr val="002060"/>
                </a:solidFill>
              </a:rPr>
              <a:t>IGRAs contain internal positive controls which </a:t>
            </a:r>
            <a:r>
              <a:rPr lang="en-US" sz="2000" dirty="0" smtClean="0">
                <a:solidFill>
                  <a:srgbClr val="002060"/>
                </a:solidFill>
              </a:rPr>
              <a:t>assist discrimination between </a:t>
            </a:r>
            <a:r>
              <a:rPr lang="en-US" sz="2000" dirty="0">
                <a:solidFill>
                  <a:srgbClr val="002060"/>
                </a:solidFill>
              </a:rPr>
              <a:t>true </a:t>
            </a:r>
            <a:r>
              <a:rPr lang="en-US" sz="2000" dirty="0" smtClean="0">
                <a:solidFill>
                  <a:srgbClr val="002060"/>
                </a:solidFill>
              </a:rPr>
              <a:t>and false </a:t>
            </a:r>
            <a:r>
              <a:rPr lang="en-US" sz="2000" dirty="0">
                <a:solidFill>
                  <a:srgbClr val="002060"/>
                </a:solidFill>
              </a:rPr>
              <a:t>negative TB </a:t>
            </a:r>
            <a:r>
              <a:rPr lang="en-US" sz="2000" dirty="0" smtClean="0">
                <a:solidFill>
                  <a:srgbClr val="002060"/>
                </a:solidFill>
              </a:rPr>
              <a:t>results</a:t>
            </a:r>
          </a:p>
          <a:p>
            <a:pPr marL="552150" lvl="2" indent="-285750"/>
            <a:r>
              <a:rPr lang="en-US" sz="2000" dirty="0" smtClean="0">
                <a:solidFill>
                  <a:srgbClr val="002060"/>
                </a:solidFill>
              </a:rPr>
              <a:t>IGRAs are not </a:t>
            </a:r>
            <a:r>
              <a:rPr lang="en-US" sz="2000" dirty="0">
                <a:solidFill>
                  <a:srgbClr val="002060"/>
                </a:solidFill>
              </a:rPr>
              <a:t>affected by BCG vaccination for LTBI testing in low TB </a:t>
            </a:r>
            <a:r>
              <a:rPr lang="en-US" sz="2000" dirty="0" smtClean="0">
                <a:solidFill>
                  <a:srgbClr val="002060"/>
                </a:solidFill>
              </a:rPr>
              <a:t>prevalence settings </a:t>
            </a:r>
          </a:p>
          <a:p>
            <a:pPr marL="552150" lvl="2" indent="-285750"/>
            <a:r>
              <a:rPr lang="en-US" sz="2000" dirty="0" smtClean="0">
                <a:solidFill>
                  <a:srgbClr val="002060"/>
                </a:solidFill>
              </a:rPr>
              <a:t>Single visit of IGRAs overcomes the TST issue of poor return rates</a:t>
            </a:r>
          </a:p>
        </p:txBody>
      </p:sp>
    </p:spTree>
    <p:custDataLst>
      <p:tags r:id="rId1"/>
    </p:custDataLst>
    <p:extLst>
      <p:ext uri="{BB962C8B-B14F-4D97-AF65-F5344CB8AC3E}">
        <p14:creationId xmlns:p14="http://schemas.microsoft.com/office/powerpoint/2010/main" val="372381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6048843" cy="450000"/>
          </a:xfrm>
        </p:spPr>
        <p:txBody>
          <a:bodyPr/>
          <a:lstStyle/>
          <a:p>
            <a:r>
              <a:rPr lang="en-US" sz="2800" b="1" dirty="0" smtClean="0">
                <a:solidFill>
                  <a:schemeClr val="accent6">
                    <a:lumMod val="50000"/>
                  </a:schemeClr>
                </a:solidFill>
              </a:rPr>
              <a:t>IGRAs in HIV infected persons</a:t>
            </a:r>
            <a:endParaRPr lang="en-US" sz="2800" b="1" dirty="0">
              <a:solidFill>
                <a:schemeClr val="accent6">
                  <a:lumMod val="50000"/>
                </a:schemeClr>
              </a:solidFill>
            </a:endParaRPr>
          </a:p>
        </p:txBody>
      </p:sp>
      <p:sp>
        <p:nvSpPr>
          <p:cNvPr id="3" name="Content Placeholder 2"/>
          <p:cNvSpPr>
            <a:spLocks noGrp="1"/>
          </p:cNvSpPr>
          <p:nvPr>
            <p:ph idx="1"/>
          </p:nvPr>
        </p:nvSpPr>
        <p:spPr>
          <a:xfrm>
            <a:off x="457201" y="1066800"/>
            <a:ext cx="8709026" cy="5169952"/>
          </a:xfrm>
        </p:spPr>
        <p:txBody>
          <a:bodyPr/>
          <a:lstStyle/>
          <a:p>
            <a:pPr marL="355600" lvl="0" indent="-355600" eaLnBrk="0" fontAlgn="base" hangingPunct="0">
              <a:spcAft>
                <a:spcPts val="1200"/>
              </a:spcAft>
              <a:buClr>
                <a:schemeClr val="accent2"/>
              </a:buClr>
              <a:buFont typeface="Wingdings" pitchFamily="2" charset="2"/>
              <a:buChar char="n"/>
              <a:defRPr/>
            </a:pPr>
            <a:r>
              <a:rPr lang="en-AU" sz="2000" dirty="0" smtClean="0">
                <a:solidFill>
                  <a:srgbClr val="002060"/>
                </a:solidFill>
              </a:rPr>
              <a:t>IGRAs have a higher rate of indeterminate results in HIV-infected vs HIV-uninfected</a:t>
            </a:r>
          </a:p>
          <a:p>
            <a:pPr marL="285750" lvl="1" indent="-285750">
              <a:buFont typeface="Wingdings" pitchFamily="2" charset="2"/>
              <a:buChar char="n"/>
            </a:pPr>
            <a:r>
              <a:rPr lang="en-US" sz="2000" dirty="0" smtClean="0">
                <a:solidFill>
                  <a:srgbClr val="002060"/>
                </a:solidFill>
              </a:rPr>
              <a:t> Recent meta-analyses show that QFT has a lower rate of </a:t>
            </a:r>
            <a:r>
              <a:rPr lang="en-US" sz="2000" dirty="0" err="1" smtClean="0">
                <a:solidFill>
                  <a:srgbClr val="002060"/>
                </a:solidFill>
              </a:rPr>
              <a:t>indeterminates</a:t>
            </a:r>
            <a:r>
              <a:rPr lang="en-US" sz="2000" dirty="0" smtClean="0">
                <a:solidFill>
                  <a:srgbClr val="002060"/>
                </a:solidFill>
              </a:rPr>
              <a:t> compared to EBI</a:t>
            </a:r>
          </a:p>
          <a:p>
            <a:pPr marL="0" lvl="1" indent="0">
              <a:buNone/>
            </a:pPr>
            <a:endParaRPr lang="en-US" sz="2000" dirty="0" smtClean="0">
              <a:solidFill>
                <a:srgbClr val="002060"/>
              </a:solidFill>
            </a:endParaRPr>
          </a:p>
          <a:p>
            <a:pPr marL="285750" lvl="1" indent="-285750">
              <a:buFont typeface="Wingdings" pitchFamily="2" charset="2"/>
              <a:buChar char="n"/>
            </a:pPr>
            <a:endParaRPr lang="en-US" sz="2000" dirty="0">
              <a:solidFill>
                <a:srgbClr val="002060"/>
              </a:solidFill>
            </a:endParaRPr>
          </a:p>
          <a:p>
            <a:pPr marL="285750" lvl="1" indent="-285750">
              <a:buFont typeface="Wingdings" pitchFamily="2" charset="2"/>
              <a:buChar char="n"/>
            </a:pPr>
            <a:endParaRPr lang="en-US" dirty="0" smtClean="0">
              <a:solidFill>
                <a:srgbClr val="002060"/>
              </a:solidFill>
            </a:endParaRPr>
          </a:p>
          <a:p>
            <a:pPr marL="285750" lvl="1" indent="-285750">
              <a:buFont typeface="Wingdings" pitchFamily="2" charset="2"/>
              <a:buChar char="n"/>
            </a:pPr>
            <a:endParaRPr lang="en-US" dirty="0">
              <a:solidFill>
                <a:srgbClr val="002060"/>
              </a:solidFill>
            </a:endParaRPr>
          </a:p>
          <a:p>
            <a:pPr marL="285750" lvl="1" indent="-285750">
              <a:buFont typeface="Wingdings" pitchFamily="2" charset="2"/>
              <a:buChar char="n"/>
            </a:pPr>
            <a:endParaRPr lang="en-US" dirty="0" smtClean="0">
              <a:solidFill>
                <a:srgbClr val="002060"/>
              </a:solidFill>
            </a:endParaRPr>
          </a:p>
          <a:p>
            <a:pPr marL="285750" lvl="1" indent="-285750">
              <a:buFont typeface="Wingdings" pitchFamily="2" charset="2"/>
              <a:buChar char="n"/>
            </a:pPr>
            <a:endParaRPr lang="en-US" dirty="0">
              <a:solidFill>
                <a:srgbClr val="002060"/>
              </a:solidFill>
            </a:endParaRPr>
          </a:p>
          <a:p>
            <a:pPr marL="0" lvl="1" indent="0">
              <a:buNone/>
            </a:pPr>
            <a:endParaRPr lang="en-US" dirty="0" smtClean="0">
              <a:solidFill>
                <a:srgbClr val="002060"/>
              </a:solidFill>
            </a:endParaRPr>
          </a:p>
          <a:p>
            <a:pPr marL="285750" lvl="1" indent="-285750">
              <a:buFont typeface="Wingdings" pitchFamily="2" charset="2"/>
              <a:buChar char="n"/>
            </a:pPr>
            <a:endParaRPr lang="en-AU" dirty="0" smtClean="0">
              <a:solidFill>
                <a:srgbClr val="002060"/>
              </a:solidFill>
            </a:endParaRPr>
          </a:p>
          <a:p>
            <a:pPr marL="0" lvl="1" indent="0">
              <a:buNone/>
            </a:pPr>
            <a:endParaRPr lang="en-AU" dirty="0" smtClean="0">
              <a:solidFill>
                <a:srgbClr val="002060"/>
              </a:solidFill>
            </a:endParaRPr>
          </a:p>
          <a:p>
            <a:pPr marL="0" lvl="1" indent="0">
              <a:buNone/>
            </a:pPr>
            <a:endParaRPr lang="en-US" dirty="0" smtClean="0">
              <a:solidFill>
                <a:srgbClr val="002060"/>
              </a:solidFill>
            </a:endParaRPr>
          </a:p>
          <a:p>
            <a:pPr marL="285750" lvl="1" indent="-285750">
              <a:buFont typeface="Wingdings" pitchFamily="2" charset="2"/>
              <a:buChar char="n"/>
            </a:pPr>
            <a:endParaRPr lang="en-US" dirty="0" smtClean="0">
              <a:solidFill>
                <a:srgbClr val="002060"/>
              </a:solidFill>
            </a:endParaRPr>
          </a:p>
          <a:p>
            <a:pPr marL="285750" lvl="1" indent="-285750">
              <a:buFont typeface="Wingdings" pitchFamily="2" charset="2"/>
              <a:buChar char="n"/>
            </a:pPr>
            <a:endParaRPr lang="en-US" dirty="0">
              <a:solidFill>
                <a:srgbClr val="002060"/>
              </a:solidFill>
            </a:endParaRPr>
          </a:p>
          <a:p>
            <a:pPr marL="285750" lvl="1" indent="-285750">
              <a:buFont typeface="Wingdings" pitchFamily="2" charset="2"/>
              <a:buChar char="n"/>
            </a:pPr>
            <a:endParaRPr lang="en-US" dirty="0" smtClean="0"/>
          </a:p>
          <a:p>
            <a:pPr marL="285750" lvl="1" indent="-285750">
              <a:buFont typeface="Wingdings" pitchFamily="2" charset="2"/>
              <a:buChar char="n"/>
            </a:pPr>
            <a:endParaRPr lang="en-US" dirty="0"/>
          </a:p>
          <a:p>
            <a:pPr marL="285750" lvl="1" indent="-285750">
              <a:buFont typeface="Wingdings" pitchFamily="2" charset="2"/>
              <a:buChar char="n"/>
            </a:pPr>
            <a:endParaRPr lang="en-US" b="1" dirty="0"/>
          </a:p>
        </p:txBody>
      </p:sp>
      <p:sp>
        <p:nvSpPr>
          <p:cNvPr id="6" name="Text Placeholder 5"/>
          <p:cNvSpPr>
            <a:spLocks noGrp="1"/>
          </p:cNvSpPr>
          <p:nvPr>
            <p:ph type="body" sz="quarter" idx="13"/>
          </p:nvPr>
        </p:nvSpPr>
        <p:spPr/>
        <p:txBody>
          <a:bodyPr>
            <a:normAutofit/>
          </a:bodyPr>
          <a:lstStyle/>
          <a:p>
            <a:r>
              <a:rPr lang="en-US" dirty="0" smtClean="0"/>
              <a:t>Indeterminate results in HIV-infected patients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150056654"/>
              </p:ext>
            </p:extLst>
          </p:nvPr>
        </p:nvGraphicFramePr>
        <p:xfrm>
          <a:off x="724149" y="2667000"/>
          <a:ext cx="7029953" cy="3108287"/>
        </p:xfrm>
        <a:graphic>
          <a:graphicData uri="http://schemas.openxmlformats.org/drawingml/2006/table">
            <a:tbl>
              <a:tblPr firstRow="1" bandRow="1">
                <a:tableStyleId>{5C22544A-7EE6-4342-B048-85BDC9FD1C3A}</a:tableStyleId>
              </a:tblPr>
              <a:tblGrid>
                <a:gridCol w="4054658"/>
                <a:gridCol w="1521739"/>
                <a:gridCol w="1453556"/>
              </a:tblGrid>
              <a:tr h="350520">
                <a:tc rowSpan="2">
                  <a:txBody>
                    <a:bodyPr/>
                    <a:lstStyle/>
                    <a:p>
                      <a:pPr algn="ctr"/>
                      <a:endParaRPr lang="en-US" sz="1600" dirty="0" smtClean="0">
                        <a:solidFill>
                          <a:schemeClr val="accent6">
                            <a:lumMod val="50000"/>
                          </a:schemeClr>
                        </a:solidFill>
                      </a:endParaRPr>
                    </a:p>
                    <a:p>
                      <a:pPr algn="ctr"/>
                      <a:r>
                        <a:rPr lang="en-US" sz="1600" dirty="0" err="1" smtClean="0">
                          <a:solidFill>
                            <a:schemeClr val="accent6">
                              <a:lumMod val="50000"/>
                            </a:schemeClr>
                          </a:solidFill>
                        </a:rPr>
                        <a:t>Metaanalysis</a:t>
                      </a:r>
                      <a:endParaRPr lang="en-US" sz="1600" dirty="0">
                        <a:solidFill>
                          <a:schemeClr val="accent6">
                            <a:lumMod val="50000"/>
                          </a:schemeClr>
                        </a:solidFill>
                      </a:endParaRPr>
                    </a:p>
                  </a:txBody>
                  <a:tcPr/>
                </a:tc>
                <a:tc gridSpan="2">
                  <a:txBody>
                    <a:bodyPr/>
                    <a:lstStyle/>
                    <a:p>
                      <a:pPr algn="ctr"/>
                      <a:r>
                        <a:rPr lang="en-US" sz="1600" dirty="0" smtClean="0">
                          <a:solidFill>
                            <a:schemeClr val="accent6">
                              <a:lumMod val="50000"/>
                            </a:schemeClr>
                          </a:solidFill>
                        </a:rPr>
                        <a:t>Rate of indeterminate</a:t>
                      </a:r>
                      <a:r>
                        <a:rPr lang="en-US" sz="1600" baseline="0" dirty="0" smtClean="0">
                          <a:solidFill>
                            <a:schemeClr val="accent6">
                              <a:lumMod val="50000"/>
                            </a:schemeClr>
                          </a:solidFill>
                        </a:rPr>
                        <a:t> results, %</a:t>
                      </a:r>
                      <a:endParaRPr lang="en-US" sz="1600" dirty="0">
                        <a:solidFill>
                          <a:schemeClr val="accent6">
                            <a:lumMod val="50000"/>
                          </a:schemeClr>
                        </a:solidFill>
                      </a:endParaRPr>
                    </a:p>
                  </a:txBody>
                  <a:tcPr/>
                </a:tc>
                <a:tc hMerge="1">
                  <a:txBody>
                    <a:bodyPr/>
                    <a:lstStyle/>
                    <a:p>
                      <a:endParaRPr lang="en-US" dirty="0"/>
                    </a:p>
                  </a:txBody>
                  <a:tcPr/>
                </a:tc>
              </a:tr>
              <a:tr h="487148">
                <a:tc vMerge="1">
                  <a:txBody>
                    <a:bodyPr/>
                    <a:lstStyle/>
                    <a:p>
                      <a:endParaRPr lang="en-US" i="1" dirty="0"/>
                    </a:p>
                  </a:txBody>
                  <a:tcPr/>
                </a:tc>
                <a:tc>
                  <a:txBody>
                    <a:bodyPr/>
                    <a:lstStyle/>
                    <a:p>
                      <a:pPr algn="ctr"/>
                      <a:r>
                        <a:rPr lang="en-US" sz="1600" b="0" dirty="0" smtClean="0">
                          <a:solidFill>
                            <a:schemeClr val="accent6">
                              <a:lumMod val="50000"/>
                            </a:schemeClr>
                          </a:solidFill>
                        </a:rPr>
                        <a:t>QFT</a:t>
                      </a:r>
                      <a:endParaRPr lang="en-US" sz="1600" b="0" dirty="0">
                        <a:solidFill>
                          <a:schemeClr val="accent6">
                            <a:lumMod val="50000"/>
                          </a:schemeClr>
                        </a:solidFill>
                      </a:endParaRPr>
                    </a:p>
                  </a:txBody>
                  <a:tcPr>
                    <a:solidFill>
                      <a:schemeClr val="accent1"/>
                    </a:solidFill>
                  </a:tcPr>
                </a:tc>
                <a:tc>
                  <a:txBody>
                    <a:bodyPr/>
                    <a:lstStyle/>
                    <a:p>
                      <a:pPr algn="ctr"/>
                      <a:r>
                        <a:rPr lang="en-US" sz="1600" b="0" dirty="0" smtClean="0">
                          <a:solidFill>
                            <a:schemeClr val="accent6">
                              <a:lumMod val="50000"/>
                            </a:schemeClr>
                          </a:solidFill>
                        </a:rPr>
                        <a:t>EBI</a:t>
                      </a:r>
                      <a:endParaRPr lang="en-US" sz="1600" b="0" dirty="0">
                        <a:solidFill>
                          <a:schemeClr val="accent6">
                            <a:lumMod val="50000"/>
                          </a:schemeClr>
                        </a:solidFill>
                      </a:endParaRPr>
                    </a:p>
                  </a:txBody>
                  <a:tcPr>
                    <a:solidFill>
                      <a:schemeClr val="accent1"/>
                    </a:solidFill>
                  </a:tcPr>
                </a:tc>
              </a:tr>
              <a:tr h="680673">
                <a:tc>
                  <a:txBody>
                    <a:bodyPr/>
                    <a:lstStyle/>
                    <a:p>
                      <a:r>
                        <a:rPr lang="en-US" sz="1600" dirty="0" smtClean="0">
                          <a:solidFill>
                            <a:schemeClr val="accent6">
                              <a:lumMod val="50000"/>
                            </a:schemeClr>
                          </a:solidFill>
                        </a:rPr>
                        <a:t>HIV-infected/other</a:t>
                      </a:r>
                      <a:r>
                        <a:rPr lang="en-US" sz="1600" baseline="0" dirty="0" smtClean="0">
                          <a:solidFill>
                            <a:schemeClr val="accent6">
                              <a:lumMod val="50000"/>
                            </a:schemeClr>
                          </a:solidFill>
                        </a:rPr>
                        <a:t> </a:t>
                      </a:r>
                      <a:r>
                        <a:rPr lang="en-US" sz="1600" dirty="0" smtClean="0">
                          <a:solidFill>
                            <a:schemeClr val="accent6">
                              <a:lumMod val="50000"/>
                            </a:schemeClr>
                          </a:solidFill>
                        </a:rPr>
                        <a:t>immunosuppressed</a:t>
                      </a:r>
                    </a:p>
                    <a:p>
                      <a:r>
                        <a:rPr lang="en-US" sz="1200" dirty="0" err="1" smtClean="0">
                          <a:solidFill>
                            <a:schemeClr val="accent6">
                              <a:lumMod val="50000"/>
                            </a:schemeClr>
                          </a:solidFill>
                        </a:rPr>
                        <a:t>Diel</a:t>
                      </a:r>
                      <a:r>
                        <a:rPr lang="en-US" sz="1200" baseline="0" dirty="0" smtClean="0">
                          <a:solidFill>
                            <a:schemeClr val="accent6">
                              <a:lumMod val="50000"/>
                            </a:schemeClr>
                          </a:solidFill>
                        </a:rPr>
                        <a:t> (2010) </a:t>
                      </a:r>
                      <a:r>
                        <a:rPr lang="en-US" sz="1200" i="1" baseline="0" dirty="0" smtClean="0">
                          <a:solidFill>
                            <a:schemeClr val="accent6">
                              <a:lumMod val="50000"/>
                            </a:schemeClr>
                          </a:solidFill>
                        </a:rPr>
                        <a:t>Chest</a:t>
                      </a:r>
                      <a:endParaRPr lang="en-US" sz="1200" i="1" dirty="0">
                        <a:solidFill>
                          <a:schemeClr val="accent6">
                            <a:lumMod val="50000"/>
                          </a:schemeClr>
                        </a:solidFill>
                      </a:endParaRPr>
                    </a:p>
                  </a:txBody>
                  <a:tcPr/>
                </a:tc>
                <a:tc>
                  <a:txBody>
                    <a:bodyPr/>
                    <a:lstStyle/>
                    <a:p>
                      <a:pPr algn="ctr"/>
                      <a:r>
                        <a:rPr lang="en-US" sz="1600" dirty="0" smtClean="0">
                          <a:solidFill>
                            <a:schemeClr val="accent6">
                              <a:lumMod val="50000"/>
                            </a:schemeClr>
                          </a:solidFill>
                        </a:rPr>
                        <a:t>5.6%</a:t>
                      </a:r>
                      <a:endParaRPr lang="en-US" sz="1600" dirty="0">
                        <a:solidFill>
                          <a:schemeClr val="accent6">
                            <a:lumMod val="50000"/>
                          </a:schemeClr>
                        </a:solidFill>
                      </a:endParaRPr>
                    </a:p>
                  </a:txBody>
                  <a:tcPr/>
                </a:tc>
                <a:tc>
                  <a:txBody>
                    <a:bodyPr/>
                    <a:lstStyle/>
                    <a:p>
                      <a:pPr algn="ctr"/>
                      <a:r>
                        <a:rPr lang="en-US" sz="1600" dirty="0" smtClean="0">
                          <a:solidFill>
                            <a:schemeClr val="accent6">
                              <a:lumMod val="50000"/>
                            </a:schemeClr>
                          </a:solidFill>
                        </a:rPr>
                        <a:t>8.3%</a:t>
                      </a:r>
                      <a:endParaRPr lang="en-US" sz="1600" dirty="0">
                        <a:solidFill>
                          <a:schemeClr val="accent6">
                            <a:lumMod val="50000"/>
                          </a:schemeClr>
                        </a:solidFill>
                      </a:endParaRPr>
                    </a:p>
                  </a:txBody>
                  <a:tcPr/>
                </a:tc>
              </a:tr>
              <a:tr h="680673">
                <a:tc>
                  <a:txBody>
                    <a:bodyPr/>
                    <a:lstStyle/>
                    <a:p>
                      <a:r>
                        <a:rPr lang="en-US" sz="1600" dirty="0" smtClean="0">
                          <a:solidFill>
                            <a:schemeClr val="accent6">
                              <a:lumMod val="50000"/>
                            </a:schemeClr>
                          </a:solidFill>
                        </a:rPr>
                        <a:t>HIV-infected</a:t>
                      </a:r>
                    </a:p>
                    <a:p>
                      <a:r>
                        <a:rPr lang="en-US" sz="1200" dirty="0" smtClean="0">
                          <a:solidFill>
                            <a:schemeClr val="accent6">
                              <a:lumMod val="50000"/>
                            </a:schemeClr>
                          </a:solidFill>
                        </a:rPr>
                        <a:t>Ramos (2012) </a:t>
                      </a:r>
                      <a:r>
                        <a:rPr lang="en-US" sz="1200" i="1" dirty="0" smtClean="0">
                          <a:solidFill>
                            <a:schemeClr val="accent6">
                              <a:lumMod val="50000"/>
                            </a:schemeClr>
                          </a:solidFill>
                        </a:rPr>
                        <a:t>BMC Infectious Diseases</a:t>
                      </a:r>
                      <a:endParaRPr lang="en-US" sz="1200" i="1" dirty="0">
                        <a:solidFill>
                          <a:schemeClr val="accent6">
                            <a:lumMod val="50000"/>
                          </a:schemeClr>
                        </a:solidFill>
                      </a:endParaRPr>
                    </a:p>
                  </a:txBody>
                  <a:tcPr/>
                </a:tc>
                <a:tc>
                  <a:txBody>
                    <a:bodyPr/>
                    <a:lstStyle/>
                    <a:p>
                      <a:pPr algn="ctr"/>
                      <a:r>
                        <a:rPr lang="en-US" sz="1600" dirty="0" smtClean="0">
                          <a:solidFill>
                            <a:schemeClr val="accent6">
                              <a:lumMod val="50000"/>
                            </a:schemeClr>
                          </a:solidFill>
                        </a:rPr>
                        <a:t>2.7%</a:t>
                      </a:r>
                      <a:endParaRPr lang="en-US" sz="1600" dirty="0">
                        <a:solidFill>
                          <a:schemeClr val="accent6">
                            <a:lumMod val="50000"/>
                          </a:schemeClr>
                        </a:solidFill>
                      </a:endParaRPr>
                    </a:p>
                  </a:txBody>
                  <a:tcPr/>
                </a:tc>
                <a:tc>
                  <a:txBody>
                    <a:bodyPr/>
                    <a:lstStyle/>
                    <a:p>
                      <a:pPr algn="ctr"/>
                      <a:r>
                        <a:rPr lang="en-US" sz="1600" dirty="0" smtClean="0">
                          <a:solidFill>
                            <a:schemeClr val="accent6">
                              <a:lumMod val="50000"/>
                            </a:schemeClr>
                          </a:solidFill>
                        </a:rPr>
                        <a:t>7.2%</a:t>
                      </a:r>
                      <a:endParaRPr lang="en-US" sz="1600" dirty="0">
                        <a:solidFill>
                          <a:schemeClr val="accent6">
                            <a:lumMod val="50000"/>
                          </a:schemeClr>
                        </a:solidFill>
                      </a:endParaRPr>
                    </a:p>
                  </a:txBody>
                  <a:tcPr/>
                </a:tc>
              </a:tr>
              <a:tr h="680673">
                <a:tc>
                  <a:txBody>
                    <a:bodyPr/>
                    <a:lstStyle/>
                    <a:p>
                      <a:r>
                        <a:rPr lang="en-US" sz="1600" i="0" dirty="0" smtClean="0">
                          <a:solidFill>
                            <a:schemeClr val="accent6">
                              <a:lumMod val="50000"/>
                            </a:schemeClr>
                          </a:solidFill>
                        </a:rPr>
                        <a:t>HIV-infected</a:t>
                      </a:r>
                    </a:p>
                    <a:p>
                      <a:r>
                        <a:rPr lang="en-US" sz="1200" i="0" dirty="0" smtClean="0">
                          <a:solidFill>
                            <a:schemeClr val="accent6">
                              <a:lumMod val="50000"/>
                            </a:schemeClr>
                          </a:solidFill>
                        </a:rPr>
                        <a:t>Hoffmann et al (2010) </a:t>
                      </a:r>
                      <a:endParaRPr lang="en-US" sz="1200" i="0" dirty="0">
                        <a:solidFill>
                          <a:schemeClr val="accent6">
                            <a:lumMod val="50000"/>
                          </a:schemeClr>
                        </a:solidFill>
                      </a:endParaRPr>
                    </a:p>
                  </a:txBody>
                  <a:tcPr/>
                </a:tc>
                <a:tc>
                  <a:txBody>
                    <a:bodyPr/>
                    <a:lstStyle/>
                    <a:p>
                      <a:pPr algn="ctr"/>
                      <a:r>
                        <a:rPr lang="en-US" sz="1600" dirty="0" smtClean="0">
                          <a:solidFill>
                            <a:schemeClr val="accent6">
                              <a:lumMod val="50000"/>
                            </a:schemeClr>
                          </a:solidFill>
                        </a:rPr>
                        <a:t>4%</a:t>
                      </a:r>
                      <a:endParaRPr lang="en-US" sz="1600" dirty="0">
                        <a:solidFill>
                          <a:schemeClr val="accent6">
                            <a:lumMod val="50000"/>
                          </a:schemeClr>
                        </a:solidFill>
                      </a:endParaRPr>
                    </a:p>
                  </a:txBody>
                  <a:tcPr/>
                </a:tc>
                <a:tc>
                  <a:txBody>
                    <a:bodyPr/>
                    <a:lstStyle/>
                    <a:p>
                      <a:pPr algn="ctr"/>
                      <a:r>
                        <a:rPr lang="en-US" sz="1600" dirty="0" smtClean="0">
                          <a:solidFill>
                            <a:schemeClr val="accent6">
                              <a:lumMod val="50000"/>
                            </a:schemeClr>
                          </a:solidFill>
                        </a:rPr>
                        <a:t>6.7%</a:t>
                      </a:r>
                      <a:endParaRPr lang="en-US" sz="1600" dirty="0">
                        <a:solidFill>
                          <a:schemeClr val="accent6">
                            <a:lumMod val="50000"/>
                          </a:schemeClr>
                        </a:solidFill>
                      </a:endParaRPr>
                    </a:p>
                  </a:txBody>
                  <a:tcPr/>
                </a:tc>
              </a:tr>
            </a:tbl>
          </a:graphicData>
        </a:graphic>
      </p:graphicFrame>
    </p:spTree>
    <p:custDataLst>
      <p:tags r:id="rId1"/>
    </p:custDataLst>
    <p:extLst>
      <p:ext uri="{BB962C8B-B14F-4D97-AF65-F5344CB8AC3E}">
        <p14:creationId xmlns:p14="http://schemas.microsoft.com/office/powerpoint/2010/main" val="417859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048843" cy="450000"/>
          </a:xfrm>
        </p:spPr>
        <p:txBody>
          <a:bodyPr/>
          <a:lstStyle/>
          <a:p>
            <a:r>
              <a:rPr lang="en-US" sz="2800" b="1" dirty="0">
                <a:solidFill>
                  <a:schemeClr val="accent6">
                    <a:lumMod val="50000"/>
                  </a:schemeClr>
                </a:solidFill>
              </a:rPr>
              <a:t>IGRAs in HIV infected persons</a:t>
            </a:r>
            <a:endParaRPr lang="en-US" sz="2800" dirty="0"/>
          </a:p>
        </p:txBody>
      </p:sp>
      <p:sp>
        <p:nvSpPr>
          <p:cNvPr id="3" name="Content Placeholder 2"/>
          <p:cNvSpPr>
            <a:spLocks noGrp="1"/>
          </p:cNvSpPr>
          <p:nvPr>
            <p:ph idx="1"/>
          </p:nvPr>
        </p:nvSpPr>
        <p:spPr>
          <a:xfrm>
            <a:off x="658245" y="1447800"/>
            <a:ext cx="8280000" cy="4788952"/>
          </a:xfrm>
        </p:spPr>
        <p:txBody>
          <a:bodyPr/>
          <a:lstStyle/>
          <a:p>
            <a:pPr marL="531813" lvl="1" indent="0" eaLnBrk="0" hangingPunct="0">
              <a:spcBef>
                <a:spcPts val="0"/>
              </a:spcBef>
              <a:buSzPct val="100000"/>
              <a:buNone/>
            </a:pPr>
            <a:endParaRPr lang="en-AU" kern="0" dirty="0">
              <a:solidFill>
                <a:srgbClr val="002060"/>
              </a:solidFill>
            </a:endParaRPr>
          </a:p>
          <a:p>
            <a:pPr marL="0" lvl="1" indent="0" eaLnBrk="0" hangingPunct="0">
              <a:spcBef>
                <a:spcPts val="0"/>
              </a:spcBef>
              <a:buSzPct val="100000"/>
              <a:buNone/>
            </a:pPr>
            <a:endParaRPr lang="en-AU" dirty="0">
              <a:solidFill>
                <a:srgbClr val="002060"/>
              </a:solidFill>
            </a:endParaRPr>
          </a:p>
          <a:p>
            <a:pPr marL="0" lvl="1" indent="0" eaLnBrk="0" hangingPunct="0">
              <a:spcBef>
                <a:spcPts val="0"/>
              </a:spcBef>
              <a:buSzPct val="100000"/>
              <a:buNone/>
            </a:pPr>
            <a:endParaRPr lang="en-AU" kern="0" dirty="0">
              <a:solidFill>
                <a:srgbClr val="002060"/>
              </a:solidFill>
            </a:endParaRPr>
          </a:p>
          <a:p>
            <a:pPr marL="0" lvl="1" indent="0" eaLnBrk="0" hangingPunct="0">
              <a:spcBef>
                <a:spcPts val="0"/>
              </a:spcBef>
              <a:buSzPct val="100000"/>
              <a:buNone/>
            </a:pPr>
            <a:endParaRPr lang="en-AU" kern="0" dirty="0">
              <a:solidFill>
                <a:srgbClr val="002060"/>
              </a:solidFill>
            </a:endParaRPr>
          </a:p>
          <a:p>
            <a:pPr marL="0" lvl="1" indent="0" eaLnBrk="0" hangingPunct="0">
              <a:spcBef>
                <a:spcPts val="0"/>
              </a:spcBef>
              <a:buSzPct val="100000"/>
              <a:buNone/>
            </a:pPr>
            <a:endParaRPr lang="en-AU" kern="0" dirty="0">
              <a:solidFill>
                <a:srgbClr val="002060"/>
              </a:solidFill>
            </a:endParaRPr>
          </a:p>
          <a:p>
            <a:pPr marL="285750" lvl="1" indent="-285750" eaLnBrk="0" hangingPunct="0">
              <a:spcBef>
                <a:spcPts val="0"/>
              </a:spcBef>
              <a:buSzPct val="100000"/>
              <a:buFont typeface="Wingdings" pitchFamily="2" charset="2"/>
              <a:buChar char="n"/>
            </a:pPr>
            <a:endParaRPr lang="en-AU" kern="0" dirty="0" smtClean="0"/>
          </a:p>
          <a:p>
            <a:pPr marL="0" lvl="1" indent="0" eaLnBrk="0" hangingPunct="0">
              <a:spcBef>
                <a:spcPts val="0"/>
              </a:spcBef>
              <a:buSzPct val="100000"/>
              <a:buNone/>
            </a:pPr>
            <a:endParaRPr lang="en-AU" kern="0" dirty="0"/>
          </a:p>
          <a:p>
            <a:pPr marL="285750" lvl="1" indent="-285750" eaLnBrk="0" hangingPunct="0">
              <a:spcBef>
                <a:spcPts val="0"/>
              </a:spcBef>
              <a:buSzPct val="100000"/>
              <a:buFont typeface="Wingdings" pitchFamily="2" charset="2"/>
              <a:buChar char="n"/>
            </a:pPr>
            <a:endParaRPr lang="en-AU" kern="0" dirty="0" smtClean="0"/>
          </a:p>
          <a:p>
            <a:pPr marL="285750" lvl="1" indent="-285750" eaLnBrk="0" hangingPunct="0">
              <a:spcBef>
                <a:spcPts val="0"/>
              </a:spcBef>
              <a:buSzPct val="100000"/>
              <a:buFont typeface="Wingdings" pitchFamily="2" charset="2"/>
              <a:buChar char="n"/>
            </a:pPr>
            <a:endParaRPr lang="en-AU" kern="0" dirty="0"/>
          </a:p>
          <a:p>
            <a:pPr marL="285750" lvl="1" indent="-285750" eaLnBrk="0" hangingPunct="0">
              <a:spcBef>
                <a:spcPts val="0"/>
              </a:spcBef>
              <a:buSzPct val="100000"/>
              <a:buFont typeface="Wingdings" pitchFamily="2" charset="2"/>
              <a:buChar char="n"/>
            </a:pPr>
            <a:endParaRPr lang="en-AU" kern="0" dirty="0" smtClean="0"/>
          </a:p>
          <a:p>
            <a:pPr marL="285750" lvl="1" indent="-285750" eaLnBrk="0" hangingPunct="0">
              <a:spcBef>
                <a:spcPts val="0"/>
              </a:spcBef>
              <a:buSzPct val="100000"/>
              <a:buFont typeface="Wingdings" pitchFamily="2" charset="2"/>
              <a:buChar char="n"/>
            </a:pPr>
            <a:endParaRPr lang="en-AU" kern="0" dirty="0"/>
          </a:p>
          <a:p>
            <a:pPr marL="285750" lvl="1" indent="-285750" eaLnBrk="0" hangingPunct="0">
              <a:spcBef>
                <a:spcPts val="0"/>
              </a:spcBef>
              <a:buSzPct val="100000"/>
              <a:buFont typeface="Wingdings" pitchFamily="2" charset="2"/>
              <a:buChar char="n"/>
            </a:pPr>
            <a:endParaRPr lang="en-AU" kern="0" dirty="0" smtClean="0"/>
          </a:p>
          <a:p>
            <a:pPr marL="285750" lvl="1" indent="-285750" eaLnBrk="0" hangingPunct="0">
              <a:spcBef>
                <a:spcPts val="0"/>
              </a:spcBef>
              <a:buSzPct val="100000"/>
              <a:buFont typeface="Wingdings" pitchFamily="2" charset="2"/>
              <a:buChar char="n"/>
            </a:pPr>
            <a:endParaRPr lang="en-AU" kern="0" dirty="0"/>
          </a:p>
          <a:p>
            <a:pPr marL="285750" lvl="1" indent="-285750" eaLnBrk="0" hangingPunct="0">
              <a:spcBef>
                <a:spcPts val="0"/>
              </a:spcBef>
              <a:buSzPct val="100000"/>
              <a:buFont typeface="Wingdings" pitchFamily="2" charset="2"/>
              <a:buChar char="n"/>
            </a:pPr>
            <a:endParaRPr lang="en-AU" kern="0" dirty="0" smtClean="0"/>
          </a:p>
          <a:p>
            <a:pPr marL="0" lvl="1" indent="0" eaLnBrk="0" hangingPunct="0">
              <a:spcBef>
                <a:spcPts val="0"/>
              </a:spcBef>
              <a:buSzPct val="100000"/>
              <a:buNone/>
            </a:pPr>
            <a:endParaRPr lang="en-AU" kern="0" dirty="0" smtClean="0"/>
          </a:p>
          <a:p>
            <a:pPr marL="285750" lvl="1" indent="-285750" eaLnBrk="0" hangingPunct="0">
              <a:spcBef>
                <a:spcPts val="0"/>
              </a:spcBef>
              <a:buSzPct val="100000"/>
              <a:buFont typeface="Wingdings" pitchFamily="2" charset="2"/>
              <a:buChar char="n"/>
            </a:pPr>
            <a:endParaRPr lang="en-AU" kern="0" dirty="0"/>
          </a:p>
          <a:p>
            <a:pPr marL="285750" lvl="1" indent="-285750" eaLnBrk="0" hangingPunct="0">
              <a:spcBef>
                <a:spcPts val="0"/>
              </a:spcBef>
              <a:buSzPct val="100000"/>
              <a:buFont typeface="Wingdings" pitchFamily="2" charset="2"/>
              <a:buChar char="n"/>
            </a:pPr>
            <a:endParaRPr lang="en-AU" kern="0" dirty="0" smtClean="0"/>
          </a:p>
          <a:p>
            <a:pPr marL="285750" lvl="1" indent="-285750" eaLnBrk="0" hangingPunct="0">
              <a:spcBef>
                <a:spcPts val="0"/>
              </a:spcBef>
              <a:buSzPct val="100000"/>
              <a:buFont typeface="Wingdings" pitchFamily="2" charset="2"/>
              <a:buChar char="n"/>
            </a:pPr>
            <a:endParaRPr lang="en-AU" kern="0" dirty="0"/>
          </a:p>
          <a:p>
            <a:pPr marL="0" lvl="1" indent="0" eaLnBrk="0" hangingPunct="0">
              <a:spcBef>
                <a:spcPts val="0"/>
              </a:spcBef>
              <a:buSzPct val="100000"/>
              <a:buNone/>
            </a:pPr>
            <a:endParaRPr lang="en-AU" kern="0" dirty="0" smtClean="0"/>
          </a:p>
          <a:p>
            <a:pPr marL="0" lvl="1" indent="0" eaLnBrk="0" hangingPunct="0">
              <a:spcBef>
                <a:spcPts val="0"/>
              </a:spcBef>
              <a:buSzPct val="100000"/>
              <a:buNone/>
            </a:pPr>
            <a:endParaRPr lang="en-AU" kern="0" dirty="0" smtClean="0"/>
          </a:p>
          <a:p>
            <a:pPr marL="285750" lvl="1" indent="-285750" eaLnBrk="0" hangingPunct="0">
              <a:spcBef>
                <a:spcPts val="0"/>
              </a:spcBef>
            </a:pPr>
            <a:endParaRPr lang="en-AU" kern="0" dirty="0" smtClean="0"/>
          </a:p>
          <a:p>
            <a:pPr marL="285750" lvl="1" indent="-285750" eaLnBrk="0" hangingPunct="0">
              <a:spcBef>
                <a:spcPts val="0"/>
              </a:spcBef>
            </a:pPr>
            <a:endParaRPr lang="en-AU" kern="0" dirty="0" smtClean="0"/>
          </a:p>
          <a:p>
            <a:pPr marL="0" lvl="1" indent="0" eaLnBrk="0" hangingPunct="0">
              <a:spcBef>
                <a:spcPts val="0"/>
              </a:spcBef>
              <a:buNone/>
            </a:pPr>
            <a:endParaRPr lang="en-AU" kern="0" dirty="0" smtClean="0"/>
          </a:p>
          <a:p>
            <a:pPr marL="0" lvl="1" indent="0" eaLnBrk="0" hangingPunct="0">
              <a:spcBef>
                <a:spcPts val="0"/>
              </a:spcBef>
              <a:buNone/>
            </a:pPr>
            <a:endParaRPr lang="en-AU" kern="0" dirty="0"/>
          </a:p>
          <a:p>
            <a:pPr marL="0" lvl="1" indent="0" eaLnBrk="0" hangingPunct="0">
              <a:spcBef>
                <a:spcPts val="0"/>
              </a:spcBef>
              <a:buNone/>
            </a:pPr>
            <a:endParaRPr lang="en-AU" kern="0" dirty="0" smtClean="0"/>
          </a:p>
          <a:p>
            <a:pPr marL="0" lvl="1" indent="0" eaLnBrk="0" hangingPunct="0">
              <a:spcBef>
                <a:spcPts val="0"/>
              </a:spcBef>
              <a:buNone/>
            </a:pPr>
            <a:endParaRPr lang="en-AU" kern="0" dirty="0" smtClean="0"/>
          </a:p>
          <a:p>
            <a:pPr marL="285750" lvl="1" indent="-285750" eaLnBrk="0" hangingPunct="0">
              <a:spcBef>
                <a:spcPts val="0"/>
              </a:spcBef>
            </a:pPr>
            <a:endParaRPr lang="en-AU" kern="0" dirty="0" smtClean="0"/>
          </a:p>
          <a:p>
            <a:pPr marL="0" lvl="1" indent="0" eaLnBrk="0" hangingPunct="0">
              <a:spcBef>
                <a:spcPts val="0"/>
              </a:spcBef>
              <a:buSzPct val="100000"/>
              <a:buNone/>
            </a:pPr>
            <a:endParaRPr lang="en-AU" kern="0" dirty="0"/>
          </a:p>
          <a:p>
            <a:pPr marL="0" lvl="1" indent="0" eaLnBrk="0" hangingPunct="0">
              <a:spcBef>
                <a:spcPts val="0"/>
              </a:spcBef>
              <a:buSzPct val="100000"/>
              <a:buNone/>
            </a:pPr>
            <a:endParaRPr lang="en-AU" kern="0" dirty="0"/>
          </a:p>
          <a:p>
            <a:pPr marL="285750" lvl="1" indent="-285750" eaLnBrk="0" hangingPunct="0">
              <a:spcBef>
                <a:spcPts val="0"/>
              </a:spcBef>
              <a:buSzPct val="100000"/>
              <a:buFont typeface="Wingdings" pitchFamily="2" charset="2"/>
              <a:buChar char="n"/>
            </a:pPr>
            <a:endParaRPr lang="en-AU" kern="0" dirty="0" smtClean="0"/>
          </a:p>
          <a:p>
            <a:pPr marL="285750" lvl="1" indent="-285750" eaLnBrk="0" hangingPunct="0">
              <a:spcBef>
                <a:spcPts val="0"/>
              </a:spcBef>
              <a:buSzPct val="100000"/>
              <a:buFont typeface="Wingdings" pitchFamily="2" charset="2"/>
              <a:buChar char="n"/>
            </a:pPr>
            <a:endParaRPr lang="en-AU" kern="0" dirty="0"/>
          </a:p>
          <a:p>
            <a:pPr marL="0" lvl="1" indent="0" eaLnBrk="0" hangingPunct="0">
              <a:spcBef>
                <a:spcPts val="0"/>
              </a:spcBef>
              <a:buSzPct val="100000"/>
              <a:buNone/>
            </a:pPr>
            <a:endParaRPr lang="en-AU" kern="0" dirty="0"/>
          </a:p>
          <a:p>
            <a:pPr marL="285750" lvl="1" indent="-285750" eaLnBrk="0" hangingPunct="0">
              <a:spcBef>
                <a:spcPts val="0"/>
              </a:spcBef>
              <a:buSzPct val="100000"/>
              <a:buFont typeface="Wingdings" pitchFamily="2" charset="2"/>
              <a:buChar char="n"/>
            </a:pPr>
            <a:endParaRPr lang="en-AU" kern="0" dirty="0" smtClean="0"/>
          </a:p>
          <a:p>
            <a:pPr marL="285750" lvl="1" indent="-285750" eaLnBrk="0" hangingPunct="0">
              <a:spcBef>
                <a:spcPts val="0"/>
              </a:spcBef>
              <a:buSzPct val="100000"/>
              <a:buFont typeface="Wingdings" pitchFamily="2" charset="2"/>
              <a:buChar char="n"/>
            </a:pPr>
            <a:endParaRPr lang="en-AU" kern="0" dirty="0"/>
          </a:p>
          <a:p>
            <a:pPr marL="285750" lvl="1" indent="-285750" eaLnBrk="0" hangingPunct="0">
              <a:spcBef>
                <a:spcPts val="0"/>
              </a:spcBef>
              <a:buSzPct val="100000"/>
              <a:buFont typeface="Wingdings" pitchFamily="2" charset="2"/>
              <a:buChar char="n"/>
            </a:pPr>
            <a:endParaRPr lang="en-AU" kern="0" dirty="0" smtClean="0"/>
          </a:p>
          <a:p>
            <a:pPr marL="285750" lvl="1" indent="-285750" eaLnBrk="0" hangingPunct="0">
              <a:spcBef>
                <a:spcPts val="0"/>
              </a:spcBef>
              <a:buSzPct val="100000"/>
              <a:buFont typeface="Wingdings" pitchFamily="2" charset="2"/>
              <a:buChar char="n"/>
            </a:pPr>
            <a:endParaRPr lang="en-AU" kern="0" dirty="0"/>
          </a:p>
          <a:p>
            <a:pPr marL="285750" lvl="1" indent="-285750" eaLnBrk="0" hangingPunct="0">
              <a:spcBef>
                <a:spcPts val="0"/>
              </a:spcBef>
              <a:buSzPct val="100000"/>
              <a:buFont typeface="Wingdings" pitchFamily="2" charset="2"/>
              <a:buChar char="n"/>
            </a:pPr>
            <a:endParaRPr lang="en-AU" kern="0" dirty="0" smtClean="0"/>
          </a:p>
          <a:p>
            <a:pPr marL="285750" lvl="1" indent="-285750" eaLnBrk="0" hangingPunct="0">
              <a:spcBef>
                <a:spcPts val="0"/>
              </a:spcBef>
              <a:buSzPct val="100000"/>
              <a:buFont typeface="Wingdings" pitchFamily="2" charset="2"/>
              <a:buChar char="n"/>
            </a:pPr>
            <a:endParaRPr lang="en-AU" kern="0" dirty="0"/>
          </a:p>
          <a:p>
            <a:pPr marL="552150" lvl="2" indent="-285750" eaLnBrk="0" hangingPunct="0">
              <a:spcBef>
                <a:spcPts val="0"/>
              </a:spcBef>
            </a:pPr>
            <a:endParaRPr lang="en-AU" kern="0" dirty="0"/>
          </a:p>
          <a:p>
            <a:pPr eaLnBrk="0" hangingPunct="0">
              <a:spcBef>
                <a:spcPts val="0"/>
              </a:spcBef>
              <a:buClr>
                <a:schemeClr val="accent2"/>
              </a:buClr>
              <a:buSzPct val="100000"/>
            </a:pPr>
            <a:endParaRPr lang="en-AU" kern="0" dirty="0"/>
          </a:p>
          <a:p>
            <a:pPr marL="285750" indent="-285750" eaLnBrk="0" hangingPunct="0">
              <a:spcBef>
                <a:spcPts val="0"/>
              </a:spcBef>
              <a:buClr>
                <a:schemeClr val="accent2"/>
              </a:buClr>
              <a:buSzPct val="100000"/>
              <a:buFont typeface="Wingdings" pitchFamily="2" charset="2"/>
              <a:buChar char="n"/>
            </a:pPr>
            <a:endParaRPr lang="en-AU" kern="0" dirty="0"/>
          </a:p>
          <a:p>
            <a:pPr marL="285750" indent="-285750" eaLnBrk="0" hangingPunct="0">
              <a:spcBef>
                <a:spcPts val="0"/>
              </a:spcBef>
              <a:buClr>
                <a:schemeClr val="accent2"/>
              </a:buClr>
              <a:buSzPct val="100000"/>
              <a:buFont typeface="Wingdings" pitchFamily="2" charset="2"/>
              <a:buChar char="n"/>
            </a:pPr>
            <a:endParaRPr lang="en-AU" kern="0" dirty="0" smtClean="0"/>
          </a:p>
          <a:p>
            <a:pPr marL="649350" lvl="1" indent="-285750" eaLnBrk="0" hangingPunct="0">
              <a:spcBef>
                <a:spcPts val="0"/>
              </a:spcBef>
              <a:buSzPct val="100000"/>
              <a:buFont typeface="Wingdings" pitchFamily="2" charset="2"/>
              <a:buChar char="n"/>
            </a:pPr>
            <a:endParaRPr lang="en-AU" kern="0" dirty="0"/>
          </a:p>
          <a:p>
            <a:pPr marL="285750" indent="-285750" eaLnBrk="0" hangingPunct="0">
              <a:spcBef>
                <a:spcPts val="0"/>
              </a:spcBef>
              <a:buClr>
                <a:schemeClr val="accent2"/>
              </a:buClr>
              <a:buSzPct val="100000"/>
              <a:buFont typeface="Wingdings" pitchFamily="2" charset="2"/>
              <a:buChar char="n"/>
            </a:pPr>
            <a:endParaRPr lang="en-AU" kern="0" dirty="0" smtClean="0"/>
          </a:p>
          <a:p>
            <a:pPr marL="649350" lvl="1" indent="-285750" eaLnBrk="0" hangingPunct="0">
              <a:spcBef>
                <a:spcPts val="0"/>
              </a:spcBef>
              <a:buSzPct val="80000"/>
              <a:buFont typeface="Wingdings" pitchFamily="2" charset="2"/>
              <a:buChar char="o"/>
            </a:pPr>
            <a:endParaRPr lang="en-AU" kern="0" dirty="0"/>
          </a:p>
          <a:p>
            <a:pPr marL="649350" lvl="1" indent="-285750" eaLnBrk="0" hangingPunct="0">
              <a:spcBef>
                <a:spcPts val="0"/>
              </a:spcBef>
              <a:buSzPct val="80000"/>
              <a:buFont typeface="Wingdings" pitchFamily="2" charset="2"/>
              <a:buChar char="o"/>
            </a:pPr>
            <a:endParaRPr lang="en-AU" kern="0" dirty="0"/>
          </a:p>
          <a:p>
            <a:pPr marL="285750" indent="-285750" eaLnBrk="0" hangingPunct="0">
              <a:spcBef>
                <a:spcPts val="0"/>
              </a:spcBef>
              <a:buSzPct val="80000"/>
              <a:buFont typeface="Wingdings" pitchFamily="2" charset="2"/>
              <a:buChar char="o"/>
            </a:pPr>
            <a:endParaRPr lang="en-AU" kern="0" dirty="0" smtClean="0"/>
          </a:p>
          <a:p>
            <a:pPr marL="285750" indent="-285750" eaLnBrk="0" hangingPunct="0">
              <a:spcBef>
                <a:spcPts val="0"/>
              </a:spcBef>
              <a:buSzPct val="80000"/>
              <a:buFont typeface="Wingdings" pitchFamily="2" charset="2"/>
              <a:buChar char="o"/>
            </a:pPr>
            <a:endParaRPr lang="en-AU" kern="0" dirty="0"/>
          </a:p>
          <a:p>
            <a:pPr marL="285750" indent="-285750" eaLnBrk="0" hangingPunct="0">
              <a:spcBef>
                <a:spcPts val="0"/>
              </a:spcBef>
              <a:buClr>
                <a:schemeClr val="accent2"/>
              </a:buClr>
              <a:buSzPct val="100000"/>
              <a:buFont typeface="Wingdings" pitchFamily="2" charset="2"/>
              <a:buChar char="o"/>
            </a:pPr>
            <a:endParaRPr lang="en-AU" kern="0" dirty="0"/>
          </a:p>
          <a:p>
            <a:pPr>
              <a:buClr>
                <a:schemeClr val="accent2"/>
              </a:buClr>
            </a:pPr>
            <a:endParaRPr lang="en-US" dirty="0"/>
          </a:p>
          <a:p>
            <a:endParaRPr lang="en-US" b="1" dirty="0" smtClean="0"/>
          </a:p>
          <a:p>
            <a:pPr>
              <a:buClr>
                <a:schemeClr val="accent2"/>
              </a:buClr>
            </a:pPr>
            <a:endParaRPr lang="en-US" b="1" dirty="0" smtClean="0"/>
          </a:p>
          <a:p>
            <a:pPr>
              <a:buClr>
                <a:schemeClr val="accent2"/>
              </a:buClr>
            </a:pPr>
            <a:endParaRPr lang="en-US" dirty="0"/>
          </a:p>
        </p:txBody>
      </p:sp>
      <p:sp>
        <p:nvSpPr>
          <p:cNvPr id="5" name="Slide Number Placeholder 4"/>
          <p:cNvSpPr>
            <a:spLocks noGrp="1"/>
          </p:cNvSpPr>
          <p:nvPr>
            <p:ph type="sldNum" sz="quarter" idx="12"/>
          </p:nvPr>
        </p:nvSpPr>
        <p:spPr/>
        <p:txBody>
          <a:bodyPr/>
          <a:lstStyle/>
          <a:p>
            <a:fld id="{35E95447-332B-4921-90E8-EADBE6641693}" type="slidenum">
              <a:rPr lang="en-AU" smtClean="0">
                <a:solidFill>
                  <a:srgbClr val="5F5F5F"/>
                </a:solidFill>
              </a:rPr>
              <a:pPr/>
              <a:t>26</a:t>
            </a:fld>
            <a:endParaRPr lang="en-AU">
              <a:solidFill>
                <a:srgbClr val="5F5F5F"/>
              </a:solidFill>
            </a:endParaRPr>
          </a:p>
        </p:txBody>
      </p:sp>
      <p:sp>
        <p:nvSpPr>
          <p:cNvPr id="6" name="Text Placeholder 5"/>
          <p:cNvSpPr>
            <a:spLocks noGrp="1"/>
          </p:cNvSpPr>
          <p:nvPr>
            <p:ph type="body" sz="quarter" idx="13"/>
          </p:nvPr>
        </p:nvSpPr>
        <p:spPr>
          <a:xfrm>
            <a:off x="1066800" y="1219200"/>
            <a:ext cx="6300192" cy="288000"/>
          </a:xfrm>
        </p:spPr>
        <p:txBody>
          <a:bodyPr>
            <a:normAutofit/>
          </a:bodyPr>
          <a:lstStyle/>
          <a:p>
            <a:r>
              <a:rPr lang="en-AU" kern="0" dirty="0" smtClean="0">
                <a:solidFill>
                  <a:srgbClr val="002060"/>
                </a:solidFill>
              </a:rPr>
              <a:t>I</a:t>
            </a:r>
            <a:r>
              <a:rPr lang="en-US" dirty="0" err="1" smtClean="0">
                <a:solidFill>
                  <a:srgbClr val="002060"/>
                </a:solidFill>
              </a:rPr>
              <a:t>mpact</a:t>
            </a:r>
            <a:r>
              <a:rPr lang="en-US" dirty="0" smtClean="0">
                <a:solidFill>
                  <a:srgbClr val="002060"/>
                </a:solidFill>
              </a:rPr>
              <a:t> of CD4</a:t>
            </a:r>
            <a:r>
              <a:rPr lang="en-US" baseline="30000" dirty="0" smtClean="0">
                <a:solidFill>
                  <a:srgbClr val="002060"/>
                </a:solidFill>
              </a:rPr>
              <a:t>+</a:t>
            </a:r>
            <a:r>
              <a:rPr lang="en-US" dirty="0" smtClean="0">
                <a:solidFill>
                  <a:srgbClr val="002060"/>
                </a:solidFill>
              </a:rPr>
              <a:t> T cell count on indeterminate results in HIV</a:t>
            </a:r>
            <a:endParaRPr lang="en-US" dirty="0">
              <a:solidFill>
                <a:srgbClr val="002060"/>
              </a:solidFill>
            </a:endParaRPr>
          </a:p>
        </p:txBody>
      </p:sp>
      <p:sp>
        <p:nvSpPr>
          <p:cNvPr id="8" name="TextBox 7"/>
          <p:cNvSpPr txBox="1"/>
          <p:nvPr/>
        </p:nvSpPr>
        <p:spPr>
          <a:xfrm>
            <a:off x="2843808" y="6409173"/>
            <a:ext cx="6192688" cy="216024"/>
          </a:xfrm>
          <a:prstGeom prst="rect">
            <a:avLst/>
          </a:prstGeom>
          <a:noFill/>
        </p:spPr>
        <p:txBody>
          <a:bodyPr wrap="square" lIns="0" tIns="0" rIns="0" bIns="0" rtlCol="0" anchor="b" anchorCtr="0">
            <a:noAutofit/>
          </a:bodyPr>
          <a:lstStyle/>
          <a:p>
            <a:r>
              <a:rPr lang="en-US" sz="1000" dirty="0" smtClean="0">
                <a:solidFill>
                  <a:srgbClr val="C0C0C0">
                    <a:lumMod val="50000"/>
                  </a:srgbClr>
                </a:solidFill>
              </a:rPr>
              <a:t>1.  </a:t>
            </a:r>
            <a:r>
              <a:rPr lang="en-US" sz="1000" dirty="0" err="1" smtClean="0">
                <a:solidFill>
                  <a:srgbClr val="C0C0C0">
                    <a:lumMod val="50000"/>
                  </a:srgbClr>
                </a:solidFill>
              </a:rPr>
              <a:t>Santin</a:t>
            </a:r>
            <a:r>
              <a:rPr lang="en-US" sz="1000" dirty="0" smtClean="0">
                <a:solidFill>
                  <a:srgbClr val="C0C0C0">
                    <a:lumMod val="50000"/>
                  </a:srgbClr>
                </a:solidFill>
              </a:rPr>
              <a:t> M. et al. (2012) </a:t>
            </a:r>
            <a:r>
              <a:rPr lang="en-US" sz="1000" i="1" dirty="0" err="1" smtClean="0">
                <a:solidFill>
                  <a:srgbClr val="C0C0C0">
                    <a:lumMod val="50000"/>
                  </a:srgbClr>
                </a:solidFill>
                <a:sym typeface="Symbol" pitchFamily="18" charset="2"/>
              </a:rPr>
              <a:t>PLoS</a:t>
            </a:r>
            <a:r>
              <a:rPr lang="en-US" sz="1000" i="1" dirty="0" smtClean="0">
                <a:solidFill>
                  <a:srgbClr val="C0C0C0">
                    <a:lumMod val="50000"/>
                  </a:srgbClr>
                </a:solidFill>
                <a:sym typeface="Symbol" pitchFamily="18" charset="2"/>
              </a:rPr>
              <a:t> One </a:t>
            </a:r>
            <a:r>
              <a:rPr lang="en-US" sz="1000" dirty="0" smtClean="0">
                <a:solidFill>
                  <a:srgbClr val="C0C0C0">
                    <a:lumMod val="50000"/>
                  </a:srgbClr>
                </a:solidFill>
                <a:sym typeface="Symbol" pitchFamily="18" charset="2"/>
              </a:rPr>
              <a:t>7(3) e32482.</a:t>
            </a:r>
            <a:r>
              <a:rPr lang="en-US" sz="1000" dirty="0" smtClean="0">
                <a:solidFill>
                  <a:srgbClr val="C0C0C0">
                    <a:lumMod val="50000"/>
                  </a:srgbClr>
                </a:solidFill>
              </a:rPr>
              <a:t> </a:t>
            </a:r>
            <a:endParaRPr lang="en-US" sz="1000" dirty="0">
              <a:solidFill>
                <a:srgbClr val="C0C0C0">
                  <a:lumMod val="50000"/>
                </a:srgb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021127749"/>
              </p:ext>
            </p:extLst>
          </p:nvPr>
        </p:nvGraphicFramePr>
        <p:xfrm>
          <a:off x="1295400" y="1981200"/>
          <a:ext cx="5867400" cy="2815952"/>
        </p:xfrm>
        <a:graphic>
          <a:graphicData uri="http://schemas.openxmlformats.org/drawingml/2006/table">
            <a:tbl>
              <a:tblPr firstRow="1" bandRow="1">
                <a:tableStyleId>{5C22544A-7EE6-4342-B048-85BDC9FD1C3A}</a:tableStyleId>
              </a:tblPr>
              <a:tblGrid>
                <a:gridCol w="2108200"/>
                <a:gridCol w="1879600"/>
                <a:gridCol w="1879600"/>
              </a:tblGrid>
              <a:tr h="1009731">
                <a:tc rowSpan="2">
                  <a:txBody>
                    <a:bodyPr/>
                    <a:lstStyle/>
                    <a:p>
                      <a:pPr algn="ctr"/>
                      <a:r>
                        <a:rPr lang="en-US" sz="1600" dirty="0" smtClean="0">
                          <a:solidFill>
                            <a:schemeClr val="accent6">
                              <a:lumMod val="50000"/>
                            </a:schemeClr>
                          </a:solidFill>
                        </a:rPr>
                        <a:t>CD4</a:t>
                      </a:r>
                      <a:r>
                        <a:rPr lang="en-US" sz="1600" baseline="30000" dirty="0" smtClean="0">
                          <a:solidFill>
                            <a:schemeClr val="accent6">
                              <a:lumMod val="50000"/>
                            </a:schemeClr>
                          </a:solidFill>
                        </a:rPr>
                        <a:t>+</a:t>
                      </a:r>
                      <a:r>
                        <a:rPr lang="en-US" sz="1600" dirty="0" smtClean="0">
                          <a:solidFill>
                            <a:schemeClr val="accent6">
                              <a:lumMod val="50000"/>
                            </a:schemeClr>
                          </a:solidFill>
                        </a:rPr>
                        <a:t> count</a:t>
                      </a:r>
                      <a:endParaRPr lang="en-US" sz="1600" dirty="0">
                        <a:solidFill>
                          <a:schemeClr val="accent6">
                            <a:lumMod val="50000"/>
                          </a:schemeClr>
                        </a:solidFill>
                      </a:endParaRPr>
                    </a:p>
                  </a:txBody>
                  <a:tcPr>
                    <a:solidFill>
                      <a:schemeClr val="accent1"/>
                    </a:solidFill>
                  </a:tcPr>
                </a:tc>
                <a:tc gridSpan="2">
                  <a:txBody>
                    <a:bodyPr/>
                    <a:lstStyle/>
                    <a:p>
                      <a:pPr algn="ctr"/>
                      <a:r>
                        <a:rPr lang="en-US" sz="1600" dirty="0" smtClean="0">
                          <a:solidFill>
                            <a:schemeClr val="accent6">
                              <a:lumMod val="50000"/>
                            </a:schemeClr>
                          </a:solidFill>
                        </a:rPr>
                        <a:t>Rate of indeterminate results in HIV-infected patients</a:t>
                      </a:r>
                      <a:endParaRPr lang="en-US" sz="1600" dirty="0">
                        <a:solidFill>
                          <a:schemeClr val="accent6">
                            <a:lumMod val="50000"/>
                          </a:schemeClr>
                        </a:solidFill>
                      </a:endParaRPr>
                    </a:p>
                  </a:txBody>
                  <a:tcPr>
                    <a:solidFill>
                      <a:schemeClr val="accent1"/>
                    </a:solidFill>
                  </a:tcPr>
                </a:tc>
                <a:tc hMerge="1">
                  <a:txBody>
                    <a:bodyPr/>
                    <a:lstStyle/>
                    <a:p>
                      <a:pPr algn="ctr"/>
                      <a:endParaRPr lang="en-US" sz="1600" dirty="0"/>
                    </a:p>
                  </a:txBody>
                  <a:tcPr/>
                </a:tc>
              </a:tr>
              <a:tr h="593959">
                <a:tc vMerge="1">
                  <a:txBody>
                    <a:bodyPr/>
                    <a:lstStyle/>
                    <a:p>
                      <a:pPr algn="ctr"/>
                      <a:endParaRPr lang="en-US" sz="1600" dirty="0"/>
                    </a:p>
                  </a:txBody>
                  <a:tcPr/>
                </a:tc>
                <a:tc>
                  <a:txBody>
                    <a:bodyPr/>
                    <a:lstStyle/>
                    <a:p>
                      <a:pPr algn="ctr"/>
                      <a:r>
                        <a:rPr lang="en-US" sz="1600" b="1" dirty="0" smtClean="0">
                          <a:solidFill>
                            <a:schemeClr val="accent6">
                              <a:lumMod val="50000"/>
                            </a:schemeClr>
                          </a:solidFill>
                        </a:rPr>
                        <a:t>QFT</a:t>
                      </a:r>
                      <a:endParaRPr lang="en-US" sz="1600" b="1" dirty="0">
                        <a:solidFill>
                          <a:schemeClr val="accent6">
                            <a:lumMod val="50000"/>
                          </a:schemeClr>
                        </a:solidFill>
                      </a:endParaRPr>
                    </a:p>
                  </a:txBody>
                  <a:tcPr/>
                </a:tc>
                <a:tc>
                  <a:txBody>
                    <a:bodyPr/>
                    <a:lstStyle/>
                    <a:p>
                      <a:pPr algn="ctr"/>
                      <a:r>
                        <a:rPr lang="en-US" sz="1600" b="1" dirty="0" smtClean="0">
                          <a:solidFill>
                            <a:schemeClr val="accent6">
                              <a:lumMod val="50000"/>
                            </a:schemeClr>
                          </a:solidFill>
                        </a:rPr>
                        <a:t>EBI</a:t>
                      </a:r>
                      <a:endParaRPr lang="en-US" sz="1600" b="1" dirty="0">
                        <a:solidFill>
                          <a:schemeClr val="accent6">
                            <a:lumMod val="50000"/>
                          </a:schemeClr>
                        </a:solidFill>
                      </a:endParaRPr>
                    </a:p>
                  </a:txBody>
                  <a:tcPr/>
                </a:tc>
              </a:tr>
              <a:tr h="618303">
                <a:tc>
                  <a:txBody>
                    <a:bodyPr/>
                    <a:lstStyle/>
                    <a:p>
                      <a:r>
                        <a:rPr lang="en-US" sz="1600" dirty="0" smtClean="0">
                          <a:solidFill>
                            <a:schemeClr val="accent6">
                              <a:lumMod val="50000"/>
                            </a:schemeClr>
                          </a:solidFill>
                        </a:rPr>
                        <a:t>CD4</a:t>
                      </a:r>
                      <a:r>
                        <a:rPr lang="en-US" sz="1600" baseline="30000" dirty="0" smtClean="0">
                          <a:solidFill>
                            <a:schemeClr val="accent6">
                              <a:lumMod val="50000"/>
                            </a:schemeClr>
                          </a:solidFill>
                        </a:rPr>
                        <a:t>+</a:t>
                      </a:r>
                      <a:r>
                        <a:rPr lang="en-US" sz="1600" dirty="0" smtClean="0">
                          <a:solidFill>
                            <a:schemeClr val="accent6">
                              <a:lumMod val="50000"/>
                            </a:schemeClr>
                          </a:solidFill>
                        </a:rPr>
                        <a:t> &lt; 200</a:t>
                      </a:r>
                      <a:endParaRPr lang="en-US" sz="1600" dirty="0">
                        <a:solidFill>
                          <a:schemeClr val="accent6">
                            <a:lumMod val="50000"/>
                          </a:schemeClr>
                        </a:solidFill>
                      </a:endParaRPr>
                    </a:p>
                  </a:txBody>
                  <a:tcPr/>
                </a:tc>
                <a:tc>
                  <a:txBody>
                    <a:bodyPr/>
                    <a:lstStyle/>
                    <a:p>
                      <a:pPr algn="ctr"/>
                      <a:r>
                        <a:rPr lang="en-US" sz="1600" dirty="0" smtClean="0">
                          <a:solidFill>
                            <a:schemeClr val="accent6">
                              <a:lumMod val="50000"/>
                            </a:schemeClr>
                          </a:solidFill>
                        </a:rPr>
                        <a:t>11.6%</a:t>
                      </a:r>
                      <a:endParaRPr lang="en-US" sz="1600" dirty="0">
                        <a:solidFill>
                          <a:schemeClr val="accent6">
                            <a:lumMod val="50000"/>
                          </a:schemeClr>
                        </a:solidFill>
                      </a:endParaRPr>
                    </a:p>
                  </a:txBody>
                  <a:tcPr/>
                </a:tc>
                <a:tc>
                  <a:txBody>
                    <a:bodyPr/>
                    <a:lstStyle/>
                    <a:p>
                      <a:pPr algn="ctr"/>
                      <a:r>
                        <a:rPr lang="en-US" sz="1600" dirty="0" smtClean="0">
                          <a:solidFill>
                            <a:schemeClr val="accent6">
                              <a:lumMod val="50000"/>
                            </a:schemeClr>
                          </a:solidFill>
                        </a:rPr>
                        <a:t>11.4%</a:t>
                      </a:r>
                      <a:endParaRPr lang="en-US" sz="1600" dirty="0">
                        <a:solidFill>
                          <a:schemeClr val="accent6">
                            <a:lumMod val="50000"/>
                          </a:schemeClr>
                        </a:solidFill>
                      </a:endParaRPr>
                    </a:p>
                  </a:txBody>
                  <a:tcPr/>
                </a:tc>
              </a:tr>
              <a:tr h="593959">
                <a:tc>
                  <a:txBody>
                    <a:bodyPr/>
                    <a:lstStyle/>
                    <a:p>
                      <a:r>
                        <a:rPr lang="en-US" sz="1600" dirty="0" smtClean="0">
                          <a:solidFill>
                            <a:schemeClr val="accent6">
                              <a:lumMod val="50000"/>
                            </a:schemeClr>
                          </a:solidFill>
                        </a:rPr>
                        <a:t>CD4</a:t>
                      </a:r>
                      <a:r>
                        <a:rPr lang="en-US" sz="1600" baseline="30000" dirty="0" smtClean="0">
                          <a:solidFill>
                            <a:schemeClr val="accent6">
                              <a:lumMod val="50000"/>
                            </a:schemeClr>
                          </a:solidFill>
                        </a:rPr>
                        <a:t>+</a:t>
                      </a:r>
                      <a:r>
                        <a:rPr lang="en-US" sz="1600" dirty="0" smtClean="0">
                          <a:solidFill>
                            <a:schemeClr val="accent6">
                              <a:lumMod val="50000"/>
                            </a:schemeClr>
                          </a:solidFill>
                        </a:rPr>
                        <a:t> ≥ 200</a:t>
                      </a:r>
                      <a:endParaRPr lang="en-US" sz="1600" dirty="0">
                        <a:solidFill>
                          <a:schemeClr val="accent6">
                            <a:lumMod val="50000"/>
                          </a:schemeClr>
                        </a:solidFill>
                      </a:endParaRPr>
                    </a:p>
                  </a:txBody>
                  <a:tcPr/>
                </a:tc>
                <a:tc>
                  <a:txBody>
                    <a:bodyPr/>
                    <a:lstStyle/>
                    <a:p>
                      <a:pPr algn="ctr"/>
                      <a:r>
                        <a:rPr lang="en-US" sz="1600" dirty="0" smtClean="0">
                          <a:solidFill>
                            <a:schemeClr val="accent6">
                              <a:lumMod val="50000"/>
                            </a:schemeClr>
                          </a:solidFill>
                        </a:rPr>
                        <a:t>3.1%</a:t>
                      </a:r>
                      <a:endParaRPr lang="en-US" sz="1600" dirty="0">
                        <a:solidFill>
                          <a:schemeClr val="accent6">
                            <a:lumMod val="50000"/>
                          </a:schemeClr>
                        </a:solidFill>
                      </a:endParaRPr>
                    </a:p>
                  </a:txBody>
                  <a:tcPr/>
                </a:tc>
                <a:tc>
                  <a:txBody>
                    <a:bodyPr/>
                    <a:lstStyle/>
                    <a:p>
                      <a:pPr algn="ctr"/>
                      <a:r>
                        <a:rPr lang="en-US" sz="1600" dirty="0" smtClean="0">
                          <a:solidFill>
                            <a:schemeClr val="accent6">
                              <a:lumMod val="50000"/>
                            </a:schemeClr>
                          </a:solidFill>
                        </a:rPr>
                        <a:t>7.9%</a:t>
                      </a:r>
                      <a:endParaRPr lang="en-US" sz="1600" dirty="0">
                        <a:solidFill>
                          <a:schemeClr val="accent6">
                            <a:lumMod val="50000"/>
                          </a:schemeClr>
                        </a:solidFill>
                      </a:endParaRPr>
                    </a:p>
                  </a:txBody>
                  <a:tcPr/>
                </a:tc>
              </a:tr>
            </a:tbl>
          </a:graphicData>
        </a:graphic>
      </p:graphicFrame>
    </p:spTree>
    <p:custDataLst>
      <p:tags r:id="rId1"/>
    </p:custDataLst>
    <p:extLst>
      <p:ext uri="{BB962C8B-B14F-4D97-AF65-F5344CB8AC3E}">
        <p14:creationId xmlns:p14="http://schemas.microsoft.com/office/powerpoint/2010/main" val="208401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solidFill>
                  <a:schemeClr val="accent6">
                    <a:lumMod val="50000"/>
                  </a:schemeClr>
                </a:solidFill>
              </a:rPr>
              <a:t>Serial Testing in Health Care Workers</a:t>
            </a:r>
            <a:endParaRPr lang="en-US" dirty="0">
              <a:solidFill>
                <a:schemeClr val="accent6">
                  <a:lumMod val="50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112177825"/>
              </p:ext>
            </p:extLst>
          </p:nvPr>
        </p:nvGraphicFramePr>
        <p:xfrm>
          <a:off x="152400" y="1447800"/>
          <a:ext cx="8610600" cy="5152644"/>
        </p:xfrm>
        <a:graphic>
          <a:graphicData uri="http://schemas.openxmlformats.org/drawingml/2006/table">
            <a:tbl>
              <a:tblPr firstRow="1" firstCol="1" bandRow="1">
                <a:tableStyleId>{5C22544A-7EE6-4342-B048-85BDC9FD1C3A}</a:tableStyleId>
              </a:tblPr>
              <a:tblGrid>
                <a:gridCol w="1790701"/>
                <a:gridCol w="1104899"/>
                <a:gridCol w="1409701"/>
                <a:gridCol w="1485899"/>
                <a:gridCol w="1295400"/>
                <a:gridCol w="1524000"/>
              </a:tblGrid>
              <a:tr h="206261">
                <a:tc rowSpan="2">
                  <a:txBody>
                    <a:bodyPr/>
                    <a:lstStyle/>
                    <a:p>
                      <a:pPr marL="0" marR="0">
                        <a:lnSpc>
                          <a:spcPct val="115000"/>
                        </a:lnSpc>
                        <a:spcBef>
                          <a:spcPts val="0"/>
                        </a:spcBef>
                        <a:spcAft>
                          <a:spcPts val="0"/>
                        </a:spcAft>
                      </a:pPr>
                      <a:r>
                        <a:rPr lang="en-US" sz="1400" dirty="0">
                          <a:solidFill>
                            <a:srgbClr val="002060"/>
                          </a:solidFill>
                          <a:effectLst/>
                        </a:rPr>
                        <a:t>Study, </a:t>
                      </a:r>
                      <a:r>
                        <a:rPr lang="en-US" sz="1400" dirty="0" err="1">
                          <a:solidFill>
                            <a:srgbClr val="002060"/>
                          </a:solidFill>
                          <a:effectLst/>
                        </a:rPr>
                        <a:t>yr</a:t>
                      </a:r>
                      <a:r>
                        <a:rPr lang="en-US" sz="1400" dirty="0">
                          <a:solidFill>
                            <a:srgbClr val="002060"/>
                          </a:solidFill>
                          <a:effectLst/>
                        </a:rPr>
                        <a:t> (reference)</a:t>
                      </a:r>
                      <a:endParaRPr lang="en-US" sz="1400" dirty="0">
                        <a:solidFill>
                          <a:srgbClr val="002060"/>
                        </a:solidFill>
                        <a:effectLst/>
                        <a:latin typeface="Calibri"/>
                        <a:ea typeface="Calibri"/>
                        <a:cs typeface="Times New Roman"/>
                      </a:endParaRPr>
                    </a:p>
                  </a:txBody>
                  <a:tcPr marL="0" marR="0" marT="0" marB="0" anchor="b"/>
                </a:tc>
                <a:tc rowSpan="2">
                  <a:txBody>
                    <a:bodyPr/>
                    <a:lstStyle/>
                    <a:p>
                      <a:pPr marL="0" marR="0">
                        <a:lnSpc>
                          <a:spcPct val="115000"/>
                        </a:lnSpc>
                        <a:spcBef>
                          <a:spcPts val="0"/>
                        </a:spcBef>
                        <a:spcAft>
                          <a:spcPts val="0"/>
                        </a:spcAft>
                      </a:pPr>
                      <a:r>
                        <a:rPr lang="en-US" sz="1400" dirty="0">
                          <a:solidFill>
                            <a:srgbClr val="002060"/>
                          </a:solidFill>
                          <a:effectLst/>
                        </a:rPr>
                        <a:t>Country</a:t>
                      </a:r>
                      <a:endParaRPr lang="en-US" sz="1400" dirty="0">
                        <a:solidFill>
                          <a:srgbClr val="002060"/>
                        </a:solidFill>
                        <a:effectLst/>
                        <a:latin typeface="Calibri"/>
                        <a:ea typeface="Calibri"/>
                        <a:cs typeface="Times New Roman"/>
                      </a:endParaRPr>
                    </a:p>
                  </a:txBody>
                  <a:tcPr marL="0" marR="0" marT="0" marB="0" anchor="b"/>
                </a:tc>
                <a:tc rowSpan="2">
                  <a:txBody>
                    <a:bodyPr/>
                    <a:lstStyle/>
                    <a:p>
                      <a:pPr marL="0" marR="0">
                        <a:lnSpc>
                          <a:spcPct val="115000"/>
                        </a:lnSpc>
                        <a:spcBef>
                          <a:spcPts val="0"/>
                        </a:spcBef>
                        <a:spcAft>
                          <a:spcPts val="0"/>
                        </a:spcAft>
                      </a:pPr>
                      <a:r>
                        <a:rPr lang="en-US" sz="1400">
                          <a:solidFill>
                            <a:srgbClr val="002060"/>
                          </a:solidFill>
                          <a:effectLst/>
                        </a:rPr>
                        <a:t>Duration between tests</a:t>
                      </a:r>
                      <a:endParaRPr lang="en-US" sz="1400">
                        <a:solidFill>
                          <a:srgbClr val="002060"/>
                        </a:solidFill>
                        <a:effectLst/>
                        <a:latin typeface="Calibri"/>
                        <a:ea typeface="Calibri"/>
                        <a:cs typeface="Times New Roman"/>
                      </a:endParaRPr>
                    </a:p>
                  </a:txBody>
                  <a:tcPr marL="0" marR="0" marT="0" marB="0" anchor="b"/>
                </a:tc>
                <a:tc gridSpan="3">
                  <a:txBody>
                    <a:bodyPr/>
                    <a:lstStyle/>
                    <a:p>
                      <a:pPr marL="0" marR="0">
                        <a:lnSpc>
                          <a:spcPct val="115000"/>
                        </a:lnSpc>
                        <a:spcBef>
                          <a:spcPts val="0"/>
                        </a:spcBef>
                        <a:spcAft>
                          <a:spcPts val="0"/>
                        </a:spcAft>
                      </a:pPr>
                      <a:r>
                        <a:rPr lang="en-US" sz="1400">
                          <a:solidFill>
                            <a:srgbClr val="002060"/>
                          </a:solidFill>
                          <a:effectLst/>
                        </a:rPr>
                        <a:t>No. of conversions or reversions/total no. of participants (%)</a:t>
                      </a:r>
                      <a:endParaRPr lang="en-US" sz="1400">
                        <a:solidFill>
                          <a:srgbClr val="002060"/>
                        </a:solidFill>
                        <a:effectLst/>
                        <a:latin typeface="Calibri"/>
                        <a:ea typeface="Calibri"/>
                        <a:cs typeface="Times New Roman"/>
                      </a:endParaRPr>
                    </a:p>
                  </a:txBody>
                  <a:tcPr marL="0" marR="0" marT="0" marB="0" anchor="b"/>
                </a:tc>
                <a:tc hMerge="1">
                  <a:txBody>
                    <a:bodyPr/>
                    <a:lstStyle/>
                    <a:p>
                      <a:endParaRPr lang="en-US"/>
                    </a:p>
                  </a:txBody>
                  <a:tcPr/>
                </a:tc>
                <a:tc hMerge="1">
                  <a:txBody>
                    <a:bodyPr/>
                    <a:lstStyle/>
                    <a:p>
                      <a:endParaRPr lang="en-US"/>
                    </a:p>
                  </a:txBody>
                  <a:tcPr/>
                </a:tc>
              </a:tr>
              <a:tr h="2062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a:solidFill>
                            <a:srgbClr val="002060"/>
                          </a:solidFill>
                          <a:effectLst/>
                        </a:rPr>
                        <a:t>TST conversions</a:t>
                      </a:r>
                      <a:endParaRPr lang="en-US" sz="1400">
                        <a:solidFill>
                          <a:srgbClr val="002060"/>
                        </a:solidFill>
                        <a:effectLst/>
                        <a:latin typeface="Calibri"/>
                        <a:ea typeface="Calibri"/>
                        <a:cs typeface="Times New Roman"/>
                      </a:endParaRPr>
                    </a:p>
                  </a:txBody>
                  <a:tcPr marL="0" marR="0" marT="0" marB="0" anchor="b"/>
                </a:tc>
                <a:tc>
                  <a:txBody>
                    <a:bodyPr/>
                    <a:lstStyle/>
                    <a:p>
                      <a:pPr marL="0" marR="0">
                        <a:lnSpc>
                          <a:spcPct val="115000"/>
                        </a:lnSpc>
                        <a:spcBef>
                          <a:spcPts val="0"/>
                        </a:spcBef>
                        <a:spcAft>
                          <a:spcPts val="0"/>
                        </a:spcAft>
                      </a:pPr>
                      <a:r>
                        <a:rPr lang="en-US" sz="1400">
                          <a:solidFill>
                            <a:srgbClr val="002060"/>
                          </a:solidFill>
                          <a:effectLst/>
                        </a:rPr>
                        <a:t>IGRA conversions</a:t>
                      </a:r>
                      <a:r>
                        <a:rPr lang="en-US" sz="1400" u="sng" baseline="30000">
                          <a:solidFill>
                            <a:srgbClr val="002060"/>
                          </a:solidFill>
                          <a:effectLst/>
                          <a:hlinkClick r:id="rId3"/>
                        </a:rPr>
                        <a:t>a</a:t>
                      </a:r>
                      <a:endParaRPr lang="en-US" sz="1400">
                        <a:solidFill>
                          <a:srgbClr val="002060"/>
                        </a:solidFill>
                        <a:effectLst/>
                        <a:latin typeface="Calibri"/>
                        <a:ea typeface="Calibri"/>
                        <a:cs typeface="Times New Roman"/>
                      </a:endParaRPr>
                    </a:p>
                  </a:txBody>
                  <a:tcPr marL="0" marR="0" marT="0" marB="0" anchor="b"/>
                </a:tc>
                <a:tc>
                  <a:txBody>
                    <a:bodyPr/>
                    <a:lstStyle/>
                    <a:p>
                      <a:pPr marL="0" marR="0">
                        <a:lnSpc>
                          <a:spcPct val="115000"/>
                        </a:lnSpc>
                        <a:spcBef>
                          <a:spcPts val="0"/>
                        </a:spcBef>
                        <a:spcAft>
                          <a:spcPts val="0"/>
                        </a:spcAft>
                      </a:pPr>
                      <a:r>
                        <a:rPr lang="en-US" sz="1400" dirty="0">
                          <a:solidFill>
                            <a:srgbClr val="002060"/>
                          </a:solidFill>
                          <a:effectLst/>
                        </a:rPr>
                        <a:t>IGRA </a:t>
                      </a:r>
                      <a:r>
                        <a:rPr lang="en-US" sz="1400" dirty="0" err="1">
                          <a:solidFill>
                            <a:srgbClr val="002060"/>
                          </a:solidFill>
                          <a:effectLst/>
                        </a:rPr>
                        <a:t>reversions</a:t>
                      </a:r>
                      <a:r>
                        <a:rPr lang="en-US" sz="1400" u="sng" baseline="30000" dirty="0" err="1">
                          <a:solidFill>
                            <a:srgbClr val="002060"/>
                          </a:solidFill>
                          <a:effectLst/>
                          <a:hlinkClick r:id="rId3"/>
                        </a:rPr>
                        <a:t>a</a:t>
                      </a:r>
                      <a:endParaRPr lang="en-US" sz="1400" dirty="0">
                        <a:solidFill>
                          <a:srgbClr val="002060"/>
                        </a:solidFill>
                        <a:effectLst/>
                        <a:latin typeface="Calibri"/>
                        <a:ea typeface="Calibri"/>
                        <a:cs typeface="Times New Roman"/>
                      </a:endParaRPr>
                    </a:p>
                  </a:txBody>
                  <a:tcPr marL="0" marR="0" marT="0" marB="0" anchor="b"/>
                </a:tc>
              </a:tr>
              <a:tr h="206261">
                <a:tc>
                  <a:txBody>
                    <a:bodyPr/>
                    <a:lstStyle/>
                    <a:p>
                      <a:pPr marL="0" marR="0">
                        <a:lnSpc>
                          <a:spcPct val="115000"/>
                        </a:lnSpc>
                        <a:spcBef>
                          <a:spcPts val="0"/>
                        </a:spcBef>
                        <a:spcAft>
                          <a:spcPts val="0"/>
                        </a:spcAft>
                      </a:pPr>
                      <a:r>
                        <a:rPr lang="en-US" sz="1400" dirty="0">
                          <a:solidFill>
                            <a:srgbClr val="002060"/>
                          </a:solidFill>
                          <a:effectLst/>
                        </a:rPr>
                        <a:t>Slater et al. (87) </a:t>
                      </a:r>
                      <a:endParaRPr lang="en-US" sz="1400" dirty="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USA</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2 yr</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0.4% (historical)</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361/8,227 (4.4)</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613/1,584 (38.7)</a:t>
                      </a:r>
                      <a:endParaRPr lang="en-US" sz="1400">
                        <a:solidFill>
                          <a:srgbClr val="002060"/>
                        </a:solidFill>
                        <a:effectLst/>
                        <a:latin typeface="Calibri"/>
                        <a:ea typeface="Calibri"/>
                        <a:cs typeface="Times New Roman"/>
                      </a:endParaRPr>
                    </a:p>
                  </a:txBody>
                  <a:tcPr marL="0" marR="0" marT="0" marB="0"/>
                </a:tc>
              </a:tr>
              <a:tr h="632518">
                <a:tc>
                  <a:txBody>
                    <a:bodyPr/>
                    <a:lstStyle/>
                    <a:p>
                      <a:pPr marL="0" marR="0">
                        <a:lnSpc>
                          <a:spcPct val="115000"/>
                        </a:lnSpc>
                        <a:spcBef>
                          <a:spcPts val="0"/>
                        </a:spcBef>
                        <a:spcAft>
                          <a:spcPts val="0"/>
                        </a:spcAft>
                      </a:pPr>
                      <a:r>
                        <a:rPr lang="en-US" sz="1400">
                          <a:solidFill>
                            <a:srgbClr val="002060"/>
                          </a:solidFill>
                          <a:effectLst/>
                        </a:rPr>
                        <a:t>Dorman et al. 2013 (86) </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dirty="0">
                          <a:solidFill>
                            <a:srgbClr val="002060"/>
                          </a:solidFill>
                          <a:effectLst/>
                        </a:rPr>
                        <a:t>USA</a:t>
                      </a:r>
                      <a:endParaRPr lang="en-US" sz="1400" dirty="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6 mo</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21/2,293 (0.9)</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For QFT, 138/2,263 (6.1); for T-SPOT, 177/2,137 (8.3)</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For QFT, 81/106 (76); for T-SPOT, 91/118 (77)</a:t>
                      </a:r>
                      <a:endParaRPr lang="en-US" sz="1400">
                        <a:solidFill>
                          <a:srgbClr val="002060"/>
                        </a:solidFill>
                        <a:effectLst/>
                        <a:latin typeface="Calibri"/>
                        <a:ea typeface="Calibri"/>
                        <a:cs typeface="Times New Roman"/>
                      </a:endParaRPr>
                    </a:p>
                  </a:txBody>
                  <a:tcPr marL="0" marR="0" marT="0" marB="0"/>
                </a:tc>
              </a:tr>
              <a:tr h="206261">
                <a:tc>
                  <a:txBody>
                    <a:bodyPr/>
                    <a:lstStyle/>
                    <a:p>
                      <a:pPr marL="0" marR="0">
                        <a:lnSpc>
                          <a:spcPct val="115000"/>
                        </a:lnSpc>
                        <a:spcBef>
                          <a:spcPts val="0"/>
                        </a:spcBef>
                        <a:spcAft>
                          <a:spcPts val="0"/>
                        </a:spcAft>
                      </a:pPr>
                      <a:r>
                        <a:rPr lang="en-US" sz="1400">
                          <a:solidFill>
                            <a:srgbClr val="002060"/>
                          </a:solidFill>
                          <a:effectLst/>
                        </a:rPr>
                        <a:t>Zwerling et al., 2013 (70) </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Canada</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1 yr</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0/241</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13/245 (5.3)</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8/13 (62)</a:t>
                      </a:r>
                      <a:endParaRPr lang="en-US" sz="1400">
                        <a:solidFill>
                          <a:srgbClr val="002060"/>
                        </a:solidFill>
                        <a:effectLst/>
                        <a:latin typeface="Calibri"/>
                        <a:ea typeface="Calibri"/>
                        <a:cs typeface="Times New Roman"/>
                      </a:endParaRPr>
                    </a:p>
                  </a:txBody>
                  <a:tcPr marL="0" marR="0" marT="0" marB="0"/>
                </a:tc>
              </a:tr>
              <a:tr h="206261">
                <a:tc>
                  <a:txBody>
                    <a:bodyPr/>
                    <a:lstStyle/>
                    <a:p>
                      <a:pPr marL="0" marR="0">
                        <a:lnSpc>
                          <a:spcPct val="115000"/>
                        </a:lnSpc>
                        <a:spcBef>
                          <a:spcPts val="0"/>
                        </a:spcBef>
                        <a:spcAft>
                          <a:spcPts val="0"/>
                        </a:spcAft>
                      </a:pPr>
                      <a:r>
                        <a:rPr lang="en-US" sz="1400">
                          <a:solidFill>
                            <a:srgbClr val="002060"/>
                          </a:solidFill>
                          <a:effectLst/>
                        </a:rPr>
                        <a:t>Joshi et al., 2012 (85) </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dirty="0">
                          <a:solidFill>
                            <a:srgbClr val="002060"/>
                          </a:solidFill>
                          <a:effectLst/>
                        </a:rPr>
                        <a:t>USA</a:t>
                      </a:r>
                      <a:endParaRPr lang="en-US" sz="1400" dirty="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1 yr</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0.1% (historical)</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71/2,232 (3.2)</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31/69 (45)</a:t>
                      </a:r>
                      <a:endParaRPr lang="en-US" sz="1400">
                        <a:solidFill>
                          <a:srgbClr val="002060"/>
                        </a:solidFill>
                        <a:effectLst/>
                        <a:latin typeface="Calibri"/>
                        <a:ea typeface="Calibri"/>
                        <a:cs typeface="Times New Roman"/>
                      </a:endParaRPr>
                    </a:p>
                  </a:txBody>
                  <a:tcPr marL="0" marR="0" marT="0" marB="0"/>
                </a:tc>
              </a:tr>
              <a:tr h="312826">
                <a:tc>
                  <a:txBody>
                    <a:bodyPr/>
                    <a:lstStyle/>
                    <a:p>
                      <a:pPr marL="0" marR="0">
                        <a:lnSpc>
                          <a:spcPct val="115000"/>
                        </a:lnSpc>
                        <a:spcBef>
                          <a:spcPts val="0"/>
                        </a:spcBef>
                        <a:spcAft>
                          <a:spcPts val="0"/>
                        </a:spcAft>
                      </a:pPr>
                      <a:r>
                        <a:rPr lang="en-US" sz="1400">
                          <a:solidFill>
                            <a:srgbClr val="002060"/>
                          </a:solidFill>
                          <a:effectLst/>
                        </a:rPr>
                        <a:t>Park et al., 2012 (84) </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South Korea</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Once-monthly testing for 1 yr</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NA</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25/48 (52) had ≥1 conversion over 1 yr</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Not reported</a:t>
                      </a:r>
                      <a:endParaRPr lang="en-US" sz="1400">
                        <a:solidFill>
                          <a:srgbClr val="002060"/>
                        </a:solidFill>
                        <a:effectLst/>
                        <a:latin typeface="Calibri"/>
                        <a:ea typeface="Calibri"/>
                        <a:cs typeface="Times New Roman"/>
                      </a:endParaRPr>
                    </a:p>
                  </a:txBody>
                  <a:tcPr marL="0" marR="0" marT="0" marB="0"/>
                </a:tc>
              </a:tr>
              <a:tr h="206261">
                <a:tc>
                  <a:txBody>
                    <a:bodyPr/>
                    <a:lstStyle/>
                    <a:p>
                      <a:pPr marL="0" marR="0">
                        <a:lnSpc>
                          <a:spcPct val="115000"/>
                        </a:lnSpc>
                        <a:spcBef>
                          <a:spcPts val="0"/>
                        </a:spcBef>
                        <a:spcAft>
                          <a:spcPts val="0"/>
                        </a:spcAft>
                      </a:pPr>
                      <a:r>
                        <a:rPr lang="en-US" sz="1400">
                          <a:solidFill>
                            <a:srgbClr val="002060"/>
                          </a:solidFill>
                          <a:effectLst/>
                        </a:rPr>
                        <a:t>Joshi et al., 2012 (73) </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USA</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2–30 days</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NA</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NA</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18/45 (40)</a:t>
                      </a:r>
                      <a:endParaRPr lang="en-US" sz="1400">
                        <a:solidFill>
                          <a:srgbClr val="002060"/>
                        </a:solidFill>
                        <a:effectLst/>
                        <a:latin typeface="Calibri"/>
                        <a:ea typeface="Calibri"/>
                        <a:cs typeface="Times New Roman"/>
                      </a:endParaRPr>
                    </a:p>
                  </a:txBody>
                  <a:tcPr marL="0" marR="0" marT="0" marB="0"/>
                </a:tc>
              </a:tr>
              <a:tr h="312826">
                <a:tc>
                  <a:txBody>
                    <a:bodyPr/>
                    <a:lstStyle/>
                    <a:p>
                      <a:pPr marL="0" marR="0">
                        <a:lnSpc>
                          <a:spcPct val="115000"/>
                        </a:lnSpc>
                        <a:spcBef>
                          <a:spcPts val="0"/>
                        </a:spcBef>
                        <a:spcAft>
                          <a:spcPts val="0"/>
                        </a:spcAft>
                      </a:pPr>
                      <a:r>
                        <a:rPr lang="en-US" sz="1400">
                          <a:solidFill>
                            <a:srgbClr val="002060"/>
                          </a:solidFill>
                          <a:effectLst/>
                        </a:rPr>
                        <a:t>Rafiza and Rampal, 2012 (75) </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Malaysia</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dirty="0">
                          <a:solidFill>
                            <a:srgbClr val="002060"/>
                          </a:solidFill>
                          <a:effectLst/>
                        </a:rPr>
                        <a:t>1 </a:t>
                      </a:r>
                      <a:r>
                        <a:rPr lang="en-US" sz="1400" dirty="0" err="1">
                          <a:solidFill>
                            <a:srgbClr val="002060"/>
                          </a:solidFill>
                          <a:effectLst/>
                        </a:rPr>
                        <a:t>yr</a:t>
                      </a:r>
                      <a:endParaRPr lang="en-US" sz="1400" dirty="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NA</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69/703 (9.8)</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14/59 (23.7)</a:t>
                      </a:r>
                      <a:endParaRPr lang="en-US" sz="1400">
                        <a:solidFill>
                          <a:srgbClr val="002060"/>
                        </a:solidFill>
                        <a:effectLst/>
                        <a:latin typeface="Calibri"/>
                        <a:ea typeface="Calibri"/>
                        <a:cs typeface="Times New Roman"/>
                      </a:endParaRPr>
                    </a:p>
                  </a:txBody>
                  <a:tcPr marL="0" marR="0" marT="0" marB="0"/>
                </a:tc>
              </a:tr>
              <a:tr h="312826">
                <a:tc>
                  <a:txBody>
                    <a:bodyPr/>
                    <a:lstStyle/>
                    <a:p>
                      <a:pPr marL="0" marR="0">
                        <a:lnSpc>
                          <a:spcPct val="115000"/>
                        </a:lnSpc>
                        <a:spcBef>
                          <a:spcPts val="0"/>
                        </a:spcBef>
                        <a:spcAft>
                          <a:spcPts val="0"/>
                        </a:spcAft>
                      </a:pPr>
                      <a:r>
                        <a:rPr lang="en-US" sz="1400">
                          <a:solidFill>
                            <a:srgbClr val="002060"/>
                          </a:solidFill>
                          <a:effectLst/>
                        </a:rPr>
                        <a:t>Fong et al., 2012 (71) </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USA</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dirty="0">
                          <a:solidFill>
                            <a:srgbClr val="002060"/>
                          </a:solidFill>
                          <a:effectLst/>
                        </a:rPr>
                        <a:t>1 </a:t>
                      </a:r>
                      <a:r>
                        <a:rPr lang="en-US" sz="1400" dirty="0" err="1">
                          <a:solidFill>
                            <a:srgbClr val="002060"/>
                          </a:solidFill>
                          <a:effectLst/>
                        </a:rPr>
                        <a:t>yr</a:t>
                      </a:r>
                      <a:r>
                        <a:rPr lang="en-US" sz="1400" dirty="0">
                          <a:solidFill>
                            <a:srgbClr val="002060"/>
                          </a:solidFill>
                          <a:effectLst/>
                        </a:rPr>
                        <a:t> or 1–6 </a:t>
                      </a:r>
                      <a:r>
                        <a:rPr lang="en-US" sz="1400" dirty="0" err="1">
                          <a:solidFill>
                            <a:srgbClr val="002060"/>
                          </a:solidFill>
                          <a:effectLst/>
                        </a:rPr>
                        <a:t>mo</a:t>
                      </a:r>
                      <a:r>
                        <a:rPr lang="en-US" sz="1400" dirty="0">
                          <a:solidFill>
                            <a:srgbClr val="002060"/>
                          </a:solidFill>
                          <a:effectLst/>
                        </a:rPr>
                        <a:t> for repeat of positive IGRA</a:t>
                      </a:r>
                      <a:endParaRPr lang="en-US" sz="1400" dirty="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NA</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a:solidFill>
                            <a:srgbClr val="002060"/>
                          </a:solidFill>
                          <a:effectLst/>
                        </a:rPr>
                        <a:t>52/1,857 (2.8)</a:t>
                      </a:r>
                      <a:endParaRPr lang="en-US" sz="1400">
                        <a:solidFill>
                          <a:srgbClr val="002060"/>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400" dirty="0">
                          <a:solidFill>
                            <a:srgbClr val="002060"/>
                          </a:solidFill>
                          <a:effectLst/>
                        </a:rPr>
                        <a:t>8/10 (80)</a:t>
                      </a:r>
                      <a:r>
                        <a:rPr lang="en-US" sz="1400" u="sng" baseline="30000" dirty="0">
                          <a:solidFill>
                            <a:srgbClr val="002060"/>
                          </a:solidFill>
                          <a:effectLst/>
                          <a:hlinkClick r:id="rId4"/>
                        </a:rPr>
                        <a:t>b</a:t>
                      </a:r>
                      <a:endParaRPr lang="en-US" sz="1400" dirty="0">
                        <a:solidFill>
                          <a:srgbClr val="002060"/>
                        </a:solidFill>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209421534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9pPr>
          </a:lstStyle>
          <a:p>
            <a:pPr algn="ctr" eaLnBrk="1"/>
            <a:r>
              <a:rPr lang="en-GB" altLang="en-US" b="1" dirty="0">
                <a:solidFill>
                  <a:schemeClr val="accent6">
                    <a:lumMod val="50000"/>
                  </a:schemeClr>
                </a:solidFill>
                <a:latin typeface="Arial" charset="0"/>
              </a:rPr>
              <a:t>Serial testing with IGRAs reveals underlying phenotypes. </a:t>
            </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 y="6041435"/>
            <a:ext cx="9110880" cy="8165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592807"/>
            <a:ext cx="7804800" cy="36651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315794" y="6041435"/>
            <a:ext cx="4053360" cy="359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9pPr>
          </a:lstStyle>
          <a:p>
            <a:pPr eaLnBrk="1"/>
            <a:r>
              <a:rPr lang="en-GB" altLang="en-US" sz="1100" b="1" dirty="0" err="1">
                <a:solidFill>
                  <a:srgbClr val="000000"/>
                </a:solidFill>
                <a:latin typeface="Arial" charset="0"/>
              </a:rPr>
              <a:t>Pai</a:t>
            </a:r>
            <a:r>
              <a:rPr lang="en-GB" altLang="en-US" sz="1100" b="1" dirty="0">
                <a:solidFill>
                  <a:srgbClr val="000000"/>
                </a:solidFill>
                <a:latin typeface="Arial" charset="0"/>
              </a:rPr>
              <a:t> M et al. </a:t>
            </a:r>
            <a:r>
              <a:rPr lang="en-GB" altLang="en-US" sz="1100" b="1" dirty="0" err="1">
                <a:solidFill>
                  <a:srgbClr val="000000"/>
                </a:solidFill>
                <a:latin typeface="Arial" charset="0"/>
              </a:rPr>
              <a:t>Clin</a:t>
            </a:r>
            <a:r>
              <a:rPr lang="en-GB" altLang="en-US" sz="1100" b="1" dirty="0">
                <a:solidFill>
                  <a:srgbClr val="000000"/>
                </a:solidFill>
                <a:latin typeface="Arial" charset="0"/>
              </a:rPr>
              <a:t>. </a:t>
            </a:r>
            <a:r>
              <a:rPr lang="en-GB" altLang="en-US" sz="1100" b="1" dirty="0" err="1">
                <a:solidFill>
                  <a:srgbClr val="000000"/>
                </a:solidFill>
                <a:latin typeface="Arial" charset="0"/>
              </a:rPr>
              <a:t>Microbiol</a:t>
            </a:r>
            <a:r>
              <a:rPr lang="en-GB" altLang="en-US" sz="1100" b="1" dirty="0">
                <a:solidFill>
                  <a:srgbClr val="000000"/>
                </a:solidFill>
                <a:latin typeface="Arial" charset="0"/>
              </a:rPr>
              <a:t>. Rev. 2014;27:3-20</a:t>
            </a:r>
          </a:p>
        </p:txBody>
      </p:sp>
    </p:spTree>
    <p:extLst>
      <p:ext uri="{BB962C8B-B14F-4D97-AF65-F5344CB8AC3E}">
        <p14:creationId xmlns:p14="http://schemas.microsoft.com/office/powerpoint/2010/main" val="34916897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9pPr>
          </a:lstStyle>
          <a:p>
            <a:pPr algn="ctr" eaLnBrk="1"/>
            <a:r>
              <a:rPr lang="en-GB" altLang="en-US" b="1" dirty="0">
                <a:solidFill>
                  <a:schemeClr val="accent6">
                    <a:lumMod val="50000"/>
                  </a:schemeClr>
                </a:solidFill>
                <a:latin typeface="Arial" pitchFamily="34" charset="0"/>
              </a:rPr>
              <a:t>Sources of variability in the </a:t>
            </a:r>
            <a:r>
              <a:rPr lang="en-GB" altLang="en-US" b="1" dirty="0" smtClean="0">
                <a:solidFill>
                  <a:schemeClr val="accent6">
                    <a:lumMod val="50000"/>
                  </a:schemeClr>
                </a:solidFill>
                <a:latin typeface="Arial" pitchFamily="34" charset="0"/>
              </a:rPr>
              <a:t>QFT-TB </a:t>
            </a:r>
            <a:r>
              <a:rPr lang="en-GB" altLang="en-US" b="1" dirty="0">
                <a:solidFill>
                  <a:schemeClr val="accent6">
                    <a:lumMod val="50000"/>
                  </a:schemeClr>
                </a:solidFill>
                <a:latin typeface="Arial" pitchFamily="34" charset="0"/>
              </a:rPr>
              <a:t>Gold In-Tube assay.</a:t>
            </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 y="6041435"/>
            <a:ext cx="9110880" cy="8165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4401" y="986333"/>
            <a:ext cx="47678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219024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1pPr>
            <a:lvl2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2pPr>
            <a:lvl3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3pPr>
            <a:lvl4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4pPr>
            <a:lvl5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9pPr>
          </a:lstStyle>
          <a:p>
            <a:pPr eaLnBrk="1"/>
            <a:r>
              <a:rPr lang="en-GB" altLang="en-US" sz="1100" b="1">
                <a:solidFill>
                  <a:srgbClr val="000000"/>
                </a:solidFill>
                <a:latin typeface="Arial" pitchFamily="34" charset="0"/>
              </a:rPr>
              <a:t>Pai M et al. Clin. Microbiol. Rev. 2014;27:3-20</a:t>
            </a:r>
          </a:p>
        </p:txBody>
      </p:sp>
    </p:spTree>
    <p:extLst>
      <p:ext uri="{BB962C8B-B14F-4D97-AF65-F5344CB8AC3E}">
        <p14:creationId xmlns:p14="http://schemas.microsoft.com/office/powerpoint/2010/main" val="24277655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E:\1final2.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006" y="-268187"/>
            <a:ext cx="7315994" cy="788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5505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609600" y="533400"/>
            <a:ext cx="7953843" cy="1143000"/>
          </a:xfrm>
        </p:spPr>
        <p:txBody>
          <a:bodyPr/>
          <a:lstStyle/>
          <a:p>
            <a:r>
              <a:rPr lang="en-US" sz="3200" b="1" dirty="0" smtClean="0">
                <a:solidFill>
                  <a:schemeClr val="accent6">
                    <a:lumMod val="50000"/>
                  </a:schemeClr>
                </a:solidFill>
              </a:rPr>
              <a:t>IGRA summary  </a:t>
            </a:r>
            <a:endParaRPr lang="en-US" sz="3200" b="1" dirty="0">
              <a:solidFill>
                <a:schemeClr val="accent6">
                  <a:lumMod val="50000"/>
                </a:schemeClr>
              </a:solidFill>
            </a:endParaRPr>
          </a:p>
        </p:txBody>
      </p:sp>
      <p:sp>
        <p:nvSpPr>
          <p:cNvPr id="307203" name="Rectangle 3"/>
          <p:cNvSpPr>
            <a:spLocks noGrp="1" noChangeArrowheads="1"/>
          </p:cNvSpPr>
          <p:nvPr>
            <p:ph idx="1"/>
          </p:nvPr>
        </p:nvSpPr>
        <p:spPr>
          <a:xfrm>
            <a:off x="685800" y="1752600"/>
            <a:ext cx="7446963" cy="4495800"/>
          </a:xfrm>
        </p:spPr>
        <p:txBody>
          <a:bodyPr/>
          <a:lstStyle/>
          <a:p>
            <a:pPr marL="457200" indent="-457200">
              <a:buClr>
                <a:schemeClr val="accent6">
                  <a:lumMod val="50000"/>
                </a:schemeClr>
              </a:buClr>
              <a:buSzPct val="70000"/>
              <a:buFont typeface="Wingdings" panose="05000000000000000000" pitchFamily="2" charset="2"/>
              <a:buChar char="q"/>
            </a:pPr>
            <a:r>
              <a:rPr lang="en-US" sz="2400" dirty="0" smtClean="0">
                <a:solidFill>
                  <a:srgbClr val="002060"/>
                </a:solidFill>
              </a:rPr>
              <a:t>More specific than TST</a:t>
            </a:r>
          </a:p>
          <a:p>
            <a:pPr marL="457200" indent="-457200">
              <a:buClr>
                <a:schemeClr val="accent6">
                  <a:lumMod val="50000"/>
                </a:schemeClr>
              </a:buClr>
              <a:buSzPct val="70000"/>
              <a:buFont typeface="Wingdings" panose="05000000000000000000" pitchFamily="2" charset="2"/>
              <a:buChar char="q"/>
            </a:pPr>
            <a:r>
              <a:rPr lang="en-US" sz="2400" dirty="0" smtClean="0">
                <a:solidFill>
                  <a:srgbClr val="002060"/>
                </a:solidFill>
              </a:rPr>
              <a:t>Less sensitive in HIV infected persons</a:t>
            </a:r>
          </a:p>
          <a:p>
            <a:pPr marL="457200" indent="-457200">
              <a:buClr>
                <a:schemeClr val="accent6">
                  <a:lumMod val="50000"/>
                </a:schemeClr>
              </a:buClr>
              <a:buSzPct val="70000"/>
              <a:buFont typeface="Wingdings" panose="05000000000000000000" pitchFamily="2" charset="2"/>
              <a:buChar char="q"/>
            </a:pPr>
            <a:r>
              <a:rPr lang="en-US" sz="2400" dirty="0" smtClean="0">
                <a:solidFill>
                  <a:srgbClr val="002060"/>
                </a:solidFill>
              </a:rPr>
              <a:t>Serial testing challenged by conversions and reversions at higher rates than TST</a:t>
            </a:r>
          </a:p>
          <a:p>
            <a:pPr marL="457200" indent="-457200">
              <a:buClr>
                <a:schemeClr val="accent6">
                  <a:lumMod val="50000"/>
                </a:schemeClr>
              </a:buClr>
              <a:buSzPct val="70000"/>
              <a:buFont typeface="Wingdings" panose="05000000000000000000" pitchFamily="2" charset="2"/>
              <a:buChar char="q"/>
            </a:pPr>
            <a:r>
              <a:rPr lang="en-US" sz="2400" dirty="0">
                <a:solidFill>
                  <a:srgbClr val="002060"/>
                </a:solidFill>
              </a:rPr>
              <a:t>Variability in results due to </a:t>
            </a:r>
            <a:r>
              <a:rPr lang="en-US" sz="2400" dirty="0" smtClean="0">
                <a:solidFill>
                  <a:srgbClr val="002060"/>
                </a:solidFill>
              </a:rPr>
              <a:t>technique</a:t>
            </a:r>
          </a:p>
          <a:p>
            <a:pPr marL="457200" indent="-457200">
              <a:buClr>
                <a:schemeClr val="accent6">
                  <a:lumMod val="50000"/>
                </a:schemeClr>
              </a:buClr>
              <a:buSzPct val="70000"/>
              <a:buFont typeface="Wingdings" panose="05000000000000000000" pitchFamily="2" charset="2"/>
              <a:buChar char="q"/>
            </a:pPr>
            <a:r>
              <a:rPr lang="en-US" sz="2400" dirty="0" smtClean="0">
                <a:solidFill>
                  <a:srgbClr val="002060"/>
                </a:solidFill>
              </a:rPr>
              <a:t>Best way to define conversion not established</a:t>
            </a:r>
          </a:p>
          <a:p>
            <a:pPr marL="457200" indent="-457200">
              <a:buClr>
                <a:schemeClr val="accent6">
                  <a:lumMod val="50000"/>
                </a:schemeClr>
              </a:buClr>
              <a:buSzPct val="70000"/>
              <a:buFont typeface="Wingdings" panose="05000000000000000000" pitchFamily="2" charset="2"/>
              <a:buChar char="q"/>
            </a:pPr>
            <a:r>
              <a:rPr lang="en-US" sz="2400" dirty="0" smtClean="0">
                <a:solidFill>
                  <a:srgbClr val="002060"/>
                </a:solidFill>
              </a:rPr>
              <a:t>Not enough data on prediction of risk for developing active TB</a:t>
            </a:r>
          </a:p>
        </p:txBody>
      </p:sp>
    </p:spTree>
    <p:extLst>
      <p:ext uri="{BB962C8B-B14F-4D97-AF65-F5344CB8AC3E}">
        <p14:creationId xmlns:p14="http://schemas.microsoft.com/office/powerpoint/2010/main" val="3694669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364481" cy="1981200"/>
          </a:xfrm>
        </p:spPr>
        <p:txBody>
          <a:bodyPr/>
          <a:lstStyle/>
          <a:p>
            <a:r>
              <a:rPr lang="en-US" sz="3600" dirty="0" smtClean="0">
                <a:solidFill>
                  <a:schemeClr val="accent6">
                    <a:lumMod val="50000"/>
                  </a:schemeClr>
                </a:solidFill>
              </a:rPr>
              <a:t>Tuberculosis Treatment Basics</a:t>
            </a:r>
            <a:endParaRPr lang="en-US" sz="3600" dirty="0">
              <a:solidFill>
                <a:schemeClr val="accent6">
                  <a:lumMod val="50000"/>
                </a:schemeClr>
              </a:solidFill>
            </a:endParaRPr>
          </a:p>
        </p:txBody>
      </p:sp>
      <p:sp>
        <p:nvSpPr>
          <p:cNvPr id="3" name="Footer Placeholder 2"/>
          <p:cNvSpPr>
            <a:spLocks noGrp="1"/>
          </p:cNvSpPr>
          <p:nvPr>
            <p:ph type="ftr" sz="quarter" idx="11"/>
          </p:nvPr>
        </p:nvSpPr>
        <p:spPr/>
        <p:txBody>
          <a:bodyPr/>
          <a:lstStyle/>
          <a:p>
            <a:endParaRPr lang="en-AU" dirty="0">
              <a:solidFill>
                <a:srgbClr val="5F5F5F"/>
              </a:solidFill>
            </a:endParaRPr>
          </a:p>
        </p:txBody>
      </p:sp>
      <p:sp>
        <p:nvSpPr>
          <p:cNvPr id="4" name="Slide Number Placeholder 3"/>
          <p:cNvSpPr>
            <a:spLocks noGrp="1"/>
          </p:cNvSpPr>
          <p:nvPr>
            <p:ph type="sldNum" sz="quarter" idx="12"/>
          </p:nvPr>
        </p:nvSpPr>
        <p:spPr/>
        <p:txBody>
          <a:bodyPr/>
          <a:lstStyle/>
          <a:p>
            <a:fld id="{35E95447-332B-4921-90E8-EADBE6641693}" type="slidenum">
              <a:rPr lang="en-AU" smtClean="0">
                <a:solidFill>
                  <a:srgbClr val="5F5F5F"/>
                </a:solidFill>
              </a:rPr>
              <a:pPr/>
              <a:t>31</a:t>
            </a:fld>
            <a:endParaRPr lang="en-AU" dirty="0">
              <a:solidFill>
                <a:srgbClr val="5F5F5F"/>
              </a:solidFill>
            </a:endParaRPr>
          </a:p>
        </p:txBody>
      </p:sp>
    </p:spTree>
    <p:extLst>
      <p:ext uri="{BB962C8B-B14F-4D97-AF65-F5344CB8AC3E}">
        <p14:creationId xmlns:p14="http://schemas.microsoft.com/office/powerpoint/2010/main" val="3781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609600" y="533400"/>
            <a:ext cx="7953843" cy="1143000"/>
          </a:xfrm>
        </p:spPr>
        <p:txBody>
          <a:bodyPr/>
          <a:lstStyle/>
          <a:p>
            <a:r>
              <a:rPr lang="en-US" sz="3200" b="1" dirty="0">
                <a:solidFill>
                  <a:schemeClr val="accent6">
                    <a:lumMod val="50000"/>
                  </a:schemeClr>
                </a:solidFill>
              </a:rPr>
              <a:t>Objectives of Tuberculosis Treatment</a:t>
            </a:r>
          </a:p>
        </p:txBody>
      </p:sp>
      <p:sp>
        <p:nvSpPr>
          <p:cNvPr id="307203" name="Rectangle 3"/>
          <p:cNvSpPr>
            <a:spLocks noGrp="1" noChangeArrowheads="1"/>
          </p:cNvSpPr>
          <p:nvPr>
            <p:ph idx="1"/>
          </p:nvPr>
        </p:nvSpPr>
        <p:spPr>
          <a:xfrm>
            <a:off x="762000" y="1968500"/>
            <a:ext cx="7446963" cy="3898900"/>
          </a:xfrm>
        </p:spPr>
        <p:txBody>
          <a:bodyPr/>
          <a:lstStyle/>
          <a:p>
            <a:pPr marL="457200" indent="-457200">
              <a:buClr>
                <a:schemeClr val="accent6">
                  <a:lumMod val="50000"/>
                </a:schemeClr>
              </a:buClr>
              <a:buSzPct val="70000"/>
              <a:buFont typeface="Wingdings" panose="05000000000000000000" pitchFamily="2" charset="2"/>
              <a:buChar char="q"/>
            </a:pPr>
            <a:r>
              <a:rPr lang="en-US" sz="2800" dirty="0">
                <a:solidFill>
                  <a:srgbClr val="002060"/>
                </a:solidFill>
              </a:rPr>
              <a:t>Rapid reduction of the number of </a:t>
            </a:r>
            <a:r>
              <a:rPr lang="en-US" sz="2800" dirty="0" smtClean="0">
                <a:solidFill>
                  <a:srgbClr val="002060"/>
                </a:solidFill>
              </a:rPr>
              <a:t>bacilli</a:t>
            </a:r>
          </a:p>
          <a:p>
            <a:pPr marL="457200" indent="-457200">
              <a:buClr>
                <a:schemeClr val="accent6">
                  <a:lumMod val="50000"/>
                </a:schemeClr>
              </a:buClr>
              <a:buSzPct val="70000"/>
              <a:buFont typeface="Wingdings" panose="05000000000000000000" pitchFamily="2" charset="2"/>
              <a:buChar char="q"/>
            </a:pPr>
            <a:r>
              <a:rPr lang="en-US" sz="2800" dirty="0" smtClean="0">
                <a:solidFill>
                  <a:srgbClr val="002060"/>
                </a:solidFill>
              </a:rPr>
              <a:t>Minimize death and disability</a:t>
            </a:r>
            <a:endParaRPr lang="en-US" sz="2800" dirty="0">
              <a:solidFill>
                <a:srgbClr val="002060"/>
              </a:solidFill>
            </a:endParaRPr>
          </a:p>
          <a:p>
            <a:pPr marL="457200" indent="-457200">
              <a:buClr>
                <a:schemeClr val="accent6">
                  <a:lumMod val="50000"/>
                </a:schemeClr>
              </a:buClr>
              <a:buSzPct val="70000"/>
              <a:buFont typeface="Wingdings" panose="05000000000000000000" pitchFamily="2" charset="2"/>
              <a:buChar char="q"/>
            </a:pPr>
            <a:r>
              <a:rPr lang="en-US" sz="2800" dirty="0">
                <a:solidFill>
                  <a:srgbClr val="002060"/>
                </a:solidFill>
              </a:rPr>
              <a:t>Prevent acquired drug resistance</a:t>
            </a:r>
          </a:p>
          <a:p>
            <a:pPr marL="457200" indent="-457200">
              <a:buClr>
                <a:schemeClr val="accent6">
                  <a:lumMod val="50000"/>
                </a:schemeClr>
              </a:buClr>
              <a:buSzPct val="70000"/>
              <a:buFont typeface="Wingdings" panose="05000000000000000000" pitchFamily="2" charset="2"/>
              <a:buChar char="q"/>
            </a:pPr>
            <a:r>
              <a:rPr lang="en-US" sz="2800" dirty="0">
                <a:solidFill>
                  <a:srgbClr val="002060"/>
                </a:solidFill>
              </a:rPr>
              <a:t>Sterilize lesions to prevent </a:t>
            </a:r>
            <a:r>
              <a:rPr lang="en-US" sz="2800" dirty="0" smtClean="0">
                <a:solidFill>
                  <a:srgbClr val="002060"/>
                </a:solidFill>
              </a:rPr>
              <a:t>relapse</a:t>
            </a:r>
          </a:p>
          <a:p>
            <a:pPr marL="457200" indent="-457200">
              <a:buClr>
                <a:schemeClr val="accent6">
                  <a:lumMod val="50000"/>
                </a:schemeClr>
              </a:buClr>
              <a:buSzPct val="70000"/>
              <a:buFont typeface="Wingdings" panose="05000000000000000000" pitchFamily="2" charset="2"/>
              <a:buChar char="q"/>
            </a:pPr>
            <a:r>
              <a:rPr lang="en-US" sz="2800" dirty="0" smtClean="0">
                <a:solidFill>
                  <a:srgbClr val="002060"/>
                </a:solidFill>
              </a:rPr>
              <a:t>Reduce Infectiousness</a:t>
            </a:r>
            <a:endParaRPr lang="en-US" sz="2800" dirty="0">
              <a:solidFill>
                <a:srgbClr val="002060"/>
              </a:solidFill>
            </a:endParaRPr>
          </a:p>
          <a:p>
            <a:pPr marL="285750" indent="-285750" algn="ctr">
              <a:buClr>
                <a:schemeClr val="accent6">
                  <a:lumMod val="50000"/>
                </a:schemeClr>
              </a:buClr>
              <a:buSzPct val="70000"/>
              <a:buFont typeface="Wingdings" panose="05000000000000000000" pitchFamily="2" charset="2"/>
              <a:buChar char="q"/>
            </a:pPr>
            <a:endParaRPr lang="en-US" b="1" dirty="0" smtClean="0">
              <a:solidFill>
                <a:srgbClr val="002060"/>
              </a:solidFill>
            </a:endParaRPr>
          </a:p>
          <a:p>
            <a:pPr algn="ctr">
              <a:buClr>
                <a:schemeClr val="accent6">
                  <a:lumMod val="50000"/>
                </a:schemeClr>
              </a:buClr>
              <a:buSzPct val="70000"/>
            </a:pPr>
            <a:r>
              <a:rPr lang="en-US" sz="2800" b="1" dirty="0" err="1" smtClean="0">
                <a:solidFill>
                  <a:srgbClr val="002060"/>
                </a:solidFill>
              </a:rPr>
              <a:t>Rifamycin</a:t>
            </a:r>
            <a:r>
              <a:rPr lang="en-US" sz="2800" b="1" dirty="0" smtClean="0">
                <a:solidFill>
                  <a:srgbClr val="002060"/>
                </a:solidFill>
              </a:rPr>
              <a:t> is essential </a:t>
            </a:r>
            <a:r>
              <a:rPr lang="en-US" sz="2800" b="1" dirty="0">
                <a:solidFill>
                  <a:srgbClr val="002060"/>
                </a:solidFill>
              </a:rPr>
              <a:t>in </a:t>
            </a:r>
            <a:r>
              <a:rPr lang="en-US" sz="2800" b="1" dirty="0" smtClean="0">
                <a:solidFill>
                  <a:srgbClr val="002060"/>
                </a:solidFill>
              </a:rPr>
              <a:t>achieving TB treatment success</a:t>
            </a:r>
            <a:endParaRPr lang="en-US" sz="2800" b="1" dirty="0">
              <a:solidFill>
                <a:srgbClr val="002060"/>
              </a:solidFill>
            </a:endParaRPr>
          </a:p>
        </p:txBody>
      </p:sp>
    </p:spTree>
    <p:extLst>
      <p:ext uri="{BB962C8B-B14F-4D97-AF65-F5344CB8AC3E}">
        <p14:creationId xmlns:p14="http://schemas.microsoft.com/office/powerpoint/2010/main" val="3469651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accent6">
                    <a:lumMod val="50000"/>
                  </a:schemeClr>
                </a:solidFill>
              </a:rPr>
              <a:t>Ensuring Best outcomes in TB Treatment</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pPr lvl="0">
              <a:buClr>
                <a:schemeClr val="accent6">
                  <a:lumMod val="50000"/>
                </a:schemeClr>
              </a:buClr>
            </a:pPr>
            <a:r>
              <a:rPr lang="en-US" dirty="0" smtClean="0">
                <a:solidFill>
                  <a:srgbClr val="002060"/>
                </a:solidFill>
              </a:rPr>
              <a:t>Provide safest, most effective therapy in shortest time</a:t>
            </a:r>
          </a:p>
          <a:p>
            <a:pPr lvl="0">
              <a:buClr>
                <a:schemeClr val="accent6">
                  <a:lumMod val="50000"/>
                </a:schemeClr>
              </a:buClr>
            </a:pPr>
            <a:r>
              <a:rPr lang="en-US" dirty="0" smtClean="0">
                <a:solidFill>
                  <a:srgbClr val="002060"/>
                </a:solidFill>
              </a:rPr>
              <a:t>Prescribe multiple drugs to which the organisms are susceptible, to prevent drug resistance</a:t>
            </a:r>
          </a:p>
          <a:p>
            <a:pPr lvl="0">
              <a:buClr>
                <a:schemeClr val="accent6">
                  <a:lumMod val="50000"/>
                </a:schemeClr>
              </a:buClr>
            </a:pPr>
            <a:r>
              <a:rPr lang="en-US" dirty="0" smtClean="0">
                <a:solidFill>
                  <a:srgbClr val="002060"/>
                </a:solidFill>
              </a:rPr>
              <a:t>Never treat with a single drug or add single drug to failing regimen</a:t>
            </a:r>
          </a:p>
          <a:p>
            <a:pPr lvl="0">
              <a:buClr>
                <a:schemeClr val="accent6">
                  <a:lumMod val="50000"/>
                </a:schemeClr>
              </a:buClr>
            </a:pPr>
            <a:r>
              <a:rPr lang="en-US" dirty="0" smtClean="0">
                <a:solidFill>
                  <a:srgbClr val="002060"/>
                </a:solidFill>
              </a:rPr>
              <a:t>Ensure adherence and completion of therapy, ideally by Directly Observed Therapy</a:t>
            </a:r>
          </a:p>
        </p:txBody>
      </p:sp>
    </p:spTree>
    <p:extLst>
      <p:ext uri="{BB962C8B-B14F-4D97-AF65-F5344CB8AC3E}">
        <p14:creationId xmlns:p14="http://schemas.microsoft.com/office/powerpoint/2010/main" val="46747505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accent6">
                    <a:lumMod val="50000"/>
                  </a:schemeClr>
                </a:solidFill>
              </a:rPr>
              <a:t>Current Anti-TB Drugs</a:t>
            </a:r>
            <a:endParaRPr lang="en-US" dirty="0">
              <a:solidFill>
                <a:schemeClr val="accent6">
                  <a:lumMod val="50000"/>
                </a:schemeClr>
              </a:solidFill>
            </a:endParaRPr>
          </a:p>
        </p:txBody>
      </p:sp>
      <p:sp>
        <p:nvSpPr>
          <p:cNvPr id="3" name="Content Placeholder 2"/>
          <p:cNvSpPr>
            <a:spLocks noGrp="1"/>
          </p:cNvSpPr>
          <p:nvPr>
            <p:ph idx="1"/>
          </p:nvPr>
        </p:nvSpPr>
        <p:spPr>
          <a:xfrm>
            <a:off x="609600" y="2133601"/>
            <a:ext cx="3733800" cy="2362200"/>
          </a:xfrm>
        </p:spPr>
        <p:txBody>
          <a:bodyPr/>
          <a:lstStyle/>
          <a:p>
            <a:pPr lvl="1"/>
            <a:r>
              <a:rPr lang="en-US" dirty="0" smtClean="0">
                <a:solidFill>
                  <a:srgbClr val="002060"/>
                </a:solidFill>
              </a:rPr>
              <a:t>Isoniazid (INH)</a:t>
            </a:r>
          </a:p>
          <a:p>
            <a:pPr lvl="1"/>
            <a:r>
              <a:rPr lang="en-US" dirty="0" smtClean="0">
                <a:solidFill>
                  <a:srgbClr val="002060"/>
                </a:solidFill>
              </a:rPr>
              <a:t>Rifampin (RIF)</a:t>
            </a:r>
          </a:p>
          <a:p>
            <a:pPr lvl="1"/>
            <a:r>
              <a:rPr lang="en-US" dirty="0" smtClean="0">
                <a:solidFill>
                  <a:srgbClr val="002060"/>
                </a:solidFill>
              </a:rPr>
              <a:t>Pyrazinamide (PZA)</a:t>
            </a:r>
          </a:p>
          <a:p>
            <a:pPr lvl="1"/>
            <a:r>
              <a:rPr lang="en-US" dirty="0" err="1" smtClean="0">
                <a:solidFill>
                  <a:srgbClr val="002060"/>
                </a:solidFill>
              </a:rPr>
              <a:t>Ethambutol</a:t>
            </a:r>
            <a:r>
              <a:rPr lang="en-US" dirty="0" smtClean="0">
                <a:solidFill>
                  <a:srgbClr val="002060"/>
                </a:solidFill>
              </a:rPr>
              <a:t> (EMB)</a:t>
            </a:r>
          </a:p>
          <a:p>
            <a:pPr lvl="1"/>
            <a:r>
              <a:rPr lang="en-US" dirty="0" err="1" smtClean="0">
                <a:solidFill>
                  <a:srgbClr val="002060"/>
                </a:solidFill>
              </a:rPr>
              <a:t>Rifapentine</a:t>
            </a:r>
            <a:r>
              <a:rPr lang="en-US" dirty="0" smtClean="0">
                <a:solidFill>
                  <a:srgbClr val="002060"/>
                </a:solidFill>
              </a:rPr>
              <a:t> (RPT)</a:t>
            </a:r>
          </a:p>
        </p:txBody>
      </p:sp>
      <p:sp>
        <p:nvSpPr>
          <p:cNvPr id="5" name="TextBox 4"/>
          <p:cNvSpPr txBox="1"/>
          <p:nvPr/>
        </p:nvSpPr>
        <p:spPr>
          <a:xfrm>
            <a:off x="1295400" y="1371600"/>
            <a:ext cx="6705600" cy="461665"/>
          </a:xfrm>
          <a:prstGeom prst="rect">
            <a:avLst/>
          </a:prstGeom>
          <a:noFill/>
        </p:spPr>
        <p:txBody>
          <a:bodyPr wrap="square" rtlCol="0">
            <a:spAutoFit/>
          </a:bodyPr>
          <a:lstStyle/>
          <a:p>
            <a:pPr lvl="0"/>
            <a:r>
              <a:rPr lang="en-US" sz="2400" b="1" dirty="0" smtClean="0">
                <a:solidFill>
                  <a:srgbClr val="002060"/>
                </a:solidFill>
              </a:rPr>
              <a:t>11 drugs FDA-approved for treatment of TB</a:t>
            </a:r>
            <a:endParaRPr lang="en-US" sz="2400" b="1" dirty="0">
              <a:solidFill>
                <a:srgbClr val="002060"/>
              </a:solidFill>
            </a:endParaRPr>
          </a:p>
        </p:txBody>
      </p:sp>
      <p:sp>
        <p:nvSpPr>
          <p:cNvPr id="7" name="Content Placeholder 2"/>
          <p:cNvSpPr txBox="1">
            <a:spLocks/>
          </p:cNvSpPr>
          <p:nvPr/>
        </p:nvSpPr>
        <p:spPr>
          <a:xfrm>
            <a:off x="4419600" y="2133599"/>
            <a:ext cx="3733800" cy="3338155"/>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0" i="0" u="none" strike="noStrike" kern="1200" cap="none" spc="0" normalizeH="0" baseline="0" noProof="0" dirty="0" smtClean="0">
                <a:ln>
                  <a:noFill/>
                </a:ln>
                <a:solidFill>
                  <a:srgbClr val="002060"/>
                </a:solidFill>
                <a:effectLst/>
                <a:uLnTx/>
                <a:uFillTx/>
                <a:latin typeface="+mn-lt"/>
                <a:ea typeface="+mn-ea"/>
                <a:cs typeface="+mn-cs"/>
              </a:rPr>
              <a:t>Streptomycin (SM)</a:t>
            </a: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0" i="0" u="none" strike="noStrike" kern="1200" cap="none" spc="0" normalizeH="0" baseline="0" noProof="0" dirty="0" err="1" smtClean="0">
                <a:ln>
                  <a:noFill/>
                </a:ln>
                <a:solidFill>
                  <a:srgbClr val="002060"/>
                </a:solidFill>
                <a:effectLst/>
                <a:uLnTx/>
                <a:uFillTx/>
                <a:latin typeface="+mn-lt"/>
                <a:ea typeface="+mn-ea"/>
                <a:cs typeface="+mn-cs"/>
              </a:rPr>
              <a:t>Cycloserine</a:t>
            </a:r>
            <a:endParaRPr kumimoji="0" lang="en-US" sz="2400" b="0" i="0" u="none" strike="noStrike" kern="1200" cap="none" spc="0" normalizeH="0" baseline="0" noProof="0" dirty="0" smtClean="0">
              <a:ln>
                <a:noFill/>
              </a:ln>
              <a:solidFill>
                <a:srgbClr val="00206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0" i="0" u="none" strike="noStrike" kern="1200" cap="none" spc="0" normalizeH="0" baseline="0" noProof="0" dirty="0" err="1" smtClean="0">
                <a:ln>
                  <a:noFill/>
                </a:ln>
                <a:solidFill>
                  <a:srgbClr val="002060"/>
                </a:solidFill>
                <a:effectLst/>
                <a:uLnTx/>
                <a:uFillTx/>
                <a:latin typeface="+mn-lt"/>
                <a:ea typeface="+mn-ea"/>
                <a:cs typeface="+mn-cs"/>
              </a:rPr>
              <a:t>Capreomycin</a:t>
            </a:r>
            <a:endParaRPr kumimoji="0" lang="en-US" sz="2400" b="0" i="0" u="none" strike="noStrike" kern="1200" cap="none" spc="0" normalizeH="0" baseline="0" noProof="0" dirty="0" smtClean="0">
              <a:ln>
                <a:noFill/>
              </a:ln>
              <a:solidFill>
                <a:srgbClr val="00206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0" i="1" u="none" strike="noStrike" kern="1200" cap="none" spc="0" normalizeH="0" baseline="0" noProof="0" dirty="0" smtClean="0">
                <a:ln>
                  <a:noFill/>
                </a:ln>
                <a:solidFill>
                  <a:srgbClr val="002060"/>
                </a:solidFill>
                <a:effectLst/>
                <a:uLnTx/>
                <a:uFillTx/>
                <a:latin typeface="+mn-lt"/>
                <a:ea typeface="+mn-ea"/>
                <a:cs typeface="+mn-cs"/>
              </a:rPr>
              <a:t>ρ</a:t>
            </a:r>
            <a:r>
              <a:rPr kumimoji="0" lang="en-US" sz="2400" b="0" i="0" u="none" strike="noStrike" kern="1200" cap="none" spc="0" normalizeH="0" baseline="0" noProof="0" dirty="0" smtClean="0">
                <a:ln>
                  <a:noFill/>
                </a:ln>
                <a:solidFill>
                  <a:srgbClr val="002060"/>
                </a:solidFill>
                <a:effectLst/>
                <a:uLnTx/>
                <a:uFillTx/>
                <a:latin typeface="+mn-lt"/>
                <a:ea typeface="+mn-ea"/>
                <a:cs typeface="+mn-cs"/>
              </a:rPr>
              <a:t>-</a:t>
            </a:r>
            <a:r>
              <a:rPr kumimoji="0" lang="en-US" sz="2400" b="0" i="0" u="none" strike="noStrike" kern="1200" cap="none" spc="0" normalizeH="0" baseline="0" noProof="0" dirty="0" err="1" smtClean="0">
                <a:ln>
                  <a:noFill/>
                </a:ln>
                <a:solidFill>
                  <a:srgbClr val="002060"/>
                </a:solidFill>
                <a:effectLst/>
                <a:uLnTx/>
                <a:uFillTx/>
                <a:latin typeface="+mn-lt"/>
                <a:ea typeface="+mn-ea"/>
                <a:cs typeface="+mn-cs"/>
              </a:rPr>
              <a:t>Aminosalicylic</a:t>
            </a:r>
            <a:r>
              <a:rPr kumimoji="0" lang="en-US" sz="2400" b="0" i="0" u="none" strike="noStrike" kern="1200" cap="none" spc="0" normalizeH="0" baseline="0" noProof="0" dirty="0" smtClean="0">
                <a:ln>
                  <a:noFill/>
                </a:ln>
                <a:solidFill>
                  <a:srgbClr val="002060"/>
                </a:solidFill>
                <a:effectLst/>
                <a:uLnTx/>
                <a:uFillTx/>
                <a:latin typeface="+mn-lt"/>
                <a:ea typeface="+mn-ea"/>
                <a:cs typeface="+mn-cs"/>
              </a:rPr>
              <a:t> acid</a:t>
            </a: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0" i="0" u="none" strike="noStrike" kern="1200" cap="none" spc="0" normalizeH="0" baseline="0" noProof="0" dirty="0" err="1" smtClean="0">
                <a:ln>
                  <a:noFill/>
                </a:ln>
                <a:solidFill>
                  <a:srgbClr val="002060"/>
                </a:solidFill>
                <a:effectLst/>
                <a:uLnTx/>
                <a:uFillTx/>
                <a:latin typeface="+mn-lt"/>
                <a:ea typeface="+mn-ea"/>
                <a:cs typeface="+mn-cs"/>
              </a:rPr>
              <a:t>Ethionamide</a:t>
            </a:r>
            <a:endParaRPr kumimoji="0" lang="en-US" sz="2400" b="0" i="0" u="none" strike="noStrike" kern="1200" cap="none" spc="0" normalizeH="0" baseline="0" noProof="0" dirty="0" smtClean="0">
              <a:ln>
                <a:noFill/>
              </a:ln>
              <a:solidFill>
                <a:srgbClr val="00206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lang="en-US" sz="2400" dirty="0" err="1" smtClean="0">
                <a:solidFill>
                  <a:srgbClr val="002060"/>
                </a:solidFill>
              </a:rPr>
              <a:t>Bedaquiline</a:t>
            </a:r>
            <a:endParaRPr lang="en-US" sz="2400" dirty="0" smtClean="0">
              <a:solidFill>
                <a:srgbClr val="002060"/>
              </a:solidFill>
            </a:endParaRPr>
          </a:p>
          <a:p>
            <a:pPr marR="0" lvl="1" algn="l" defTabSz="914400" rtl="0" eaLnBrk="1" fontAlgn="auto" latinLnBrk="0" hangingPunct="1">
              <a:lnSpc>
                <a:spcPct val="100000"/>
              </a:lnSpc>
              <a:spcBef>
                <a:spcPct val="20000"/>
              </a:spcBef>
              <a:spcAft>
                <a:spcPts val="0"/>
              </a:spcAft>
              <a:buClr>
                <a:schemeClr val="accent1">
                  <a:lumMod val="20000"/>
                  <a:lumOff val="80000"/>
                </a:schemeClr>
              </a:buClr>
              <a:buSzPct val="100000"/>
              <a:tabLst/>
              <a:defRPr/>
            </a:pPr>
            <a:endParaRPr kumimoji="0" lang="en-US" sz="2400" b="0"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6" name="TextBox 5"/>
          <p:cNvSpPr txBox="1"/>
          <p:nvPr/>
        </p:nvSpPr>
        <p:spPr>
          <a:xfrm>
            <a:off x="1143000" y="4810035"/>
            <a:ext cx="4000500" cy="1323439"/>
          </a:xfrm>
          <a:prstGeom prst="rect">
            <a:avLst/>
          </a:prstGeom>
          <a:noFill/>
        </p:spPr>
        <p:txBody>
          <a:bodyPr wrap="square" rtlCol="0">
            <a:spAutoFit/>
          </a:bodyPr>
          <a:lstStyle/>
          <a:p>
            <a:r>
              <a:rPr lang="en-US" sz="2000" b="1" dirty="0" smtClean="0">
                <a:solidFill>
                  <a:srgbClr val="002060"/>
                </a:solidFill>
              </a:rPr>
              <a:t>OFF Label Use</a:t>
            </a:r>
          </a:p>
          <a:p>
            <a:pPr marL="342900" indent="-342900">
              <a:buFont typeface="Wingdings" pitchFamily="2" charset="2"/>
              <a:buChar char="§"/>
            </a:pPr>
            <a:r>
              <a:rPr lang="en-US" sz="2000" dirty="0" err="1" smtClean="0">
                <a:solidFill>
                  <a:srgbClr val="002060"/>
                </a:solidFill>
              </a:rPr>
              <a:t>Fluoroquinolones</a:t>
            </a:r>
            <a:endParaRPr lang="en-US" sz="2000" dirty="0" smtClean="0">
              <a:solidFill>
                <a:srgbClr val="002060"/>
              </a:solidFill>
            </a:endParaRPr>
          </a:p>
          <a:p>
            <a:pPr marL="342900" indent="-342900">
              <a:buFont typeface="Wingdings" pitchFamily="2" charset="2"/>
              <a:buChar char="§"/>
            </a:pPr>
            <a:r>
              <a:rPr lang="en-US" sz="2000" dirty="0" err="1" smtClean="0">
                <a:solidFill>
                  <a:srgbClr val="002060"/>
                </a:solidFill>
              </a:rPr>
              <a:t>Rifabutin</a:t>
            </a:r>
            <a:endParaRPr lang="en-US" sz="2000" dirty="0" smtClean="0">
              <a:solidFill>
                <a:srgbClr val="002060"/>
              </a:solidFill>
            </a:endParaRPr>
          </a:p>
          <a:p>
            <a:pPr marL="342900" indent="-342900">
              <a:buFont typeface="Wingdings" pitchFamily="2" charset="2"/>
              <a:buChar char="§"/>
            </a:pPr>
            <a:r>
              <a:rPr lang="en-US" sz="2000" dirty="0" smtClean="0">
                <a:solidFill>
                  <a:srgbClr val="002060"/>
                </a:solidFill>
              </a:rPr>
              <a:t>Kanamycin/</a:t>
            </a:r>
            <a:r>
              <a:rPr lang="en-US" sz="2000" dirty="0" err="1" smtClean="0">
                <a:solidFill>
                  <a:srgbClr val="002060"/>
                </a:solidFill>
              </a:rPr>
              <a:t>Amikacin</a:t>
            </a:r>
            <a:endParaRPr lang="en-US" sz="2000" dirty="0">
              <a:solidFill>
                <a:srgbClr val="002060"/>
              </a:solidFill>
            </a:endParaRPr>
          </a:p>
        </p:txBody>
      </p:sp>
    </p:spTree>
    <p:extLst>
      <p:ext uri="{BB962C8B-B14F-4D97-AF65-F5344CB8AC3E}">
        <p14:creationId xmlns:p14="http://schemas.microsoft.com/office/powerpoint/2010/main" val="117757734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1371600" y="457200"/>
            <a:ext cx="6048843" cy="450000"/>
          </a:xfrm>
        </p:spPr>
        <p:txBody>
          <a:bodyPr/>
          <a:lstStyle/>
          <a:p>
            <a:r>
              <a:rPr lang="en-US" sz="3200" b="1" dirty="0">
                <a:solidFill>
                  <a:schemeClr val="accent6">
                    <a:lumMod val="50000"/>
                  </a:schemeClr>
                </a:solidFill>
              </a:rPr>
              <a:t>Regimens with Rifampin</a:t>
            </a:r>
          </a:p>
        </p:txBody>
      </p:sp>
      <p:sp>
        <p:nvSpPr>
          <p:cNvPr id="465923" name="Rectangle 3"/>
          <p:cNvSpPr>
            <a:spLocks noGrp="1" noChangeArrowheads="1"/>
          </p:cNvSpPr>
          <p:nvPr>
            <p:ph idx="1"/>
          </p:nvPr>
        </p:nvSpPr>
        <p:spPr>
          <a:xfrm>
            <a:off x="1371600" y="1752600"/>
            <a:ext cx="6048843" cy="4430711"/>
          </a:xfrm>
        </p:spPr>
        <p:txBody>
          <a:bodyPr/>
          <a:lstStyle/>
          <a:p>
            <a:pPr marL="342900" indent="-342900">
              <a:buClr>
                <a:schemeClr val="accent6">
                  <a:lumMod val="50000"/>
                </a:schemeClr>
              </a:buClr>
              <a:buFont typeface="Wingdings" panose="05000000000000000000" pitchFamily="2" charset="2"/>
              <a:buChar char="q"/>
            </a:pPr>
            <a:r>
              <a:rPr lang="en-US" sz="2400" dirty="0">
                <a:solidFill>
                  <a:srgbClr val="002060"/>
                </a:solidFill>
              </a:rPr>
              <a:t>Shorter  --  6 to 9 months</a:t>
            </a:r>
          </a:p>
          <a:p>
            <a:pPr marL="342900" indent="-342900">
              <a:buClr>
                <a:schemeClr val="accent6">
                  <a:lumMod val="50000"/>
                </a:schemeClr>
              </a:buClr>
              <a:buFont typeface="Wingdings" panose="05000000000000000000" pitchFamily="2" charset="2"/>
              <a:buChar char="q"/>
            </a:pPr>
            <a:r>
              <a:rPr lang="en-US" sz="2400" dirty="0">
                <a:solidFill>
                  <a:srgbClr val="002060"/>
                </a:solidFill>
              </a:rPr>
              <a:t>Faster sputum conversion	</a:t>
            </a:r>
          </a:p>
          <a:p>
            <a:pPr marL="342900" indent="-342900">
              <a:buClr>
                <a:schemeClr val="accent6">
                  <a:lumMod val="50000"/>
                </a:schemeClr>
              </a:buClr>
              <a:buFont typeface="Wingdings" panose="05000000000000000000" pitchFamily="2" charset="2"/>
              <a:buChar char="q"/>
            </a:pPr>
            <a:r>
              <a:rPr lang="en-US" sz="2400" dirty="0">
                <a:solidFill>
                  <a:srgbClr val="002060"/>
                </a:solidFill>
              </a:rPr>
              <a:t>Higher cure rates</a:t>
            </a:r>
          </a:p>
          <a:p>
            <a:pPr marL="342900" indent="-342900">
              <a:buClr>
                <a:schemeClr val="accent6">
                  <a:lumMod val="50000"/>
                </a:schemeClr>
              </a:buClr>
              <a:buFont typeface="Wingdings" panose="05000000000000000000" pitchFamily="2" charset="2"/>
              <a:buChar char="q"/>
            </a:pPr>
            <a:r>
              <a:rPr lang="en-US" sz="2400" dirty="0">
                <a:solidFill>
                  <a:srgbClr val="002060"/>
                </a:solidFill>
              </a:rPr>
              <a:t>Lower relapse rates </a:t>
            </a:r>
          </a:p>
          <a:p>
            <a:pPr>
              <a:buFont typeface="Times New Roman" charset="0"/>
              <a:buNone/>
            </a:pPr>
            <a:r>
              <a:rPr lang="en-US" sz="2400" dirty="0">
                <a:solidFill>
                  <a:schemeClr val="accent6">
                    <a:lumMod val="50000"/>
                  </a:schemeClr>
                </a:solidFill>
              </a:rPr>
              <a:t>Regimens without Rifampin</a:t>
            </a:r>
          </a:p>
          <a:p>
            <a:pPr lvl="1">
              <a:buClr>
                <a:schemeClr val="accent6">
                  <a:lumMod val="50000"/>
                </a:schemeClr>
              </a:buClr>
            </a:pPr>
            <a:r>
              <a:rPr lang="en-US" sz="2400" b="1" dirty="0">
                <a:solidFill>
                  <a:srgbClr val="002060"/>
                </a:solidFill>
              </a:rPr>
              <a:t>Increased risk of death in HIV-infected</a:t>
            </a:r>
          </a:p>
          <a:p>
            <a:endParaRPr lang="en-US" dirty="0"/>
          </a:p>
        </p:txBody>
      </p:sp>
    </p:spTree>
    <p:extLst>
      <p:ext uri="{BB962C8B-B14F-4D97-AF65-F5344CB8AC3E}">
        <p14:creationId xmlns:p14="http://schemas.microsoft.com/office/powerpoint/2010/main" val="3353563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accent6">
                    <a:lumMod val="50000"/>
                  </a:schemeClr>
                </a:solidFill>
              </a:rPr>
              <a:t>TB Disease Treatment Regimens</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pPr lvl="0">
              <a:buClr>
                <a:schemeClr val="accent6">
                  <a:lumMod val="50000"/>
                </a:schemeClr>
              </a:buClr>
            </a:pPr>
            <a:r>
              <a:rPr lang="en-US" dirty="0" smtClean="0">
                <a:solidFill>
                  <a:srgbClr val="002060"/>
                </a:solidFill>
              </a:rPr>
              <a:t>Four regimens recommended for treatment of drug-susceptible TB, with different options for number of doses and for length of continuation phase</a:t>
            </a:r>
          </a:p>
          <a:p>
            <a:pPr lvl="0">
              <a:buClr>
                <a:schemeClr val="accent6">
                  <a:lumMod val="50000"/>
                </a:schemeClr>
              </a:buClr>
            </a:pPr>
            <a:r>
              <a:rPr lang="en-US" dirty="0" smtClean="0">
                <a:solidFill>
                  <a:srgbClr val="002060"/>
                </a:solidFill>
              </a:rPr>
              <a:t>Initial phase: standard four drugs (INH, RIF, PZA, EMB) for 2 months (one excludes PZA)</a:t>
            </a:r>
          </a:p>
          <a:p>
            <a:pPr lvl="0">
              <a:buClr>
                <a:schemeClr val="accent6">
                  <a:lumMod val="50000"/>
                </a:schemeClr>
              </a:buClr>
            </a:pPr>
            <a:r>
              <a:rPr lang="en-US" dirty="0" smtClean="0">
                <a:solidFill>
                  <a:srgbClr val="002060"/>
                </a:solidFill>
              </a:rPr>
              <a:t>Continuation phase: additional 4 months; 7 months for some patients</a:t>
            </a:r>
          </a:p>
        </p:txBody>
      </p:sp>
    </p:spTree>
    <p:extLst>
      <p:ext uri="{BB962C8B-B14F-4D97-AF65-F5344CB8AC3E}">
        <p14:creationId xmlns:p14="http://schemas.microsoft.com/office/powerpoint/2010/main" val="99093300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dirty="0" smtClean="0">
                <a:solidFill>
                  <a:schemeClr val="accent6">
                    <a:lumMod val="50000"/>
                  </a:schemeClr>
                </a:solidFill>
              </a:rPr>
              <a:t>Regimen 1 for Treatment of Pulmonary,</a:t>
            </a:r>
            <a:br>
              <a:rPr lang="en-US" dirty="0" smtClean="0">
                <a:solidFill>
                  <a:schemeClr val="accent6">
                    <a:lumMod val="50000"/>
                  </a:schemeClr>
                </a:solidFill>
              </a:rPr>
            </a:br>
            <a:r>
              <a:rPr lang="en-US" dirty="0" smtClean="0">
                <a:solidFill>
                  <a:schemeClr val="accent6">
                    <a:lumMod val="50000"/>
                  </a:schemeClr>
                </a:solidFill>
              </a:rPr>
              <a:t>Drug-Susceptible TB</a:t>
            </a:r>
            <a:r>
              <a:rPr lang="en-US" dirty="0" smtClean="0"/>
              <a:t/>
            </a:r>
            <a:br>
              <a:rPr lang="en-US" dirty="0" smtClean="0"/>
            </a:br>
            <a:r>
              <a:rPr lang="en-US" dirty="0" smtClean="0"/>
              <a:t/>
            </a:r>
            <a:br>
              <a:rPr lang="en-US" dirty="0" smtClean="0"/>
            </a:br>
            <a:r>
              <a:rPr lang="en-US" dirty="0" smtClean="0">
                <a:solidFill>
                  <a:schemeClr val="accent6">
                    <a:lumMod val="50000"/>
                  </a:schemeClr>
                </a:solidFill>
              </a:rPr>
              <a:t>6-Month Standard Regimen for Most Patients</a:t>
            </a:r>
            <a:endParaRPr lang="en-US" dirty="0">
              <a:solidFill>
                <a:schemeClr val="accent6">
                  <a:lumMod val="50000"/>
                </a:schemeClr>
              </a:solidFill>
            </a:endParaRPr>
          </a:p>
        </p:txBody>
      </p:sp>
      <p:sp>
        <p:nvSpPr>
          <p:cNvPr id="3" name="Content Placeholder 2"/>
          <p:cNvSpPr>
            <a:spLocks noGrp="1"/>
          </p:cNvSpPr>
          <p:nvPr>
            <p:ph idx="1"/>
          </p:nvPr>
        </p:nvSpPr>
        <p:spPr>
          <a:xfrm>
            <a:off x="457200" y="2057400"/>
            <a:ext cx="8229600" cy="3733800"/>
          </a:xfrm>
        </p:spPr>
        <p:txBody>
          <a:bodyPr/>
          <a:lstStyle/>
          <a:p>
            <a:pPr>
              <a:buNone/>
            </a:pPr>
            <a:r>
              <a:rPr lang="en-US" u="sng" dirty="0" smtClean="0">
                <a:solidFill>
                  <a:schemeClr val="accent6">
                    <a:lumMod val="50000"/>
                  </a:schemeClr>
                </a:solidFill>
              </a:rPr>
              <a:t>Initial phase</a:t>
            </a:r>
            <a:endParaRPr lang="en-US" dirty="0" smtClean="0">
              <a:solidFill>
                <a:schemeClr val="accent6">
                  <a:lumMod val="50000"/>
                </a:schemeClr>
              </a:solidFill>
            </a:endParaRPr>
          </a:p>
          <a:p>
            <a:pPr>
              <a:buNone/>
            </a:pPr>
            <a:r>
              <a:rPr lang="en-US" dirty="0" smtClean="0">
                <a:solidFill>
                  <a:srgbClr val="002060"/>
                </a:solidFill>
              </a:rPr>
              <a:t>INH, RIF, PZA, EMB daily (7 or 5 days/week) for 8 weeks</a:t>
            </a:r>
          </a:p>
          <a:p>
            <a:pPr>
              <a:buNone/>
            </a:pPr>
            <a:r>
              <a:rPr lang="en-US" dirty="0" smtClean="0">
                <a:solidFill>
                  <a:srgbClr val="002060"/>
                </a:solidFill>
              </a:rPr>
              <a:t> </a:t>
            </a:r>
          </a:p>
          <a:p>
            <a:pPr>
              <a:buNone/>
            </a:pPr>
            <a:r>
              <a:rPr lang="en-US" u="sng" dirty="0" smtClean="0">
                <a:solidFill>
                  <a:schemeClr val="accent6">
                    <a:lumMod val="50000"/>
                  </a:schemeClr>
                </a:solidFill>
              </a:rPr>
              <a:t>4-month continuation phase options</a:t>
            </a:r>
            <a:endParaRPr lang="en-US" dirty="0" smtClean="0">
              <a:solidFill>
                <a:schemeClr val="accent6">
                  <a:lumMod val="50000"/>
                </a:schemeClr>
              </a:solidFill>
            </a:endParaRPr>
          </a:p>
          <a:p>
            <a:pPr>
              <a:buNone/>
            </a:pPr>
            <a:r>
              <a:rPr lang="en-US" dirty="0" smtClean="0">
                <a:solidFill>
                  <a:srgbClr val="002060"/>
                </a:solidFill>
              </a:rPr>
              <a:t>1) 	INH, RIF daily (7 or 5 days/week) for 18 weeks</a:t>
            </a:r>
          </a:p>
          <a:p>
            <a:pPr>
              <a:buNone/>
            </a:pPr>
            <a:r>
              <a:rPr lang="en-US" dirty="0" smtClean="0">
                <a:solidFill>
                  <a:srgbClr val="002060"/>
                </a:solidFill>
              </a:rPr>
              <a:t>2) 	INH, RIF intermittently (2 days/week or 1 day/week for INH, rifapentine) for 18 weeks</a:t>
            </a:r>
          </a:p>
        </p:txBody>
      </p:sp>
    </p:spTree>
    <p:extLst>
      <p:ext uri="{BB962C8B-B14F-4D97-AF65-F5344CB8AC3E}">
        <p14:creationId xmlns:p14="http://schemas.microsoft.com/office/powerpoint/2010/main" val="23310685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TB Disease Treatment Regimens (cont.)</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r>
              <a:rPr lang="en-US" dirty="0" smtClean="0">
                <a:solidFill>
                  <a:srgbClr val="002060"/>
                </a:solidFill>
              </a:rPr>
              <a:t>When to use 7-month continuation phase:</a:t>
            </a:r>
          </a:p>
          <a:p>
            <a:pPr lvl="1"/>
            <a:r>
              <a:rPr lang="en-US" dirty="0" smtClean="0">
                <a:solidFill>
                  <a:srgbClr val="002060"/>
                </a:solidFill>
              </a:rPr>
              <a:t>Disease is cavitary and sputum culture is positive at end of initial phase;</a:t>
            </a:r>
          </a:p>
          <a:p>
            <a:pPr lvl="1"/>
            <a:r>
              <a:rPr lang="en-US" dirty="0" smtClean="0">
                <a:solidFill>
                  <a:srgbClr val="002060"/>
                </a:solidFill>
              </a:rPr>
              <a:t>Initial phase excluded PZA; or</a:t>
            </a:r>
          </a:p>
          <a:p>
            <a:pPr lvl="1"/>
            <a:r>
              <a:rPr lang="en-US" dirty="0" smtClean="0">
                <a:solidFill>
                  <a:srgbClr val="002060"/>
                </a:solidFill>
              </a:rPr>
              <a:t>Once-weekly INH and RPT used in continuation phase, and culture is positive at end of initial phase</a:t>
            </a:r>
            <a:r>
              <a:rPr lang="en-US" dirty="0" smtClean="0"/>
              <a:t>.</a:t>
            </a:r>
          </a:p>
        </p:txBody>
      </p:sp>
    </p:spTree>
    <p:extLst>
      <p:ext uri="{BB962C8B-B14F-4D97-AF65-F5344CB8AC3E}">
        <p14:creationId xmlns:p14="http://schemas.microsoft.com/office/powerpoint/2010/main" val="41056636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lstStyle/>
          <a:p>
            <a:r>
              <a:rPr lang="en-US" dirty="0" smtClean="0">
                <a:solidFill>
                  <a:schemeClr val="accent6">
                    <a:lumMod val="50000"/>
                  </a:schemeClr>
                </a:solidFill>
              </a:rPr>
              <a:t>Regimen 3 for Treatment of Pulmonary,</a:t>
            </a:r>
            <a:br>
              <a:rPr lang="en-US" dirty="0" smtClean="0">
                <a:solidFill>
                  <a:schemeClr val="accent6">
                    <a:lumMod val="50000"/>
                  </a:schemeClr>
                </a:solidFill>
              </a:rPr>
            </a:br>
            <a:r>
              <a:rPr lang="en-US" dirty="0" smtClean="0">
                <a:solidFill>
                  <a:schemeClr val="accent6">
                    <a:lumMod val="50000"/>
                  </a:schemeClr>
                </a:solidFill>
              </a:rPr>
              <a:t>Drug-Susceptible TB</a:t>
            </a:r>
            <a:br>
              <a:rPr lang="en-US" dirty="0" smtClean="0">
                <a:solidFill>
                  <a:schemeClr val="accent6">
                    <a:lumMod val="50000"/>
                  </a:schemeClr>
                </a:solidFill>
              </a:rPr>
            </a:br>
            <a:r>
              <a:rPr lang="en-US" dirty="0" smtClean="0">
                <a:solidFill>
                  <a:schemeClr val="accent6">
                    <a:lumMod val="50000"/>
                  </a:schemeClr>
                </a:solidFill>
              </a:rPr>
              <a:t/>
            </a:r>
            <a:br>
              <a:rPr lang="en-US" dirty="0" smtClean="0">
                <a:solidFill>
                  <a:schemeClr val="accent6">
                    <a:lumMod val="50000"/>
                  </a:schemeClr>
                </a:solidFill>
              </a:rPr>
            </a:br>
            <a:r>
              <a:rPr lang="en-US" dirty="0" smtClean="0">
                <a:solidFill>
                  <a:schemeClr val="accent6">
                    <a:lumMod val="50000"/>
                  </a:schemeClr>
                </a:solidFill>
              </a:rPr>
              <a:t>6-Month Intermittent Dosing Options</a:t>
            </a:r>
            <a:endParaRPr lang="en-US" dirty="0">
              <a:solidFill>
                <a:schemeClr val="accent6">
                  <a:lumMod val="50000"/>
                </a:schemeClr>
              </a:solidFill>
            </a:endParaRPr>
          </a:p>
        </p:txBody>
      </p:sp>
      <p:sp>
        <p:nvSpPr>
          <p:cNvPr id="3" name="Content Placeholder 2"/>
          <p:cNvSpPr>
            <a:spLocks noGrp="1"/>
          </p:cNvSpPr>
          <p:nvPr>
            <p:ph idx="1"/>
          </p:nvPr>
        </p:nvSpPr>
        <p:spPr>
          <a:xfrm>
            <a:off x="457200" y="1904999"/>
            <a:ext cx="8229600" cy="3886201"/>
          </a:xfrm>
        </p:spPr>
        <p:txBody>
          <a:bodyPr/>
          <a:lstStyle/>
          <a:p>
            <a:pPr>
              <a:buNone/>
            </a:pPr>
            <a:r>
              <a:rPr lang="en-US" u="sng" dirty="0" smtClean="0">
                <a:solidFill>
                  <a:schemeClr val="accent6">
                    <a:lumMod val="50000"/>
                  </a:schemeClr>
                </a:solidFill>
              </a:rPr>
              <a:t>Initial phase</a:t>
            </a:r>
            <a:endParaRPr lang="en-US" dirty="0" smtClean="0">
              <a:solidFill>
                <a:schemeClr val="accent6">
                  <a:lumMod val="50000"/>
                </a:schemeClr>
              </a:solidFill>
            </a:endParaRPr>
          </a:p>
          <a:p>
            <a:pPr>
              <a:buNone/>
            </a:pPr>
            <a:r>
              <a:rPr lang="en-US" dirty="0" smtClean="0">
                <a:solidFill>
                  <a:srgbClr val="002060"/>
                </a:solidFill>
              </a:rPr>
              <a:t>INH, RIF, PZA, EMB intermittently (3 days/week) for 8 weeks</a:t>
            </a:r>
          </a:p>
          <a:p>
            <a:pPr>
              <a:buNone/>
            </a:pPr>
            <a:r>
              <a:rPr lang="en-US" dirty="0" smtClean="0"/>
              <a:t> </a:t>
            </a:r>
          </a:p>
          <a:p>
            <a:pPr>
              <a:buNone/>
            </a:pPr>
            <a:r>
              <a:rPr lang="en-US" u="sng" dirty="0" smtClean="0">
                <a:solidFill>
                  <a:schemeClr val="accent6">
                    <a:lumMod val="50000"/>
                  </a:schemeClr>
                </a:solidFill>
              </a:rPr>
              <a:t>4-month continuation phase</a:t>
            </a:r>
            <a:endParaRPr lang="en-US" dirty="0" smtClean="0">
              <a:solidFill>
                <a:schemeClr val="accent6">
                  <a:lumMod val="50000"/>
                </a:schemeClr>
              </a:solidFill>
            </a:endParaRPr>
          </a:p>
          <a:p>
            <a:pPr>
              <a:buNone/>
            </a:pPr>
            <a:r>
              <a:rPr lang="en-US" dirty="0" smtClean="0">
                <a:solidFill>
                  <a:srgbClr val="002060"/>
                </a:solidFill>
              </a:rPr>
              <a:t>INH, RIF intermittently (3 days/week) for 18 weeks</a:t>
            </a:r>
          </a:p>
        </p:txBody>
      </p:sp>
    </p:spTree>
    <p:extLst>
      <p:ext uri="{BB962C8B-B14F-4D97-AF65-F5344CB8AC3E}">
        <p14:creationId xmlns:p14="http://schemas.microsoft.com/office/powerpoint/2010/main" val="416161788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1149430" y="457200"/>
            <a:ext cx="7461170" cy="685800"/>
          </a:xfrm>
        </p:spPr>
        <p:txBody>
          <a:bodyPr>
            <a:noAutofit/>
          </a:bodyPr>
          <a:lstStyle/>
          <a:p>
            <a:r>
              <a:rPr lang="en-US" sz="3200" b="1" dirty="0">
                <a:solidFill>
                  <a:schemeClr val="accent6">
                    <a:lumMod val="50000"/>
                  </a:schemeClr>
                </a:solidFill>
              </a:rPr>
              <a:t>A Model of Tuberculosis Epidemiology </a:t>
            </a:r>
          </a:p>
        </p:txBody>
      </p:sp>
      <p:sp>
        <p:nvSpPr>
          <p:cNvPr id="287747" name="Oval 3"/>
          <p:cNvSpPr>
            <a:spLocks noChangeArrowheads="1"/>
          </p:cNvSpPr>
          <p:nvPr/>
        </p:nvSpPr>
        <p:spPr bwMode="auto">
          <a:xfrm>
            <a:off x="271463" y="2228850"/>
            <a:ext cx="1016000" cy="70485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287748" name="Rectangle 4"/>
          <p:cNvSpPr>
            <a:spLocks noChangeArrowheads="1"/>
          </p:cNvSpPr>
          <p:nvPr/>
        </p:nvSpPr>
        <p:spPr bwMode="auto">
          <a:xfrm>
            <a:off x="1176338" y="3657600"/>
            <a:ext cx="1193800" cy="51435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87749" name="Rectangle 5"/>
          <p:cNvSpPr>
            <a:spLocks noChangeArrowheads="1"/>
          </p:cNvSpPr>
          <p:nvPr/>
        </p:nvSpPr>
        <p:spPr bwMode="auto">
          <a:xfrm>
            <a:off x="3048000" y="3619500"/>
            <a:ext cx="1201738" cy="685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87750" name="Rectangle 6"/>
          <p:cNvSpPr>
            <a:spLocks noChangeArrowheads="1"/>
          </p:cNvSpPr>
          <p:nvPr/>
        </p:nvSpPr>
        <p:spPr bwMode="auto">
          <a:xfrm>
            <a:off x="5098025" y="3143250"/>
            <a:ext cx="1852049" cy="6858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287751" name="Rectangle 7"/>
          <p:cNvSpPr>
            <a:spLocks noChangeArrowheads="1"/>
          </p:cNvSpPr>
          <p:nvPr/>
        </p:nvSpPr>
        <p:spPr bwMode="auto">
          <a:xfrm>
            <a:off x="5164138" y="4152900"/>
            <a:ext cx="1676400" cy="70485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287752" name="Rectangle 8"/>
          <p:cNvSpPr>
            <a:spLocks noChangeArrowheads="1"/>
          </p:cNvSpPr>
          <p:nvPr/>
        </p:nvSpPr>
        <p:spPr bwMode="auto">
          <a:xfrm>
            <a:off x="7848600" y="3657600"/>
            <a:ext cx="879475" cy="552450"/>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287753" name="Text Box 9"/>
          <p:cNvSpPr txBox="1">
            <a:spLocks noChangeArrowheads="1"/>
          </p:cNvSpPr>
          <p:nvPr/>
        </p:nvSpPr>
        <p:spPr bwMode="auto">
          <a:xfrm>
            <a:off x="304800" y="2362200"/>
            <a:ext cx="990600" cy="508000"/>
          </a:xfrm>
          <a:prstGeom prst="rect">
            <a:avLst/>
          </a:prstGeom>
          <a:noFill/>
          <a:ln w="9525">
            <a:noFill/>
            <a:miter lim="800000"/>
            <a:headEnd/>
            <a:tailEnd/>
          </a:ln>
          <a:effectLst/>
        </p:spPr>
        <p:txBody>
          <a:bodyPr>
            <a:spAutoFit/>
          </a:bodyPr>
          <a:lstStyle/>
          <a:p>
            <a:pPr algn="ctr">
              <a:lnSpc>
                <a:spcPct val="85000"/>
              </a:lnSpc>
              <a:spcBef>
                <a:spcPct val="50000"/>
              </a:spcBef>
            </a:pPr>
            <a:r>
              <a:rPr lang="en-US" sz="1600" b="1" dirty="0">
                <a:solidFill>
                  <a:srgbClr val="000000"/>
                </a:solidFill>
                <a:latin typeface="Arial MT" pitchFamily="34" charset="0"/>
              </a:rPr>
              <a:t>Risk Factors</a:t>
            </a:r>
          </a:p>
        </p:txBody>
      </p:sp>
      <p:sp>
        <p:nvSpPr>
          <p:cNvPr id="287754" name="Text Box 10"/>
          <p:cNvSpPr txBox="1">
            <a:spLocks noChangeArrowheads="1"/>
          </p:cNvSpPr>
          <p:nvPr/>
        </p:nvSpPr>
        <p:spPr bwMode="auto">
          <a:xfrm>
            <a:off x="1185863" y="3733800"/>
            <a:ext cx="1404937" cy="336550"/>
          </a:xfrm>
          <a:prstGeom prst="rect">
            <a:avLst/>
          </a:prstGeom>
          <a:noFill/>
          <a:ln w="9525">
            <a:noFill/>
            <a:miter lim="800000"/>
            <a:headEnd/>
            <a:tailEnd/>
          </a:ln>
          <a:effectLst/>
        </p:spPr>
        <p:txBody>
          <a:bodyPr>
            <a:spAutoFit/>
          </a:bodyPr>
          <a:lstStyle/>
          <a:p>
            <a:pPr>
              <a:spcBef>
                <a:spcPct val="50000"/>
              </a:spcBef>
            </a:pPr>
            <a:r>
              <a:rPr lang="en-US" sz="1600" b="1">
                <a:solidFill>
                  <a:srgbClr val="000000"/>
                </a:solidFill>
                <a:latin typeface="Arial MT" pitchFamily="34" charset="0"/>
              </a:rPr>
              <a:t>Exposure</a:t>
            </a:r>
            <a:endParaRPr lang="en-US" sz="1600">
              <a:solidFill>
                <a:srgbClr val="000000"/>
              </a:solidFill>
              <a:latin typeface="Arial MT" pitchFamily="34" charset="0"/>
            </a:endParaRPr>
          </a:p>
        </p:txBody>
      </p:sp>
      <p:sp>
        <p:nvSpPr>
          <p:cNvPr id="287755" name="Text Box 11"/>
          <p:cNvSpPr txBox="1">
            <a:spLocks noChangeArrowheads="1"/>
          </p:cNvSpPr>
          <p:nvPr/>
        </p:nvSpPr>
        <p:spPr bwMode="auto">
          <a:xfrm>
            <a:off x="2971800" y="3581400"/>
            <a:ext cx="1270000" cy="652463"/>
          </a:xfrm>
          <a:prstGeom prst="rect">
            <a:avLst/>
          </a:prstGeom>
          <a:noFill/>
          <a:ln w="9525">
            <a:noFill/>
            <a:miter lim="800000"/>
            <a:headEnd/>
            <a:tailEnd/>
          </a:ln>
          <a:effectLst/>
        </p:spPr>
        <p:txBody>
          <a:bodyPr>
            <a:spAutoFit/>
          </a:bodyPr>
          <a:lstStyle/>
          <a:p>
            <a:pPr>
              <a:lnSpc>
                <a:spcPct val="60000"/>
              </a:lnSpc>
              <a:spcBef>
                <a:spcPct val="50000"/>
              </a:spcBef>
            </a:pPr>
            <a:r>
              <a:rPr lang="en-US" sz="1600">
                <a:solidFill>
                  <a:srgbClr val="000000"/>
                </a:solidFill>
                <a:latin typeface="Arial MT" pitchFamily="34" charset="0"/>
              </a:rPr>
              <a:t>  </a:t>
            </a:r>
            <a:r>
              <a:rPr lang="en-US" sz="1600" b="1">
                <a:solidFill>
                  <a:srgbClr val="000000"/>
                </a:solidFill>
                <a:latin typeface="Arial MT" pitchFamily="34" charset="0"/>
              </a:rPr>
              <a:t>Subclinical</a:t>
            </a:r>
          </a:p>
          <a:p>
            <a:pPr>
              <a:lnSpc>
                <a:spcPct val="60000"/>
              </a:lnSpc>
              <a:spcBef>
                <a:spcPct val="50000"/>
              </a:spcBef>
            </a:pPr>
            <a:r>
              <a:rPr lang="en-US" sz="1600" b="1">
                <a:solidFill>
                  <a:srgbClr val="000000"/>
                </a:solidFill>
                <a:latin typeface="Arial MT" pitchFamily="34" charset="0"/>
              </a:rPr>
              <a:t>   infection</a:t>
            </a:r>
            <a:endParaRPr lang="en-US" sz="1600">
              <a:solidFill>
                <a:srgbClr val="000000"/>
              </a:solidFill>
              <a:latin typeface="Arial MT" pitchFamily="34" charset="0"/>
            </a:endParaRPr>
          </a:p>
        </p:txBody>
      </p:sp>
      <p:sp>
        <p:nvSpPr>
          <p:cNvPr id="287756" name="Text Box 12"/>
          <p:cNvSpPr txBox="1">
            <a:spLocks noChangeArrowheads="1"/>
          </p:cNvSpPr>
          <p:nvPr/>
        </p:nvSpPr>
        <p:spPr bwMode="auto">
          <a:xfrm>
            <a:off x="5108348" y="3125787"/>
            <a:ext cx="1841726" cy="703263"/>
          </a:xfrm>
          <a:prstGeom prst="rect">
            <a:avLst/>
          </a:prstGeom>
          <a:solidFill>
            <a:schemeClr val="accent3">
              <a:lumMod val="40000"/>
              <a:lumOff val="60000"/>
            </a:schemeClr>
          </a:solidFill>
          <a:ln w="9525">
            <a:noFill/>
            <a:miter lim="800000"/>
            <a:headEnd/>
            <a:tailEnd/>
          </a:ln>
          <a:effectLst/>
        </p:spPr>
        <p:txBody>
          <a:bodyPr wrap="square">
            <a:spAutoFit/>
          </a:bodyPr>
          <a:lstStyle/>
          <a:p>
            <a:pPr>
              <a:spcBef>
                <a:spcPct val="50000"/>
              </a:spcBef>
            </a:pPr>
            <a:r>
              <a:rPr lang="en-US" sz="1600" dirty="0">
                <a:latin typeface="Arial MT" pitchFamily="34" charset="0"/>
              </a:rPr>
              <a:t>     </a:t>
            </a:r>
            <a:r>
              <a:rPr lang="en-US" sz="1600" b="1" dirty="0">
                <a:solidFill>
                  <a:srgbClr val="000000"/>
                </a:solidFill>
                <a:latin typeface="Arial MT" pitchFamily="34" charset="0"/>
              </a:rPr>
              <a:t>Infectious     </a:t>
            </a:r>
          </a:p>
          <a:p>
            <a:pPr>
              <a:spcBef>
                <a:spcPct val="50000"/>
              </a:spcBef>
            </a:pPr>
            <a:r>
              <a:rPr lang="en-US" sz="1600" b="1" dirty="0">
                <a:solidFill>
                  <a:srgbClr val="000000"/>
                </a:solidFill>
                <a:latin typeface="Arial MT" pitchFamily="34" charset="0"/>
              </a:rPr>
              <a:t>    tuberculosis</a:t>
            </a:r>
            <a:r>
              <a:rPr lang="en-US" sz="1600" dirty="0">
                <a:latin typeface="Arial MT" pitchFamily="34" charset="0"/>
              </a:rPr>
              <a:t>      </a:t>
            </a:r>
          </a:p>
        </p:txBody>
      </p:sp>
      <p:sp>
        <p:nvSpPr>
          <p:cNvPr id="287757" name="Text Box 13"/>
          <p:cNvSpPr txBox="1">
            <a:spLocks noChangeArrowheads="1"/>
          </p:cNvSpPr>
          <p:nvPr/>
        </p:nvSpPr>
        <p:spPr bwMode="auto">
          <a:xfrm>
            <a:off x="5029200" y="4171950"/>
            <a:ext cx="1955800" cy="703263"/>
          </a:xfrm>
          <a:prstGeom prst="rect">
            <a:avLst/>
          </a:prstGeom>
          <a:solidFill>
            <a:schemeClr val="accent3">
              <a:lumMod val="40000"/>
              <a:lumOff val="60000"/>
            </a:schemeClr>
          </a:solidFill>
          <a:ln w="9525">
            <a:noFill/>
            <a:miter lim="800000"/>
            <a:headEnd/>
            <a:tailEnd/>
          </a:ln>
          <a:effectLst/>
        </p:spPr>
        <p:txBody>
          <a:bodyPr wrap="square">
            <a:spAutoFit/>
          </a:bodyPr>
          <a:lstStyle/>
          <a:p>
            <a:pPr>
              <a:spcBef>
                <a:spcPct val="50000"/>
              </a:spcBef>
            </a:pPr>
            <a:r>
              <a:rPr lang="en-US" sz="1600" dirty="0">
                <a:latin typeface="Arial MT" pitchFamily="34" charset="0"/>
              </a:rPr>
              <a:t>  </a:t>
            </a:r>
            <a:r>
              <a:rPr lang="en-US" sz="1600" b="1" dirty="0">
                <a:solidFill>
                  <a:srgbClr val="000000"/>
                </a:solidFill>
                <a:latin typeface="Arial MT" pitchFamily="34" charset="0"/>
              </a:rPr>
              <a:t>Non-infectious</a:t>
            </a:r>
          </a:p>
          <a:p>
            <a:pPr>
              <a:spcBef>
                <a:spcPct val="50000"/>
              </a:spcBef>
            </a:pPr>
            <a:r>
              <a:rPr lang="en-US" sz="1600" b="1" dirty="0">
                <a:solidFill>
                  <a:srgbClr val="000000"/>
                </a:solidFill>
                <a:latin typeface="Arial MT" pitchFamily="34" charset="0"/>
              </a:rPr>
              <a:t>    tuberculosis</a:t>
            </a:r>
            <a:r>
              <a:rPr lang="en-US" sz="1600" dirty="0">
                <a:solidFill>
                  <a:srgbClr val="000000"/>
                </a:solidFill>
                <a:latin typeface="Arial MT" pitchFamily="34" charset="0"/>
              </a:rPr>
              <a:t>   </a:t>
            </a:r>
          </a:p>
        </p:txBody>
      </p:sp>
      <p:sp>
        <p:nvSpPr>
          <p:cNvPr id="287758" name="Text Box 14"/>
          <p:cNvSpPr txBox="1">
            <a:spLocks noChangeArrowheads="1"/>
          </p:cNvSpPr>
          <p:nvPr/>
        </p:nvSpPr>
        <p:spPr bwMode="auto">
          <a:xfrm>
            <a:off x="7805738" y="3752850"/>
            <a:ext cx="957262" cy="336550"/>
          </a:xfrm>
          <a:prstGeom prst="rect">
            <a:avLst/>
          </a:prstGeom>
          <a:noFill/>
          <a:ln w="9525">
            <a:noFill/>
            <a:miter lim="800000"/>
            <a:headEnd/>
            <a:tailEnd/>
          </a:ln>
          <a:effectLst/>
        </p:spPr>
        <p:txBody>
          <a:bodyPr>
            <a:spAutoFit/>
          </a:bodyPr>
          <a:lstStyle/>
          <a:p>
            <a:pPr>
              <a:spcBef>
                <a:spcPct val="50000"/>
              </a:spcBef>
            </a:pPr>
            <a:r>
              <a:rPr lang="en-US" sz="1600" b="1">
                <a:latin typeface="Arial MT" pitchFamily="34" charset="0"/>
              </a:rPr>
              <a:t> </a:t>
            </a:r>
            <a:r>
              <a:rPr lang="en-US" sz="1600" b="1">
                <a:solidFill>
                  <a:srgbClr val="000000"/>
                </a:solidFill>
                <a:latin typeface="Arial MT" pitchFamily="34" charset="0"/>
              </a:rPr>
              <a:t>Death</a:t>
            </a:r>
            <a:endParaRPr lang="en-US" sz="1600">
              <a:solidFill>
                <a:srgbClr val="000000"/>
              </a:solidFill>
              <a:latin typeface="Arial MT" pitchFamily="34" charset="0"/>
            </a:endParaRPr>
          </a:p>
        </p:txBody>
      </p:sp>
      <p:sp>
        <p:nvSpPr>
          <p:cNvPr id="287759" name="Line 15"/>
          <p:cNvSpPr>
            <a:spLocks noChangeShapeType="1"/>
          </p:cNvSpPr>
          <p:nvPr/>
        </p:nvSpPr>
        <p:spPr bwMode="auto">
          <a:xfrm>
            <a:off x="304800" y="3962400"/>
            <a:ext cx="812800" cy="0"/>
          </a:xfrm>
          <a:prstGeom prst="line">
            <a:avLst/>
          </a:prstGeom>
          <a:noFill/>
          <a:ln w="9525">
            <a:solidFill>
              <a:srgbClr val="002060"/>
            </a:solidFill>
            <a:round/>
            <a:headEnd/>
            <a:tailEnd type="triangle" w="med" len="med"/>
          </a:ln>
          <a:effectLst/>
        </p:spPr>
        <p:txBody>
          <a:bodyPr wrap="none" anchor="ctr"/>
          <a:lstStyle/>
          <a:p>
            <a:endParaRPr lang="en-US"/>
          </a:p>
        </p:txBody>
      </p:sp>
      <p:sp>
        <p:nvSpPr>
          <p:cNvPr id="287760" name="Line 16"/>
          <p:cNvSpPr>
            <a:spLocks noChangeShapeType="1"/>
          </p:cNvSpPr>
          <p:nvPr/>
        </p:nvSpPr>
        <p:spPr bwMode="auto">
          <a:xfrm>
            <a:off x="854075" y="3105150"/>
            <a:ext cx="0" cy="628650"/>
          </a:xfrm>
          <a:prstGeom prst="line">
            <a:avLst/>
          </a:prstGeom>
          <a:noFill/>
          <a:ln w="9525">
            <a:solidFill>
              <a:srgbClr val="002060"/>
            </a:solidFill>
            <a:round/>
            <a:headEnd/>
            <a:tailEnd type="triangle" w="med" len="med"/>
          </a:ln>
          <a:effectLst/>
        </p:spPr>
        <p:txBody>
          <a:bodyPr wrap="none" anchor="ctr"/>
          <a:lstStyle/>
          <a:p>
            <a:endParaRPr lang="en-US"/>
          </a:p>
        </p:txBody>
      </p:sp>
      <p:sp>
        <p:nvSpPr>
          <p:cNvPr id="287761" name="Line 17"/>
          <p:cNvSpPr>
            <a:spLocks noChangeShapeType="1"/>
          </p:cNvSpPr>
          <p:nvPr/>
        </p:nvSpPr>
        <p:spPr bwMode="auto">
          <a:xfrm>
            <a:off x="2682875" y="3067050"/>
            <a:ext cx="0" cy="590550"/>
          </a:xfrm>
          <a:prstGeom prst="line">
            <a:avLst/>
          </a:prstGeom>
          <a:noFill/>
          <a:ln w="9525">
            <a:solidFill>
              <a:srgbClr val="002060"/>
            </a:solidFill>
            <a:round/>
            <a:headEnd/>
            <a:tailEnd type="triangle" w="med" len="med"/>
          </a:ln>
          <a:effectLst/>
        </p:spPr>
        <p:txBody>
          <a:bodyPr wrap="none" anchor="ctr"/>
          <a:lstStyle/>
          <a:p>
            <a:endParaRPr lang="en-US"/>
          </a:p>
        </p:txBody>
      </p:sp>
      <p:sp>
        <p:nvSpPr>
          <p:cNvPr id="287762" name="Line 18"/>
          <p:cNvSpPr>
            <a:spLocks noChangeShapeType="1"/>
          </p:cNvSpPr>
          <p:nvPr/>
        </p:nvSpPr>
        <p:spPr bwMode="auto">
          <a:xfrm>
            <a:off x="4699000" y="3086100"/>
            <a:ext cx="0" cy="552450"/>
          </a:xfrm>
          <a:prstGeom prst="line">
            <a:avLst/>
          </a:prstGeom>
          <a:noFill/>
          <a:ln w="9525">
            <a:solidFill>
              <a:srgbClr val="002060"/>
            </a:solidFill>
            <a:round/>
            <a:headEnd/>
            <a:tailEnd type="triangle" w="med" len="med"/>
          </a:ln>
          <a:effectLst/>
        </p:spPr>
        <p:txBody>
          <a:bodyPr wrap="none" anchor="ctr"/>
          <a:lstStyle/>
          <a:p>
            <a:endParaRPr lang="en-US"/>
          </a:p>
        </p:txBody>
      </p:sp>
      <p:sp>
        <p:nvSpPr>
          <p:cNvPr id="287763" name="Line 19"/>
          <p:cNvSpPr>
            <a:spLocks noChangeShapeType="1"/>
          </p:cNvSpPr>
          <p:nvPr/>
        </p:nvSpPr>
        <p:spPr bwMode="auto">
          <a:xfrm flipV="1">
            <a:off x="4714875" y="3486150"/>
            <a:ext cx="423863" cy="495300"/>
          </a:xfrm>
          <a:prstGeom prst="line">
            <a:avLst/>
          </a:prstGeom>
          <a:noFill/>
          <a:ln w="9525">
            <a:solidFill>
              <a:srgbClr val="002060"/>
            </a:solidFill>
            <a:round/>
            <a:headEnd/>
            <a:tailEnd type="triangle" w="med" len="med"/>
          </a:ln>
          <a:effectLst/>
        </p:spPr>
        <p:txBody>
          <a:bodyPr wrap="none" anchor="ctr"/>
          <a:lstStyle/>
          <a:p>
            <a:endParaRPr lang="en-US"/>
          </a:p>
        </p:txBody>
      </p:sp>
      <p:sp>
        <p:nvSpPr>
          <p:cNvPr id="287764" name="Line 20"/>
          <p:cNvSpPr>
            <a:spLocks noChangeShapeType="1"/>
          </p:cNvSpPr>
          <p:nvPr/>
        </p:nvSpPr>
        <p:spPr bwMode="auto">
          <a:xfrm>
            <a:off x="4701948" y="3981449"/>
            <a:ext cx="327252" cy="523875"/>
          </a:xfrm>
          <a:prstGeom prst="line">
            <a:avLst/>
          </a:prstGeom>
          <a:noFill/>
          <a:ln w="9525">
            <a:solidFill>
              <a:srgbClr val="002060"/>
            </a:solidFill>
            <a:round/>
            <a:headEnd/>
            <a:tailEnd type="triangle" w="med" len="med"/>
          </a:ln>
          <a:effectLst/>
        </p:spPr>
        <p:txBody>
          <a:bodyPr wrap="none" anchor="ctr"/>
          <a:lstStyle/>
          <a:p>
            <a:endParaRPr lang="en-US"/>
          </a:p>
        </p:txBody>
      </p:sp>
      <p:sp>
        <p:nvSpPr>
          <p:cNvPr id="287765" name="Line 21"/>
          <p:cNvSpPr>
            <a:spLocks noChangeShapeType="1"/>
          </p:cNvSpPr>
          <p:nvPr/>
        </p:nvSpPr>
        <p:spPr bwMode="auto">
          <a:xfrm>
            <a:off x="6985000" y="3429000"/>
            <a:ext cx="457200" cy="495300"/>
          </a:xfrm>
          <a:prstGeom prst="line">
            <a:avLst/>
          </a:prstGeom>
          <a:noFill/>
          <a:ln w="9525">
            <a:solidFill>
              <a:srgbClr val="002060"/>
            </a:solidFill>
            <a:round/>
            <a:headEnd/>
            <a:tailEnd/>
          </a:ln>
          <a:effectLst/>
        </p:spPr>
        <p:txBody>
          <a:bodyPr wrap="none" anchor="ctr"/>
          <a:lstStyle/>
          <a:p>
            <a:endParaRPr lang="en-US"/>
          </a:p>
        </p:txBody>
      </p:sp>
      <p:sp>
        <p:nvSpPr>
          <p:cNvPr id="287766" name="Line 22"/>
          <p:cNvSpPr>
            <a:spLocks noChangeShapeType="1"/>
          </p:cNvSpPr>
          <p:nvPr/>
        </p:nvSpPr>
        <p:spPr bwMode="auto">
          <a:xfrm flipV="1">
            <a:off x="6985000" y="3924300"/>
            <a:ext cx="473075" cy="514350"/>
          </a:xfrm>
          <a:prstGeom prst="line">
            <a:avLst/>
          </a:prstGeom>
          <a:noFill/>
          <a:ln w="9525">
            <a:solidFill>
              <a:srgbClr val="002060"/>
            </a:solidFill>
            <a:round/>
            <a:headEnd/>
            <a:tailEnd/>
          </a:ln>
          <a:effectLst/>
        </p:spPr>
        <p:txBody>
          <a:bodyPr wrap="none" anchor="ctr"/>
          <a:lstStyle/>
          <a:p>
            <a:endParaRPr lang="en-US"/>
          </a:p>
        </p:txBody>
      </p:sp>
      <p:sp>
        <p:nvSpPr>
          <p:cNvPr id="287767" name="Line 23"/>
          <p:cNvSpPr>
            <a:spLocks noChangeShapeType="1"/>
          </p:cNvSpPr>
          <p:nvPr/>
        </p:nvSpPr>
        <p:spPr bwMode="auto">
          <a:xfrm>
            <a:off x="7458075" y="3924300"/>
            <a:ext cx="288925" cy="0"/>
          </a:xfrm>
          <a:prstGeom prst="line">
            <a:avLst/>
          </a:prstGeom>
          <a:noFill/>
          <a:ln w="9525">
            <a:solidFill>
              <a:srgbClr val="002060"/>
            </a:solidFill>
            <a:round/>
            <a:headEnd/>
            <a:tailEnd type="triangle" w="med" len="med"/>
          </a:ln>
          <a:effectLst/>
        </p:spPr>
        <p:txBody>
          <a:bodyPr wrap="none" anchor="ctr"/>
          <a:lstStyle/>
          <a:p>
            <a:endParaRPr lang="en-US"/>
          </a:p>
        </p:txBody>
      </p:sp>
      <p:sp>
        <p:nvSpPr>
          <p:cNvPr id="287768" name="Line 24"/>
          <p:cNvSpPr>
            <a:spLocks noChangeShapeType="1"/>
          </p:cNvSpPr>
          <p:nvPr/>
        </p:nvSpPr>
        <p:spPr bwMode="auto">
          <a:xfrm>
            <a:off x="7213600" y="3048000"/>
            <a:ext cx="0" cy="457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87769" name="Text Box 25"/>
          <p:cNvSpPr txBox="1">
            <a:spLocks noChangeArrowheads="1"/>
          </p:cNvSpPr>
          <p:nvPr/>
        </p:nvSpPr>
        <p:spPr bwMode="auto">
          <a:xfrm>
            <a:off x="304800" y="5768231"/>
            <a:ext cx="6019800" cy="338554"/>
          </a:xfrm>
          <a:prstGeom prst="rect">
            <a:avLst/>
          </a:prstGeom>
          <a:noFill/>
          <a:ln w="9525">
            <a:noFill/>
            <a:miter lim="800000"/>
            <a:headEnd/>
            <a:tailEnd/>
          </a:ln>
          <a:effectLst/>
        </p:spPr>
        <p:txBody>
          <a:bodyPr wrap="square">
            <a:spAutoFit/>
          </a:bodyPr>
          <a:lstStyle/>
          <a:p>
            <a:pPr>
              <a:spcBef>
                <a:spcPct val="50000"/>
              </a:spcBef>
            </a:pPr>
            <a:r>
              <a:rPr lang="en-US" sz="1600" dirty="0">
                <a:solidFill>
                  <a:schemeClr val="bg2"/>
                </a:solidFill>
                <a:latin typeface="Arial MT" pitchFamily="34" charset="0"/>
              </a:rPr>
              <a:t>IUATLD. Epidemiologic Basis of Tuberculosis Control. 1999:9</a:t>
            </a:r>
          </a:p>
        </p:txBody>
      </p:sp>
      <p:sp>
        <p:nvSpPr>
          <p:cNvPr id="287770" name="Oval 26"/>
          <p:cNvSpPr>
            <a:spLocks noChangeArrowheads="1"/>
          </p:cNvSpPr>
          <p:nvPr/>
        </p:nvSpPr>
        <p:spPr bwMode="auto">
          <a:xfrm>
            <a:off x="2209800" y="2228850"/>
            <a:ext cx="1016000" cy="704850"/>
          </a:xfrm>
          <a:prstGeom prst="ellipse">
            <a:avLst/>
          </a:prstGeom>
          <a:solidFill>
            <a:schemeClr val="folHlink"/>
          </a:solidFill>
          <a:ln w="9525">
            <a:solidFill>
              <a:schemeClr val="tx1"/>
            </a:solidFill>
            <a:round/>
            <a:headEnd/>
            <a:tailEnd/>
          </a:ln>
          <a:effectLst/>
        </p:spPr>
        <p:txBody>
          <a:bodyPr wrap="none" anchor="ctr"/>
          <a:lstStyle/>
          <a:p>
            <a:pPr algn="ctr"/>
            <a:r>
              <a:rPr lang="en-US" sz="1600" b="1">
                <a:solidFill>
                  <a:srgbClr val="000000"/>
                </a:solidFill>
                <a:latin typeface="Arial MT" pitchFamily="34" charset="0"/>
              </a:rPr>
              <a:t>Risk</a:t>
            </a:r>
          </a:p>
          <a:p>
            <a:pPr algn="ctr"/>
            <a:r>
              <a:rPr lang="en-US" sz="1600" b="1">
                <a:solidFill>
                  <a:srgbClr val="000000"/>
                </a:solidFill>
                <a:latin typeface="Arial MT" pitchFamily="34" charset="0"/>
              </a:rPr>
              <a:t> Factors</a:t>
            </a:r>
          </a:p>
        </p:txBody>
      </p:sp>
      <p:sp>
        <p:nvSpPr>
          <p:cNvPr id="287771" name="Oval 27"/>
          <p:cNvSpPr>
            <a:spLocks noChangeArrowheads="1"/>
          </p:cNvSpPr>
          <p:nvPr/>
        </p:nvSpPr>
        <p:spPr bwMode="auto">
          <a:xfrm>
            <a:off x="4140200" y="2266950"/>
            <a:ext cx="1016000" cy="704850"/>
          </a:xfrm>
          <a:prstGeom prst="ellipse">
            <a:avLst/>
          </a:prstGeom>
          <a:solidFill>
            <a:schemeClr val="folHlink"/>
          </a:solidFill>
          <a:ln w="9525">
            <a:solidFill>
              <a:schemeClr val="tx1"/>
            </a:solidFill>
            <a:round/>
            <a:headEnd/>
            <a:tailEnd/>
          </a:ln>
          <a:effectLst/>
        </p:spPr>
        <p:txBody>
          <a:bodyPr wrap="none" anchor="ctr"/>
          <a:lstStyle/>
          <a:p>
            <a:pPr algn="ctr"/>
            <a:r>
              <a:rPr lang="en-US" sz="1600" b="1" dirty="0">
                <a:solidFill>
                  <a:srgbClr val="000000"/>
                </a:solidFill>
                <a:latin typeface="Arial MT" pitchFamily="34" charset="0"/>
              </a:rPr>
              <a:t>Risk</a:t>
            </a:r>
          </a:p>
          <a:p>
            <a:pPr algn="ctr"/>
            <a:r>
              <a:rPr lang="en-US" sz="1600" b="1" dirty="0">
                <a:solidFill>
                  <a:srgbClr val="000000"/>
                </a:solidFill>
                <a:latin typeface="Arial MT" pitchFamily="34" charset="0"/>
              </a:rPr>
              <a:t>Factors</a:t>
            </a:r>
          </a:p>
        </p:txBody>
      </p:sp>
      <p:sp>
        <p:nvSpPr>
          <p:cNvPr id="287772" name="Oval 28"/>
          <p:cNvSpPr>
            <a:spLocks noChangeArrowheads="1"/>
          </p:cNvSpPr>
          <p:nvPr/>
        </p:nvSpPr>
        <p:spPr bwMode="auto">
          <a:xfrm>
            <a:off x="6950075" y="1668603"/>
            <a:ext cx="1016000" cy="704850"/>
          </a:xfrm>
          <a:prstGeom prst="ellipse">
            <a:avLst/>
          </a:prstGeom>
          <a:solidFill>
            <a:schemeClr val="folHlink"/>
          </a:solidFill>
          <a:ln w="9525">
            <a:solidFill>
              <a:srgbClr val="002060"/>
            </a:solidFill>
            <a:round/>
            <a:headEnd/>
            <a:tailEnd/>
          </a:ln>
          <a:effectLst/>
        </p:spPr>
        <p:txBody>
          <a:bodyPr wrap="none" anchor="ctr"/>
          <a:lstStyle/>
          <a:p>
            <a:pPr algn="ctr"/>
            <a:r>
              <a:rPr lang="en-US" sz="1600" b="1" dirty="0">
                <a:solidFill>
                  <a:srgbClr val="000000"/>
                </a:solidFill>
                <a:latin typeface="Arial MT" pitchFamily="34" charset="0"/>
              </a:rPr>
              <a:t>Risk</a:t>
            </a:r>
          </a:p>
          <a:p>
            <a:pPr algn="ctr"/>
            <a:r>
              <a:rPr lang="en-US" sz="1600" b="1" dirty="0">
                <a:solidFill>
                  <a:srgbClr val="000000"/>
                </a:solidFill>
                <a:latin typeface="Arial MT" pitchFamily="34" charset="0"/>
              </a:rPr>
              <a:t>Factors</a:t>
            </a:r>
          </a:p>
        </p:txBody>
      </p:sp>
      <p:cxnSp>
        <p:nvCxnSpPr>
          <p:cNvPr id="287773" name="AutoShape 29"/>
          <p:cNvCxnSpPr>
            <a:cxnSpLocks noChangeShapeType="1"/>
          </p:cNvCxnSpPr>
          <p:nvPr/>
        </p:nvCxnSpPr>
        <p:spPr bwMode="auto">
          <a:xfrm flipV="1">
            <a:off x="2370138" y="3907632"/>
            <a:ext cx="709692" cy="7143"/>
          </a:xfrm>
          <a:prstGeom prst="straightConnector1">
            <a:avLst/>
          </a:prstGeom>
          <a:noFill/>
          <a:ln w="9525">
            <a:solidFill>
              <a:srgbClr val="002060"/>
            </a:solidFill>
            <a:round/>
            <a:headEnd/>
            <a:tailEnd type="triangle" w="med" len="med"/>
          </a:ln>
          <a:effectLst/>
        </p:spPr>
      </p:cxnSp>
      <p:sp>
        <p:nvSpPr>
          <p:cNvPr id="287774" name="Line 30"/>
          <p:cNvSpPr>
            <a:spLocks noChangeShapeType="1"/>
          </p:cNvSpPr>
          <p:nvPr/>
        </p:nvSpPr>
        <p:spPr bwMode="auto">
          <a:xfrm>
            <a:off x="4267200" y="3962400"/>
            <a:ext cx="457200" cy="0"/>
          </a:xfrm>
          <a:prstGeom prst="line">
            <a:avLst/>
          </a:prstGeom>
          <a:noFill/>
          <a:ln w="9525">
            <a:solidFill>
              <a:srgbClr val="002060"/>
            </a:solidFill>
            <a:round/>
            <a:headEnd/>
            <a:tailEnd/>
          </a:ln>
          <a:effectLst/>
        </p:spPr>
        <p:txBody>
          <a:bodyPr wrap="none" anchor="ctr"/>
          <a:lstStyle/>
          <a:p>
            <a:endParaRPr lang="en-US"/>
          </a:p>
        </p:txBody>
      </p:sp>
      <p:cxnSp>
        <p:nvCxnSpPr>
          <p:cNvPr id="5" name="Straight Arrow Connector 4"/>
          <p:cNvCxnSpPr/>
          <p:nvPr/>
        </p:nvCxnSpPr>
        <p:spPr>
          <a:xfrm>
            <a:off x="7473628" y="2488878"/>
            <a:ext cx="0" cy="1103965"/>
          </a:xfrm>
          <a:prstGeom prst="straightConnector1">
            <a:avLst/>
          </a:prstGeom>
          <a:ln w="63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82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lstStyle/>
          <a:p>
            <a:r>
              <a:rPr lang="en-US" dirty="0" smtClean="0">
                <a:solidFill>
                  <a:schemeClr val="accent6">
                    <a:lumMod val="50000"/>
                  </a:schemeClr>
                </a:solidFill>
              </a:rPr>
              <a:t>Regimen 4 for Treatment of Pulmonary,</a:t>
            </a:r>
            <a:br>
              <a:rPr lang="en-US" dirty="0" smtClean="0">
                <a:solidFill>
                  <a:schemeClr val="accent6">
                    <a:lumMod val="50000"/>
                  </a:schemeClr>
                </a:solidFill>
              </a:rPr>
            </a:br>
            <a:r>
              <a:rPr lang="en-US" dirty="0" smtClean="0">
                <a:solidFill>
                  <a:schemeClr val="accent6">
                    <a:lumMod val="50000"/>
                  </a:schemeClr>
                </a:solidFill>
              </a:rPr>
              <a:t>Drug-Susceptible TB</a:t>
            </a:r>
            <a:r>
              <a:rPr lang="en-US" dirty="0" smtClean="0"/>
              <a:t/>
            </a:r>
            <a:br>
              <a:rPr lang="en-US" dirty="0" smtClean="0"/>
            </a:br>
            <a:r>
              <a:rPr lang="en-US" dirty="0" smtClean="0"/>
              <a:t/>
            </a:r>
            <a:br>
              <a:rPr lang="en-US" dirty="0" smtClean="0"/>
            </a:br>
            <a:r>
              <a:rPr lang="en-US" dirty="0" smtClean="0">
                <a:solidFill>
                  <a:schemeClr val="accent6">
                    <a:lumMod val="50000"/>
                  </a:schemeClr>
                </a:solidFill>
              </a:rPr>
              <a:t>7-Month Regimen without Pyrazinamide</a:t>
            </a:r>
            <a:endParaRPr lang="en-US" dirty="0">
              <a:solidFill>
                <a:schemeClr val="accent6">
                  <a:lumMod val="50000"/>
                </a:schemeClr>
              </a:solidFill>
            </a:endParaRPr>
          </a:p>
        </p:txBody>
      </p:sp>
      <p:sp>
        <p:nvSpPr>
          <p:cNvPr id="3" name="Content Placeholder 2"/>
          <p:cNvSpPr>
            <a:spLocks noGrp="1"/>
          </p:cNvSpPr>
          <p:nvPr>
            <p:ph idx="1"/>
          </p:nvPr>
        </p:nvSpPr>
        <p:spPr>
          <a:xfrm>
            <a:off x="457200" y="1981200"/>
            <a:ext cx="8229600" cy="3810000"/>
          </a:xfrm>
        </p:spPr>
        <p:txBody>
          <a:bodyPr/>
          <a:lstStyle/>
          <a:p>
            <a:pPr>
              <a:buNone/>
            </a:pPr>
            <a:r>
              <a:rPr lang="en-US" u="sng" dirty="0" smtClean="0">
                <a:solidFill>
                  <a:schemeClr val="accent6">
                    <a:lumMod val="50000"/>
                  </a:schemeClr>
                </a:solidFill>
              </a:rPr>
              <a:t>Initial phase</a:t>
            </a:r>
            <a:endParaRPr lang="en-US" dirty="0" smtClean="0">
              <a:solidFill>
                <a:schemeClr val="accent6">
                  <a:lumMod val="50000"/>
                </a:schemeClr>
              </a:solidFill>
            </a:endParaRPr>
          </a:p>
          <a:p>
            <a:pPr>
              <a:buNone/>
            </a:pPr>
            <a:r>
              <a:rPr lang="en-US" dirty="0" smtClean="0">
                <a:solidFill>
                  <a:srgbClr val="002060"/>
                </a:solidFill>
              </a:rPr>
              <a:t>INH, RIF, EMB daily (7 or 5 days/week) for 8 weeks</a:t>
            </a:r>
          </a:p>
          <a:p>
            <a:pPr>
              <a:buNone/>
            </a:pPr>
            <a:r>
              <a:rPr lang="en-US" dirty="0" smtClean="0"/>
              <a:t> </a:t>
            </a:r>
          </a:p>
          <a:p>
            <a:pPr>
              <a:buNone/>
            </a:pPr>
            <a:r>
              <a:rPr lang="en-US" u="sng" dirty="0" smtClean="0">
                <a:solidFill>
                  <a:schemeClr val="accent6">
                    <a:lumMod val="50000"/>
                  </a:schemeClr>
                </a:solidFill>
              </a:rPr>
              <a:t>7-month continuation phase options</a:t>
            </a:r>
            <a:endParaRPr lang="en-US" dirty="0" smtClean="0">
              <a:solidFill>
                <a:schemeClr val="accent6">
                  <a:lumMod val="50000"/>
                </a:schemeClr>
              </a:solidFill>
            </a:endParaRPr>
          </a:p>
          <a:p>
            <a:pPr>
              <a:buNone/>
            </a:pPr>
            <a:r>
              <a:rPr lang="en-US" dirty="0" smtClean="0">
                <a:solidFill>
                  <a:srgbClr val="002060"/>
                </a:solidFill>
              </a:rPr>
              <a:t>1)	INH, RIF daily (7 or 5 days/week) for 31 weeks</a:t>
            </a:r>
          </a:p>
          <a:p>
            <a:pPr>
              <a:buNone/>
            </a:pPr>
            <a:r>
              <a:rPr lang="en-US" dirty="0" smtClean="0">
                <a:solidFill>
                  <a:srgbClr val="002060"/>
                </a:solidFill>
              </a:rPr>
              <a:t>2)	INH, RIF intermittently (2 days/week) for 31 weeks </a:t>
            </a:r>
          </a:p>
        </p:txBody>
      </p:sp>
    </p:spTree>
    <p:extLst>
      <p:ext uri="{BB962C8B-B14F-4D97-AF65-F5344CB8AC3E}">
        <p14:creationId xmlns:p14="http://schemas.microsoft.com/office/powerpoint/2010/main" val="197016227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Treatment Regimens for Specific Situations</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pPr>
              <a:buNone/>
            </a:pPr>
            <a:r>
              <a:rPr lang="en-US" dirty="0" smtClean="0">
                <a:solidFill>
                  <a:schemeClr val="accent6">
                    <a:lumMod val="50000"/>
                  </a:schemeClr>
                </a:solidFill>
              </a:rPr>
              <a:t>Pregnant Women</a:t>
            </a:r>
          </a:p>
          <a:p>
            <a:pPr lvl="0">
              <a:buClr>
                <a:schemeClr val="accent6">
                  <a:lumMod val="50000"/>
                </a:schemeClr>
              </a:buClr>
            </a:pPr>
            <a:r>
              <a:rPr lang="en-US" dirty="0" smtClean="0">
                <a:solidFill>
                  <a:srgbClr val="002060"/>
                </a:solidFill>
              </a:rPr>
              <a:t>Initial regimen should consist of INH, RIF, and EMB</a:t>
            </a:r>
          </a:p>
          <a:p>
            <a:pPr lvl="1">
              <a:buClr>
                <a:schemeClr val="accent6">
                  <a:lumMod val="50000"/>
                </a:schemeClr>
              </a:buClr>
            </a:pPr>
            <a:r>
              <a:rPr lang="en-US" dirty="0" smtClean="0">
                <a:solidFill>
                  <a:srgbClr val="002060"/>
                </a:solidFill>
              </a:rPr>
              <a:t>SM is contraindicated; PZA not contraindicated, but detailed data on teratogenicity not available</a:t>
            </a:r>
          </a:p>
          <a:p>
            <a:pPr lvl="1">
              <a:buClr>
                <a:schemeClr val="accent6">
                  <a:lumMod val="50000"/>
                </a:schemeClr>
              </a:buClr>
            </a:pPr>
            <a:r>
              <a:rPr lang="en-US" dirty="0" smtClean="0">
                <a:solidFill>
                  <a:srgbClr val="002060"/>
                </a:solidFill>
              </a:rPr>
              <a:t>If PZA not used, duration of therapy is 9 months</a:t>
            </a:r>
          </a:p>
          <a:p>
            <a:pPr lvl="1">
              <a:buClr>
                <a:schemeClr val="accent6">
                  <a:lumMod val="50000"/>
                </a:schemeClr>
              </a:buClr>
            </a:pPr>
            <a:r>
              <a:rPr lang="en-US" dirty="0" smtClean="0">
                <a:solidFill>
                  <a:srgbClr val="002060"/>
                </a:solidFill>
              </a:rPr>
              <a:t>If treating MDR TB in pregnancy, consult MDR TB expert</a:t>
            </a:r>
          </a:p>
          <a:p>
            <a:pPr lvl="0">
              <a:buClr>
                <a:schemeClr val="accent6">
                  <a:lumMod val="50000"/>
                </a:schemeClr>
              </a:buClr>
            </a:pPr>
            <a:r>
              <a:rPr lang="en-US" dirty="0" smtClean="0">
                <a:solidFill>
                  <a:srgbClr val="002060"/>
                </a:solidFill>
              </a:rPr>
              <a:t>Breast-feeding not contraindicated for women being treated for TB disease</a:t>
            </a:r>
          </a:p>
          <a:p>
            <a:pPr lvl="0">
              <a:buClr>
                <a:schemeClr val="accent6">
                  <a:lumMod val="50000"/>
                </a:schemeClr>
              </a:buClr>
            </a:pPr>
            <a:r>
              <a:rPr lang="en-US" dirty="0" smtClean="0">
                <a:solidFill>
                  <a:srgbClr val="002060"/>
                </a:solidFill>
              </a:rPr>
              <a:t>Vitamin B</a:t>
            </a:r>
            <a:r>
              <a:rPr lang="en-US" baseline="-25000" dirty="0" smtClean="0">
                <a:solidFill>
                  <a:srgbClr val="002060"/>
                </a:solidFill>
              </a:rPr>
              <a:t>6</a:t>
            </a:r>
            <a:r>
              <a:rPr lang="en-US" dirty="0" smtClean="0">
                <a:solidFill>
                  <a:srgbClr val="002060"/>
                </a:solidFill>
              </a:rPr>
              <a:t> supplementation recommended if taking INH</a:t>
            </a:r>
          </a:p>
        </p:txBody>
      </p:sp>
    </p:spTree>
    <p:extLst>
      <p:ext uri="{BB962C8B-B14F-4D97-AF65-F5344CB8AC3E}">
        <p14:creationId xmlns:p14="http://schemas.microsoft.com/office/powerpoint/2010/main" val="153683796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Treatment Regimens for Specific Situations</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pPr>
              <a:buNone/>
            </a:pPr>
            <a:r>
              <a:rPr lang="en-US" dirty="0" smtClean="0">
                <a:solidFill>
                  <a:schemeClr val="accent6">
                    <a:lumMod val="50000"/>
                  </a:schemeClr>
                </a:solidFill>
              </a:rPr>
              <a:t>Infants and Children </a:t>
            </a:r>
          </a:p>
          <a:p>
            <a:pPr lvl="0">
              <a:buClr>
                <a:schemeClr val="accent6">
                  <a:lumMod val="50000"/>
                </a:schemeClr>
              </a:buClr>
            </a:pPr>
            <a:r>
              <a:rPr lang="en-US" dirty="0" smtClean="0">
                <a:solidFill>
                  <a:srgbClr val="002060"/>
                </a:solidFill>
              </a:rPr>
              <a:t>Treat with same regimens recommended for adults, with exception that EMB not used routinely in children</a:t>
            </a:r>
          </a:p>
          <a:p>
            <a:pPr lvl="0">
              <a:buClr>
                <a:schemeClr val="accent6">
                  <a:lumMod val="50000"/>
                </a:schemeClr>
              </a:buClr>
            </a:pPr>
            <a:r>
              <a:rPr lang="en-US" dirty="0" smtClean="0">
                <a:solidFill>
                  <a:srgbClr val="002060"/>
                </a:solidFill>
              </a:rPr>
              <a:t>Treat as soon as diagnosis suspected</a:t>
            </a:r>
          </a:p>
          <a:p>
            <a:pPr lvl="0">
              <a:buClr>
                <a:schemeClr val="accent6">
                  <a:lumMod val="50000"/>
                </a:schemeClr>
              </a:buClr>
            </a:pPr>
            <a:r>
              <a:rPr lang="en-US" dirty="0" smtClean="0">
                <a:solidFill>
                  <a:srgbClr val="002060"/>
                </a:solidFill>
              </a:rPr>
              <a:t>For disseminated TB or TB meningitis in children, treat for 9–12 months</a:t>
            </a:r>
          </a:p>
        </p:txBody>
      </p:sp>
    </p:spTree>
    <p:extLst>
      <p:ext uri="{BB962C8B-B14F-4D97-AF65-F5344CB8AC3E}">
        <p14:creationId xmlns:p14="http://schemas.microsoft.com/office/powerpoint/2010/main" val="316811113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lstStyle/>
          <a:p>
            <a:r>
              <a:rPr lang="en-US" dirty="0" smtClean="0">
                <a:solidFill>
                  <a:schemeClr val="accent6">
                    <a:lumMod val="50000"/>
                  </a:schemeClr>
                </a:solidFill>
              </a:rPr>
              <a:t>Treatment Regimens for Specific Situations</a:t>
            </a:r>
            <a:br>
              <a:rPr lang="en-US" dirty="0" smtClean="0">
                <a:solidFill>
                  <a:schemeClr val="accent6">
                    <a:lumMod val="50000"/>
                  </a:schemeClr>
                </a:solidFill>
              </a:rPr>
            </a:br>
            <a:r>
              <a:rPr lang="en-US" dirty="0" smtClean="0">
                <a:solidFill>
                  <a:schemeClr val="accent6">
                    <a:lumMod val="50000"/>
                  </a:schemeClr>
                </a:solidFill>
              </a:rPr>
              <a:t/>
            </a:r>
            <a:br>
              <a:rPr lang="en-US" dirty="0" smtClean="0">
                <a:solidFill>
                  <a:schemeClr val="accent6">
                    <a:lumMod val="50000"/>
                  </a:schemeClr>
                </a:solidFill>
              </a:rPr>
            </a:br>
            <a:r>
              <a:rPr lang="en-US" dirty="0" smtClean="0">
                <a:solidFill>
                  <a:schemeClr val="accent6">
                    <a:lumMod val="50000"/>
                  </a:schemeClr>
                </a:solidFill>
              </a:rPr>
              <a:t>HIV-Infected </a:t>
            </a:r>
            <a:r>
              <a:rPr lang="en-US" dirty="0">
                <a:solidFill>
                  <a:schemeClr val="accent6">
                    <a:lumMod val="50000"/>
                  </a:schemeClr>
                </a:solidFill>
              </a:rPr>
              <a:t>Persons</a:t>
            </a:r>
            <a:br>
              <a:rPr lang="en-US" dirty="0">
                <a:solidFill>
                  <a:schemeClr val="accent6">
                    <a:lumMod val="50000"/>
                  </a:schemeClr>
                </a:solidFill>
              </a:rPr>
            </a:br>
            <a:endParaRPr lang="en-US" dirty="0">
              <a:solidFill>
                <a:schemeClr val="accent6">
                  <a:lumMod val="50000"/>
                </a:schemeClr>
              </a:solidFill>
            </a:endParaRPr>
          </a:p>
        </p:txBody>
      </p:sp>
      <p:sp>
        <p:nvSpPr>
          <p:cNvPr id="3" name="Content Placeholder 2"/>
          <p:cNvSpPr>
            <a:spLocks noGrp="1"/>
          </p:cNvSpPr>
          <p:nvPr>
            <p:ph idx="1"/>
          </p:nvPr>
        </p:nvSpPr>
        <p:spPr/>
        <p:txBody>
          <a:bodyPr/>
          <a:lstStyle/>
          <a:p>
            <a:pPr lvl="0">
              <a:buClr>
                <a:schemeClr val="accent6">
                  <a:lumMod val="50000"/>
                </a:schemeClr>
              </a:buClr>
            </a:pPr>
            <a:r>
              <a:rPr lang="en-US" dirty="0" smtClean="0">
                <a:solidFill>
                  <a:srgbClr val="002060"/>
                </a:solidFill>
              </a:rPr>
              <a:t>Management of HIV-related TB is complex</a:t>
            </a:r>
          </a:p>
          <a:p>
            <a:pPr lvl="0">
              <a:buClr>
                <a:schemeClr val="accent6">
                  <a:lumMod val="50000"/>
                </a:schemeClr>
              </a:buClr>
            </a:pPr>
            <a:r>
              <a:rPr lang="en-US" dirty="0" smtClean="0">
                <a:solidFill>
                  <a:srgbClr val="002060"/>
                </a:solidFill>
              </a:rPr>
              <a:t>Should be provided in consultation with experts in treatment of both HIV and TB</a:t>
            </a:r>
          </a:p>
          <a:p>
            <a:pPr lvl="0">
              <a:buClr>
                <a:schemeClr val="accent6">
                  <a:lumMod val="50000"/>
                </a:schemeClr>
              </a:buClr>
            </a:pPr>
            <a:r>
              <a:rPr lang="en-US" dirty="0" smtClean="0">
                <a:solidFill>
                  <a:srgbClr val="002060"/>
                </a:solidFill>
              </a:rPr>
              <a:t>Can be treated with standard regimens except:</a:t>
            </a:r>
          </a:p>
          <a:p>
            <a:pPr lvl="1">
              <a:buClr>
                <a:schemeClr val="accent6">
                  <a:lumMod val="50000"/>
                </a:schemeClr>
              </a:buClr>
            </a:pPr>
            <a:r>
              <a:rPr lang="en-US" dirty="0" smtClean="0">
                <a:solidFill>
                  <a:srgbClr val="002060"/>
                </a:solidFill>
              </a:rPr>
              <a:t>Do not use once-weekly continuation-phase INH and RPT</a:t>
            </a:r>
          </a:p>
          <a:p>
            <a:pPr lvl="1">
              <a:buClr>
                <a:schemeClr val="accent6">
                  <a:lumMod val="50000"/>
                </a:schemeClr>
              </a:buClr>
            </a:pPr>
            <a:r>
              <a:rPr lang="en-US" dirty="0" smtClean="0">
                <a:solidFill>
                  <a:srgbClr val="002060"/>
                </a:solidFill>
              </a:rPr>
              <a:t>In patients with advanced HIV, use daily or 3x weekly therapy</a:t>
            </a:r>
          </a:p>
        </p:txBody>
      </p:sp>
    </p:spTree>
    <p:extLst>
      <p:ext uri="{BB962C8B-B14F-4D97-AF65-F5344CB8AC3E}">
        <p14:creationId xmlns:p14="http://schemas.microsoft.com/office/powerpoint/2010/main" val="102699417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6466" name="Rectangle 2"/>
          <p:cNvSpPr>
            <a:spLocks noGrp="1" noChangeArrowheads="1"/>
          </p:cNvSpPr>
          <p:nvPr>
            <p:ph type="ctrTitle" sz="quarter"/>
          </p:nvPr>
        </p:nvSpPr>
        <p:spPr>
          <a:xfrm>
            <a:off x="914400" y="0"/>
            <a:ext cx="8229600" cy="1600200"/>
          </a:xfrm>
        </p:spPr>
        <p:txBody>
          <a:bodyPr/>
          <a:lstStyle/>
          <a:p>
            <a:r>
              <a:rPr lang="en-US" sz="3200" b="1" dirty="0">
                <a:solidFill>
                  <a:schemeClr val="accent6">
                    <a:lumMod val="50000"/>
                  </a:schemeClr>
                </a:solidFill>
              </a:rPr>
              <a:t>Common Cytochrome P450 Drug Interactions</a:t>
            </a:r>
          </a:p>
        </p:txBody>
      </p:sp>
      <p:sp>
        <p:nvSpPr>
          <p:cNvPr id="446467" name="Rectangle 3"/>
          <p:cNvSpPr>
            <a:spLocks noGrp="1" noChangeArrowheads="1"/>
          </p:cNvSpPr>
          <p:nvPr>
            <p:ph type="subTitle" sz="quarter" idx="1"/>
          </p:nvPr>
        </p:nvSpPr>
        <p:spPr>
          <a:xfrm>
            <a:off x="304800" y="2057400"/>
            <a:ext cx="8839200" cy="3810000"/>
          </a:xfrm>
        </p:spPr>
        <p:txBody>
          <a:bodyPr>
            <a:normAutofit fontScale="92500" lnSpcReduction="20000"/>
          </a:bodyPr>
          <a:lstStyle/>
          <a:p>
            <a:pPr algn="l">
              <a:lnSpc>
                <a:spcPct val="80000"/>
              </a:lnSpc>
            </a:pPr>
            <a:r>
              <a:rPr lang="en-US" sz="2000" b="1" dirty="0">
                <a:solidFill>
                  <a:srgbClr val="1B3067"/>
                </a:solidFill>
              </a:rPr>
              <a:t>Mechanism	      Examples		   	Clinical effect 	</a:t>
            </a:r>
          </a:p>
          <a:p>
            <a:pPr algn="l">
              <a:lnSpc>
                <a:spcPct val="80000"/>
              </a:lnSpc>
            </a:pPr>
            <a:r>
              <a:rPr lang="en-US" sz="2000" b="1" dirty="0">
                <a:solidFill>
                  <a:srgbClr val="1B3067"/>
                </a:solidFill>
              </a:rPr>
              <a:t>					 	on other drugs </a:t>
            </a:r>
          </a:p>
          <a:p>
            <a:pPr algn="l">
              <a:lnSpc>
                <a:spcPct val="80000"/>
              </a:lnSpc>
            </a:pPr>
            <a:endParaRPr lang="en-US" sz="2000" b="1" dirty="0">
              <a:solidFill>
                <a:srgbClr val="1B3067"/>
              </a:solidFill>
            </a:endParaRPr>
          </a:p>
          <a:p>
            <a:pPr algn="l">
              <a:lnSpc>
                <a:spcPct val="80000"/>
              </a:lnSpc>
            </a:pPr>
            <a:r>
              <a:rPr lang="en-US" sz="2000" b="1" dirty="0">
                <a:solidFill>
                  <a:srgbClr val="1B3067"/>
                </a:solidFill>
              </a:rPr>
              <a:t>Induction of	Rifampin&gt;</a:t>
            </a:r>
            <a:r>
              <a:rPr lang="en-US" sz="2000" b="1" dirty="0" err="1">
                <a:solidFill>
                  <a:srgbClr val="1B3067"/>
                </a:solidFill>
              </a:rPr>
              <a:t>Rifapentine</a:t>
            </a:r>
            <a:r>
              <a:rPr lang="en-US" sz="2000" b="1" dirty="0">
                <a:solidFill>
                  <a:srgbClr val="1B3067"/>
                </a:solidFill>
              </a:rPr>
              <a:t>&gt;	</a:t>
            </a:r>
            <a:r>
              <a:rPr lang="en-US" sz="2000" b="1" dirty="0" smtClean="0">
                <a:solidFill>
                  <a:srgbClr val="1B3067"/>
                </a:solidFill>
              </a:rPr>
              <a:t> 	</a:t>
            </a:r>
            <a:r>
              <a:rPr lang="en-US" sz="2000" b="1" dirty="0" smtClean="0">
                <a:solidFill>
                  <a:srgbClr val="1B3067"/>
                </a:solidFill>
                <a:sym typeface="Symbol" pitchFamily="18" charset="2"/>
              </a:rPr>
              <a:t> </a:t>
            </a:r>
            <a:r>
              <a:rPr lang="en-US" sz="2000" b="1" dirty="0">
                <a:solidFill>
                  <a:srgbClr val="1B3067"/>
                </a:solidFill>
                <a:sym typeface="Symbol" pitchFamily="18" charset="2"/>
              </a:rPr>
              <a:t>serum conc.,   </a:t>
            </a:r>
          </a:p>
          <a:p>
            <a:pPr algn="l">
              <a:lnSpc>
                <a:spcPct val="80000"/>
              </a:lnSpc>
            </a:pPr>
            <a:r>
              <a:rPr lang="en-US" sz="2000" b="1" dirty="0">
                <a:solidFill>
                  <a:srgbClr val="1B3067"/>
                </a:solidFill>
                <a:sym typeface="Symbol" pitchFamily="18" charset="2"/>
              </a:rPr>
              <a:t>CYP3A	    	</a:t>
            </a:r>
            <a:r>
              <a:rPr lang="en-US" sz="2000" b="1" dirty="0" err="1">
                <a:solidFill>
                  <a:srgbClr val="1B3067"/>
                </a:solidFill>
              </a:rPr>
              <a:t>Rifabutin</a:t>
            </a:r>
            <a:r>
              <a:rPr lang="en-US" sz="2000" b="1" dirty="0">
                <a:solidFill>
                  <a:srgbClr val="1B3067"/>
                </a:solidFill>
              </a:rPr>
              <a:t>,</a:t>
            </a:r>
            <a:r>
              <a:rPr lang="en-US" sz="2000" b="1" dirty="0">
                <a:solidFill>
                  <a:srgbClr val="1B3067"/>
                </a:solidFill>
                <a:sym typeface="Symbol" pitchFamily="18" charset="2"/>
              </a:rPr>
              <a:t> </a:t>
            </a:r>
            <a:r>
              <a:rPr lang="en-US" sz="2000" b="1" dirty="0" err="1">
                <a:solidFill>
                  <a:srgbClr val="1B3067"/>
                </a:solidFill>
                <a:sym typeface="Symbol" pitchFamily="18" charset="2"/>
              </a:rPr>
              <a:t>efavirenz</a:t>
            </a:r>
            <a:r>
              <a:rPr lang="en-US" sz="2000" b="1" dirty="0">
                <a:solidFill>
                  <a:srgbClr val="1B3067"/>
                </a:solidFill>
                <a:sym typeface="Symbol" pitchFamily="18" charset="2"/>
              </a:rPr>
              <a:t>, 	  	 efficacy</a:t>
            </a:r>
          </a:p>
          <a:p>
            <a:pPr algn="l">
              <a:lnSpc>
                <a:spcPct val="80000"/>
              </a:lnSpc>
            </a:pPr>
            <a:r>
              <a:rPr lang="en-US" sz="2000" b="1" dirty="0">
                <a:solidFill>
                  <a:srgbClr val="1B3067"/>
                </a:solidFill>
                <a:sym typeface="Symbol" pitchFamily="18" charset="2"/>
              </a:rPr>
              <a:t>		</a:t>
            </a:r>
            <a:r>
              <a:rPr lang="en-US" sz="2000" b="1" dirty="0" err="1">
                <a:solidFill>
                  <a:srgbClr val="1B3067"/>
                </a:solidFill>
                <a:sym typeface="Symbol" pitchFamily="18" charset="2"/>
              </a:rPr>
              <a:t>nevirapine</a:t>
            </a:r>
            <a:endParaRPr lang="en-US" sz="2000" b="1" dirty="0">
              <a:solidFill>
                <a:srgbClr val="1B3067"/>
              </a:solidFill>
              <a:sym typeface="Symbol" pitchFamily="18" charset="2"/>
            </a:endParaRPr>
          </a:p>
          <a:p>
            <a:pPr algn="l">
              <a:lnSpc>
                <a:spcPct val="80000"/>
              </a:lnSpc>
            </a:pPr>
            <a:endParaRPr lang="en-US" sz="2000" b="1" dirty="0" smtClean="0">
              <a:solidFill>
                <a:srgbClr val="1B3067"/>
              </a:solidFill>
              <a:sym typeface="Symbol" pitchFamily="18" charset="2"/>
            </a:endParaRPr>
          </a:p>
          <a:p>
            <a:pPr algn="l">
              <a:lnSpc>
                <a:spcPct val="80000"/>
              </a:lnSpc>
            </a:pPr>
            <a:r>
              <a:rPr lang="en-US" sz="2000" b="1" dirty="0" smtClean="0">
                <a:solidFill>
                  <a:srgbClr val="1B3067"/>
                </a:solidFill>
                <a:sym typeface="Symbol" pitchFamily="18" charset="2"/>
              </a:rPr>
              <a:t>Inhibition </a:t>
            </a:r>
            <a:r>
              <a:rPr lang="en-US" sz="2000" b="1" dirty="0">
                <a:solidFill>
                  <a:srgbClr val="1B3067"/>
                </a:solidFill>
                <a:sym typeface="Symbol" pitchFamily="18" charset="2"/>
              </a:rPr>
              <a:t>of 	Ritonavir&gt;ketoconazole&gt;      	 serum conc., </a:t>
            </a:r>
          </a:p>
          <a:p>
            <a:pPr algn="l">
              <a:lnSpc>
                <a:spcPct val="80000"/>
              </a:lnSpc>
            </a:pPr>
            <a:r>
              <a:rPr lang="en-US" sz="2000" b="1" dirty="0" smtClean="0">
                <a:solidFill>
                  <a:srgbClr val="1B3067"/>
                </a:solidFill>
                <a:sym typeface="Symbol" pitchFamily="18" charset="2"/>
              </a:rPr>
              <a:t>CYP3A	  </a:t>
            </a:r>
            <a:r>
              <a:rPr lang="en-US" sz="2000" b="1" dirty="0">
                <a:solidFill>
                  <a:srgbClr val="1B3067"/>
                </a:solidFill>
                <a:sym typeface="Symbol" pitchFamily="18" charset="2"/>
              </a:rPr>
              <a:t>	</a:t>
            </a:r>
            <a:r>
              <a:rPr lang="en-US" sz="2000" b="1" dirty="0" err="1" smtClean="0">
                <a:solidFill>
                  <a:srgbClr val="1B3067"/>
                </a:solidFill>
                <a:sym typeface="Symbol" pitchFamily="18" charset="2"/>
              </a:rPr>
              <a:t>indinavir</a:t>
            </a:r>
            <a:r>
              <a:rPr lang="en-US" sz="2000" b="1" dirty="0">
                <a:solidFill>
                  <a:srgbClr val="1B3067"/>
                </a:solidFill>
                <a:sym typeface="Symbol" pitchFamily="18" charset="2"/>
              </a:rPr>
              <a:t>, </a:t>
            </a:r>
            <a:r>
              <a:rPr lang="en-US" sz="2000" b="1" dirty="0" err="1">
                <a:solidFill>
                  <a:srgbClr val="1B3067"/>
                </a:solidFill>
                <a:sym typeface="Symbol" pitchFamily="18" charset="2"/>
              </a:rPr>
              <a:t>lopinavir</a:t>
            </a:r>
            <a:r>
              <a:rPr lang="en-US" sz="2000" b="1" dirty="0">
                <a:solidFill>
                  <a:srgbClr val="1B3067"/>
                </a:solidFill>
                <a:sym typeface="Symbol" pitchFamily="18" charset="2"/>
              </a:rPr>
              <a:t>, </a:t>
            </a:r>
            <a:r>
              <a:rPr lang="en-US" sz="2000" b="1" dirty="0" err="1">
                <a:solidFill>
                  <a:srgbClr val="1B3067"/>
                </a:solidFill>
                <a:sym typeface="Symbol" pitchFamily="18" charset="2"/>
              </a:rPr>
              <a:t>nelfinavir</a:t>
            </a:r>
            <a:r>
              <a:rPr lang="en-US" sz="2000" b="1" dirty="0" smtClean="0">
                <a:solidFill>
                  <a:srgbClr val="1B3067"/>
                </a:solidFill>
                <a:sym typeface="Symbol" pitchFamily="18" charset="2"/>
              </a:rPr>
              <a:t>,	 </a:t>
            </a:r>
            <a:r>
              <a:rPr lang="en-US" sz="2000" b="1" dirty="0">
                <a:solidFill>
                  <a:srgbClr val="1B3067"/>
                </a:solidFill>
                <a:sym typeface="Symbol" pitchFamily="18" charset="2"/>
              </a:rPr>
              <a:t>toxicity</a:t>
            </a:r>
          </a:p>
          <a:p>
            <a:pPr algn="l">
              <a:lnSpc>
                <a:spcPct val="80000"/>
              </a:lnSpc>
            </a:pPr>
            <a:r>
              <a:rPr lang="en-US" sz="2000" b="1" dirty="0">
                <a:solidFill>
                  <a:srgbClr val="1B3067"/>
                </a:solidFill>
                <a:sym typeface="Symbol" pitchFamily="18" charset="2"/>
              </a:rPr>
              <a:t>		</a:t>
            </a:r>
            <a:r>
              <a:rPr lang="en-US" sz="2000" b="1" dirty="0" err="1">
                <a:solidFill>
                  <a:srgbClr val="1B3067"/>
                </a:solidFill>
                <a:sym typeface="Symbol" pitchFamily="18" charset="2"/>
              </a:rPr>
              <a:t>amprenavir</a:t>
            </a:r>
            <a:r>
              <a:rPr lang="en-US" sz="2000" b="1" dirty="0">
                <a:solidFill>
                  <a:srgbClr val="1B3067"/>
                </a:solidFill>
                <a:sym typeface="Symbol" pitchFamily="18" charset="2"/>
              </a:rPr>
              <a:t>, </a:t>
            </a:r>
            <a:r>
              <a:rPr lang="en-US" sz="2000" b="1" dirty="0" err="1">
                <a:solidFill>
                  <a:srgbClr val="1B3067"/>
                </a:solidFill>
                <a:sym typeface="Symbol" pitchFamily="18" charset="2"/>
              </a:rPr>
              <a:t>atazanavir</a:t>
            </a:r>
            <a:r>
              <a:rPr lang="en-US" sz="2000" b="1" dirty="0" smtClean="0">
                <a:solidFill>
                  <a:srgbClr val="1B3067"/>
                </a:solidFill>
                <a:sym typeface="Symbol" pitchFamily="18" charset="2"/>
              </a:rPr>
              <a:t>, </a:t>
            </a:r>
          </a:p>
          <a:p>
            <a:pPr algn="l">
              <a:lnSpc>
                <a:spcPct val="80000"/>
              </a:lnSpc>
            </a:pPr>
            <a:r>
              <a:rPr lang="en-US" sz="2000" b="1" dirty="0">
                <a:solidFill>
                  <a:srgbClr val="1B3067"/>
                </a:solidFill>
                <a:sym typeface="Symbol" pitchFamily="18" charset="2"/>
              </a:rPr>
              <a:t>	</a:t>
            </a:r>
            <a:r>
              <a:rPr lang="en-US" sz="2000" b="1" dirty="0" smtClean="0">
                <a:solidFill>
                  <a:srgbClr val="1B3067"/>
                </a:solidFill>
                <a:sym typeface="Symbol" pitchFamily="18" charset="2"/>
              </a:rPr>
              <a:t>	</a:t>
            </a:r>
            <a:r>
              <a:rPr lang="en-US" sz="2000" b="1" dirty="0" err="1" smtClean="0">
                <a:solidFill>
                  <a:srgbClr val="1B3067"/>
                </a:solidFill>
                <a:sym typeface="Symbol" pitchFamily="18" charset="2"/>
              </a:rPr>
              <a:t>darunavir</a:t>
            </a:r>
            <a:r>
              <a:rPr lang="en-US" sz="2000" b="1" dirty="0" smtClean="0">
                <a:solidFill>
                  <a:srgbClr val="1B3067"/>
                </a:solidFill>
                <a:sym typeface="Symbol" pitchFamily="18" charset="2"/>
              </a:rPr>
              <a:t>, </a:t>
            </a:r>
            <a:r>
              <a:rPr lang="en-US" sz="2000" b="1" dirty="0" err="1" smtClean="0">
                <a:solidFill>
                  <a:srgbClr val="1B3067"/>
                </a:solidFill>
                <a:sym typeface="Symbol" pitchFamily="18" charset="2"/>
              </a:rPr>
              <a:t>tipranavir</a:t>
            </a:r>
            <a:r>
              <a:rPr lang="en-US" sz="2000" b="1" dirty="0" smtClean="0">
                <a:solidFill>
                  <a:srgbClr val="1B3067"/>
                </a:solidFill>
                <a:sym typeface="Symbol" pitchFamily="18" charset="2"/>
              </a:rPr>
              <a:t>,</a:t>
            </a:r>
            <a:endParaRPr lang="en-US" sz="2000" b="1" dirty="0">
              <a:solidFill>
                <a:srgbClr val="1B3067"/>
              </a:solidFill>
              <a:sym typeface="Symbol" pitchFamily="18" charset="2"/>
            </a:endParaRPr>
          </a:p>
          <a:p>
            <a:pPr algn="l">
              <a:lnSpc>
                <a:spcPct val="80000"/>
              </a:lnSpc>
            </a:pPr>
            <a:r>
              <a:rPr lang="en-US" sz="2000" b="1" dirty="0">
                <a:solidFill>
                  <a:srgbClr val="1B3067"/>
                </a:solidFill>
                <a:sym typeface="Symbol" pitchFamily="18" charset="2"/>
              </a:rPr>
              <a:t>		</a:t>
            </a:r>
            <a:r>
              <a:rPr lang="en-US" sz="2000" b="1" dirty="0" err="1" smtClean="0">
                <a:solidFill>
                  <a:srgbClr val="1B3067"/>
                </a:solidFill>
                <a:sym typeface="Symbol" pitchFamily="18" charset="2"/>
              </a:rPr>
              <a:t>delavirdine</a:t>
            </a:r>
            <a:r>
              <a:rPr lang="en-US" sz="2000" b="1" dirty="0">
                <a:solidFill>
                  <a:srgbClr val="1B3067"/>
                </a:solidFill>
                <a:sym typeface="Symbol" pitchFamily="18" charset="2"/>
              </a:rPr>
              <a:t>&gt;  </a:t>
            </a:r>
            <a:r>
              <a:rPr lang="en-US" sz="2000" b="1" dirty="0" err="1">
                <a:solidFill>
                  <a:srgbClr val="1B3067"/>
                </a:solidFill>
                <a:sym typeface="Symbol" pitchFamily="18" charset="2"/>
              </a:rPr>
              <a:t>saquinavir</a:t>
            </a:r>
            <a:endParaRPr lang="en-US" sz="2000" b="1" dirty="0">
              <a:solidFill>
                <a:srgbClr val="1B3067"/>
              </a:solidFill>
              <a:sym typeface="Symbol" pitchFamily="18" charset="2"/>
            </a:endParaRPr>
          </a:p>
          <a:p>
            <a:pPr algn="l">
              <a:lnSpc>
                <a:spcPct val="80000"/>
              </a:lnSpc>
            </a:pPr>
            <a:r>
              <a:rPr lang="en-US" sz="2000" dirty="0">
                <a:solidFill>
                  <a:srgbClr val="1B3067"/>
                </a:solidFill>
                <a:sym typeface="Symbol" pitchFamily="18" charset="2"/>
              </a:rPr>
              <a:t>		</a:t>
            </a:r>
          </a:p>
          <a:p>
            <a:pPr algn="l">
              <a:lnSpc>
                <a:spcPct val="80000"/>
              </a:lnSpc>
            </a:pPr>
            <a:endParaRPr lang="en-US" sz="2000" dirty="0">
              <a:solidFill>
                <a:srgbClr val="1B3067"/>
              </a:solidFill>
              <a:sym typeface="Symbol" pitchFamily="18" charset="2"/>
            </a:endParaRPr>
          </a:p>
          <a:p>
            <a:pPr algn="l">
              <a:lnSpc>
                <a:spcPct val="80000"/>
              </a:lnSpc>
            </a:pPr>
            <a:endParaRPr lang="en-US" sz="2000" dirty="0">
              <a:solidFill>
                <a:srgbClr val="1B3067"/>
              </a:solidFill>
              <a:sym typeface="Symbol" pitchFamily="18" charset="2"/>
            </a:endParaRPr>
          </a:p>
          <a:p>
            <a:pPr algn="l">
              <a:lnSpc>
                <a:spcPct val="80000"/>
              </a:lnSpc>
            </a:pPr>
            <a:r>
              <a:rPr lang="en-US" sz="2000" dirty="0">
                <a:solidFill>
                  <a:srgbClr val="1B3067"/>
                </a:solidFill>
                <a:sym typeface="Symbol" pitchFamily="18" charset="2"/>
              </a:rPr>
              <a:t>					</a:t>
            </a:r>
          </a:p>
        </p:txBody>
      </p:sp>
      <p:sp>
        <p:nvSpPr>
          <p:cNvPr id="446468" name="Line 4"/>
          <p:cNvSpPr>
            <a:spLocks noChangeShapeType="1"/>
          </p:cNvSpPr>
          <p:nvPr/>
        </p:nvSpPr>
        <p:spPr bwMode="auto">
          <a:xfrm>
            <a:off x="228600" y="3200400"/>
            <a:ext cx="891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69" name="Text Box 5"/>
          <p:cNvSpPr txBox="1">
            <a:spLocks noChangeArrowheads="1"/>
          </p:cNvSpPr>
          <p:nvPr/>
        </p:nvSpPr>
        <p:spPr bwMode="auto">
          <a:xfrm>
            <a:off x="7696200" y="6553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latin typeface="Arial" charset="0"/>
            </a:endParaRPr>
          </a:p>
        </p:txBody>
      </p:sp>
    </p:spTree>
    <p:extLst>
      <p:ext uri="{BB962C8B-B14F-4D97-AF65-F5344CB8AC3E}">
        <p14:creationId xmlns:p14="http://schemas.microsoft.com/office/powerpoint/2010/main" val="7594401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Treatment Regimens for Specific Situations</a:t>
            </a:r>
            <a:br>
              <a:rPr lang="en-US" dirty="0" smtClean="0">
                <a:solidFill>
                  <a:schemeClr val="accent6">
                    <a:lumMod val="50000"/>
                  </a:schemeClr>
                </a:solidFill>
              </a:rPr>
            </a:br>
            <a:r>
              <a:rPr lang="en-US" dirty="0" smtClean="0">
                <a:solidFill>
                  <a:schemeClr val="accent6">
                    <a:lumMod val="50000"/>
                  </a:schemeClr>
                </a:solidFill>
              </a:rPr>
              <a:t> </a:t>
            </a:r>
            <a:r>
              <a:rPr lang="en-US" dirty="0">
                <a:solidFill>
                  <a:schemeClr val="accent6">
                    <a:lumMod val="50000"/>
                  </a:schemeClr>
                </a:solidFill>
              </a:rPr>
              <a:t>HIV-Infected Persons (cont.)</a:t>
            </a:r>
            <a:r>
              <a:rPr lang="en-US" dirty="0"/>
              <a:t/>
            </a:r>
            <a:br>
              <a:rPr lang="en-US" dirty="0"/>
            </a:br>
            <a:endParaRPr lang="en-US" dirty="0"/>
          </a:p>
        </p:txBody>
      </p:sp>
      <p:sp>
        <p:nvSpPr>
          <p:cNvPr id="3" name="Content Placeholder 2"/>
          <p:cNvSpPr>
            <a:spLocks noGrp="1"/>
          </p:cNvSpPr>
          <p:nvPr>
            <p:ph idx="1"/>
          </p:nvPr>
        </p:nvSpPr>
        <p:spPr>
          <a:xfrm>
            <a:off x="457200" y="1600201"/>
            <a:ext cx="8229600" cy="4593770"/>
          </a:xfrm>
        </p:spPr>
        <p:txBody>
          <a:bodyPr/>
          <a:lstStyle/>
          <a:p>
            <a:pPr lvl="0">
              <a:buClr>
                <a:schemeClr val="accent6">
                  <a:lumMod val="50000"/>
                </a:schemeClr>
              </a:buClr>
            </a:pPr>
            <a:r>
              <a:rPr lang="en-US" dirty="0" smtClean="0">
                <a:solidFill>
                  <a:srgbClr val="002060"/>
                </a:solidFill>
              </a:rPr>
              <a:t>Use a rifamycin for the entire course of therapy, along with antiviral therapy (ART)</a:t>
            </a:r>
          </a:p>
          <a:p>
            <a:pPr>
              <a:buClr>
                <a:schemeClr val="accent6">
                  <a:lumMod val="50000"/>
                </a:schemeClr>
              </a:buClr>
            </a:pPr>
            <a:r>
              <a:rPr lang="en-US" dirty="0" smtClean="0">
                <a:solidFill>
                  <a:srgbClr val="002060"/>
                </a:solidFill>
              </a:rPr>
              <a:t>A major concern: RIF interacts with PIs,  some </a:t>
            </a:r>
            <a:r>
              <a:rPr lang="en-US" dirty="0">
                <a:solidFill>
                  <a:srgbClr val="002060"/>
                </a:solidFill>
              </a:rPr>
              <a:t>NNRTIs and </a:t>
            </a:r>
            <a:r>
              <a:rPr lang="en-US" dirty="0" smtClean="0">
                <a:solidFill>
                  <a:srgbClr val="002060"/>
                </a:solidFill>
              </a:rPr>
              <a:t>others</a:t>
            </a:r>
          </a:p>
          <a:p>
            <a:pPr>
              <a:buClr>
                <a:schemeClr val="accent6">
                  <a:lumMod val="50000"/>
                </a:schemeClr>
              </a:buClr>
            </a:pPr>
            <a:r>
              <a:rPr lang="en-US" dirty="0" smtClean="0">
                <a:solidFill>
                  <a:srgbClr val="002060"/>
                </a:solidFill>
              </a:rPr>
              <a:t>OK to use with </a:t>
            </a:r>
            <a:r>
              <a:rPr lang="en-US" dirty="0" err="1" smtClean="0">
                <a:solidFill>
                  <a:srgbClr val="002060"/>
                </a:solidFill>
              </a:rPr>
              <a:t>Efavirenz</a:t>
            </a:r>
            <a:r>
              <a:rPr lang="en-US" dirty="0" smtClean="0">
                <a:solidFill>
                  <a:srgbClr val="002060"/>
                </a:solidFill>
              </a:rPr>
              <a:t> which is preferred regimen</a:t>
            </a:r>
          </a:p>
          <a:p>
            <a:pPr>
              <a:buClr>
                <a:schemeClr val="accent6">
                  <a:lumMod val="50000"/>
                </a:schemeClr>
              </a:buClr>
            </a:pPr>
            <a:r>
              <a:rPr lang="en-US" dirty="0" err="1" smtClean="0">
                <a:solidFill>
                  <a:srgbClr val="002060"/>
                </a:solidFill>
              </a:rPr>
              <a:t>Nevirapine</a:t>
            </a:r>
            <a:r>
              <a:rPr lang="en-US" dirty="0" smtClean="0">
                <a:solidFill>
                  <a:srgbClr val="002060"/>
                </a:solidFill>
              </a:rPr>
              <a:t> is an alternate</a:t>
            </a:r>
          </a:p>
          <a:p>
            <a:pPr>
              <a:buClr>
                <a:schemeClr val="accent6">
                  <a:lumMod val="50000"/>
                </a:schemeClr>
              </a:buClr>
            </a:pPr>
            <a:r>
              <a:rPr lang="en-US" dirty="0" err="1" smtClean="0">
                <a:solidFill>
                  <a:srgbClr val="002060"/>
                </a:solidFill>
              </a:rPr>
              <a:t>Rifabutin</a:t>
            </a:r>
            <a:r>
              <a:rPr lang="en-US" dirty="0" smtClean="0">
                <a:solidFill>
                  <a:srgbClr val="002060"/>
                </a:solidFill>
              </a:rPr>
              <a:t> has fewer drug interactions and may be used instead of RIF with most ART regimens. </a:t>
            </a:r>
            <a:r>
              <a:rPr lang="en-US" dirty="0" err="1" smtClean="0">
                <a:solidFill>
                  <a:srgbClr val="002060"/>
                </a:solidFill>
              </a:rPr>
              <a:t>Rifabutin</a:t>
            </a:r>
            <a:r>
              <a:rPr lang="en-US" dirty="0" smtClean="0">
                <a:solidFill>
                  <a:srgbClr val="002060"/>
                </a:solidFill>
              </a:rPr>
              <a:t> dose needs adjusting depending on ART</a:t>
            </a:r>
          </a:p>
          <a:p>
            <a:pPr lvl="0">
              <a:buClr>
                <a:schemeClr val="accent6">
                  <a:lumMod val="50000"/>
                </a:schemeClr>
              </a:buClr>
            </a:pPr>
            <a:r>
              <a:rPr lang="en-US" dirty="0" err="1" smtClean="0">
                <a:solidFill>
                  <a:srgbClr val="002060"/>
                </a:solidFill>
              </a:rPr>
              <a:t>Integrase</a:t>
            </a:r>
            <a:r>
              <a:rPr lang="en-US" dirty="0" smtClean="0">
                <a:solidFill>
                  <a:srgbClr val="002060"/>
                </a:solidFill>
              </a:rPr>
              <a:t> inhibitors- </a:t>
            </a:r>
            <a:r>
              <a:rPr lang="en-US" dirty="0" err="1" smtClean="0">
                <a:solidFill>
                  <a:srgbClr val="002060"/>
                </a:solidFill>
              </a:rPr>
              <a:t>raltegravir</a:t>
            </a:r>
            <a:r>
              <a:rPr lang="en-US" dirty="0" smtClean="0">
                <a:solidFill>
                  <a:srgbClr val="002060"/>
                </a:solidFill>
              </a:rPr>
              <a:t> dose doubles, but little clinical data</a:t>
            </a:r>
          </a:p>
        </p:txBody>
      </p:sp>
      <p:sp>
        <p:nvSpPr>
          <p:cNvPr id="4" name="TextBox 3"/>
          <p:cNvSpPr txBox="1"/>
          <p:nvPr/>
        </p:nvSpPr>
        <p:spPr>
          <a:xfrm>
            <a:off x="152400" y="6193971"/>
            <a:ext cx="8686800" cy="631371"/>
          </a:xfrm>
          <a:prstGeom prst="rect">
            <a:avLst/>
          </a:prstGeom>
          <a:noFill/>
        </p:spPr>
        <p:txBody>
          <a:bodyPr wrap="none" lIns="0" tIns="0" rIns="0" bIns="0" rtlCol="0">
            <a:noAutofit/>
          </a:bodyPr>
          <a:lstStyle/>
          <a:p>
            <a:r>
              <a:rPr lang="en-US" sz="1600" dirty="0" smtClean="0">
                <a:solidFill>
                  <a:srgbClr val="000000"/>
                </a:solidFill>
              </a:rPr>
              <a:t>CDC. Managing Drug Interactions in the Treatment of HIV-Related Tuberculosis (online). 2013</a:t>
            </a:r>
            <a:endParaRPr lang="en-US" sz="1600" dirty="0">
              <a:solidFill>
                <a:srgbClr val="000000"/>
              </a:solidFill>
            </a:endParaRPr>
          </a:p>
        </p:txBody>
      </p:sp>
    </p:spTree>
    <p:extLst>
      <p:ext uri="{BB962C8B-B14F-4D97-AF65-F5344CB8AC3E}">
        <p14:creationId xmlns:p14="http://schemas.microsoft.com/office/powerpoint/2010/main" val="280444404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84238"/>
          </a:xfrm>
        </p:spPr>
        <p:txBody>
          <a:bodyPr/>
          <a:lstStyle/>
          <a:p>
            <a:r>
              <a:rPr lang="en-US" dirty="0" smtClean="0">
                <a:solidFill>
                  <a:schemeClr val="accent6">
                    <a:lumMod val="50000"/>
                  </a:schemeClr>
                </a:solidFill>
              </a:rPr>
              <a:t>Conditions Requiring Additional Considerations</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pPr lvl="0">
              <a:buClr>
                <a:schemeClr val="accent6">
                  <a:lumMod val="50000"/>
                </a:schemeClr>
              </a:buClr>
            </a:pPr>
            <a:r>
              <a:rPr lang="en-US" dirty="0" smtClean="0">
                <a:solidFill>
                  <a:srgbClr val="002060"/>
                </a:solidFill>
              </a:rPr>
              <a:t>Renal insufficiency/end-stage renal disease</a:t>
            </a:r>
          </a:p>
          <a:p>
            <a:pPr lvl="1">
              <a:buClr>
                <a:schemeClr val="accent6">
                  <a:lumMod val="50000"/>
                </a:schemeClr>
              </a:buClr>
            </a:pPr>
            <a:r>
              <a:rPr lang="en-US" dirty="0" smtClean="0">
                <a:solidFill>
                  <a:srgbClr val="002060"/>
                </a:solidFill>
              </a:rPr>
              <a:t>Some TB drugs are cleared by the kidneys; thus the dosing must be altered with renal disease</a:t>
            </a:r>
          </a:p>
          <a:p>
            <a:pPr lvl="1">
              <a:buClr>
                <a:schemeClr val="accent6">
                  <a:lumMod val="50000"/>
                </a:schemeClr>
              </a:buClr>
            </a:pPr>
            <a:r>
              <a:rPr lang="en-US" dirty="0" smtClean="0">
                <a:solidFill>
                  <a:srgbClr val="002060"/>
                </a:solidFill>
              </a:rPr>
              <a:t>Rather than decrease dosage size, increase dosing interval</a:t>
            </a:r>
          </a:p>
          <a:p>
            <a:pPr lvl="0">
              <a:buClr>
                <a:schemeClr val="accent6">
                  <a:lumMod val="50000"/>
                </a:schemeClr>
              </a:buClr>
            </a:pPr>
            <a:r>
              <a:rPr lang="en-US" dirty="0" smtClean="0">
                <a:solidFill>
                  <a:srgbClr val="002060"/>
                </a:solidFill>
              </a:rPr>
              <a:t>Hepatic disease - consider regimens with fewer </a:t>
            </a:r>
            <a:r>
              <a:rPr lang="en-US" dirty="0" err="1" smtClean="0">
                <a:solidFill>
                  <a:srgbClr val="002060"/>
                </a:solidFill>
              </a:rPr>
              <a:t>hepatotoxic</a:t>
            </a:r>
            <a:r>
              <a:rPr lang="en-US" dirty="0" smtClean="0">
                <a:solidFill>
                  <a:srgbClr val="002060"/>
                </a:solidFill>
              </a:rPr>
              <a:t> agents</a:t>
            </a:r>
          </a:p>
          <a:p>
            <a:pPr lvl="0">
              <a:buClr>
                <a:schemeClr val="accent6">
                  <a:lumMod val="50000"/>
                </a:schemeClr>
              </a:buClr>
            </a:pPr>
            <a:r>
              <a:rPr lang="en-US" dirty="0" smtClean="0">
                <a:solidFill>
                  <a:srgbClr val="002060"/>
                </a:solidFill>
              </a:rPr>
              <a:t>Extrapulmonary TB - In most cases, treat with same regimens used for pulmonary TB</a:t>
            </a:r>
          </a:p>
        </p:txBody>
      </p:sp>
    </p:spTree>
    <p:extLst>
      <p:ext uri="{BB962C8B-B14F-4D97-AF65-F5344CB8AC3E}">
        <p14:creationId xmlns:p14="http://schemas.microsoft.com/office/powerpoint/2010/main" val="137276423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solidFill>
                  <a:schemeClr val="accent6">
                    <a:lumMod val="50000"/>
                  </a:schemeClr>
                </a:solidFill>
              </a:rPr>
              <a:t>Evaluating Response to Treatment</a:t>
            </a:r>
            <a:endParaRPr lang="en-US" sz="3200" dirty="0">
              <a:solidFill>
                <a:schemeClr val="accent6">
                  <a:lumMod val="50000"/>
                </a:schemeClr>
              </a:solidFill>
            </a:endParaRPr>
          </a:p>
        </p:txBody>
      </p:sp>
      <p:sp>
        <p:nvSpPr>
          <p:cNvPr id="3" name="Content Placeholder 2"/>
          <p:cNvSpPr>
            <a:spLocks noGrp="1"/>
          </p:cNvSpPr>
          <p:nvPr>
            <p:ph idx="1"/>
          </p:nvPr>
        </p:nvSpPr>
        <p:spPr/>
        <p:txBody>
          <a:bodyPr/>
          <a:lstStyle/>
          <a:p>
            <a:pPr lvl="0"/>
            <a:r>
              <a:rPr lang="en-US" dirty="0" smtClean="0">
                <a:solidFill>
                  <a:srgbClr val="1B3067"/>
                </a:solidFill>
              </a:rPr>
              <a:t>Bacteriological examination</a:t>
            </a:r>
          </a:p>
          <a:p>
            <a:pPr marL="0" indent="0">
              <a:buNone/>
            </a:pPr>
            <a:r>
              <a:rPr lang="en-US" dirty="0" smtClean="0">
                <a:solidFill>
                  <a:srgbClr val="1B3067"/>
                </a:solidFill>
              </a:rPr>
              <a:t>If cultures do not convert to negative after 3 months of therapy, evaluate patient for drug resistance or adherence issues; after 4 months, consider treatment failed</a:t>
            </a:r>
          </a:p>
          <a:p>
            <a:pPr lvl="0"/>
            <a:r>
              <a:rPr lang="en-US" dirty="0" smtClean="0">
                <a:solidFill>
                  <a:srgbClr val="1B3067"/>
                </a:solidFill>
              </a:rPr>
              <a:t>Chest radiograph</a:t>
            </a:r>
          </a:p>
          <a:p>
            <a:pPr marL="0" indent="0">
              <a:buNone/>
            </a:pPr>
            <a:r>
              <a:rPr lang="en-US" dirty="0" smtClean="0">
                <a:solidFill>
                  <a:srgbClr val="1B3067"/>
                </a:solidFill>
              </a:rPr>
              <a:t>Patients with initially negative cultures should have chest radiograph after 2 months of treatment and at completion of therapy</a:t>
            </a:r>
          </a:p>
          <a:p>
            <a:pPr marL="0" indent="0">
              <a:buNone/>
            </a:pPr>
            <a:r>
              <a:rPr lang="en-US" dirty="0" smtClean="0">
                <a:solidFill>
                  <a:srgbClr val="1B3067"/>
                </a:solidFill>
              </a:rPr>
              <a:t>CXR at end of treatment to establish new baseline</a:t>
            </a:r>
          </a:p>
        </p:txBody>
      </p:sp>
    </p:spTree>
    <p:extLst>
      <p:ext uri="{BB962C8B-B14F-4D97-AF65-F5344CB8AC3E}">
        <p14:creationId xmlns:p14="http://schemas.microsoft.com/office/powerpoint/2010/main" val="390289261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1143000"/>
            <a:ext cx="6048843" cy="685800"/>
          </a:xfrm>
        </p:spPr>
        <p:txBody>
          <a:bodyPr/>
          <a:lstStyle/>
          <a:p>
            <a:r>
              <a:rPr lang="en-US" sz="3200" b="1" dirty="0" smtClean="0">
                <a:solidFill>
                  <a:schemeClr val="accent6">
                    <a:lumMod val="50000"/>
                  </a:schemeClr>
                </a:solidFill>
              </a:rPr>
              <a:t>The Future of TB treatment?</a:t>
            </a:r>
            <a:endParaRPr lang="en-US" sz="3200" b="1" dirty="0">
              <a:solidFill>
                <a:schemeClr val="accent6">
                  <a:lumMod val="50000"/>
                </a:schemeClr>
              </a:solidFill>
            </a:endParaRPr>
          </a:p>
        </p:txBody>
      </p:sp>
      <p:pic>
        <p:nvPicPr>
          <p:cNvPr id="2051" name="Picture 3" descr="Our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33600"/>
            <a:ext cx="6797130" cy="3829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 y="6019800"/>
            <a:ext cx="1524000" cy="457200"/>
          </a:xfrm>
          <a:prstGeom prst="rect">
            <a:avLst/>
          </a:prstGeom>
          <a:noFill/>
        </p:spPr>
        <p:txBody>
          <a:bodyPr wrap="square" lIns="0" tIns="0" rIns="0" bIns="0" rtlCol="0">
            <a:noAutofit/>
          </a:bodyPr>
          <a:lstStyle/>
          <a:p>
            <a:r>
              <a:rPr lang="en-US" sz="1600" dirty="0" smtClean="0">
                <a:solidFill>
                  <a:srgbClr val="002060"/>
                </a:solidFill>
              </a:rPr>
              <a:t>TBAlliance.org</a:t>
            </a:r>
            <a:endParaRPr lang="en-US" sz="1600" dirty="0">
              <a:solidFill>
                <a:srgbClr val="002060"/>
              </a:solidFill>
            </a:endParaRPr>
          </a:p>
        </p:txBody>
      </p:sp>
    </p:spTree>
    <p:extLst>
      <p:ext uri="{BB962C8B-B14F-4D97-AF65-F5344CB8AC3E}">
        <p14:creationId xmlns:p14="http://schemas.microsoft.com/office/powerpoint/2010/main" val="143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62" y="12509"/>
            <a:ext cx="9306962" cy="6989751"/>
          </a:xfrm>
          <a:prstGeom prst="rect">
            <a:avLst/>
          </a:prstGeom>
          <a:solidFill>
            <a:schemeClr val="bg2"/>
          </a:solidFill>
          <a:ln>
            <a:noFill/>
          </a:ln>
          <a:effectLst/>
        </p:spPr>
      </p:pic>
    </p:spTree>
    <p:extLst>
      <p:ext uri="{BB962C8B-B14F-4D97-AF65-F5344CB8AC3E}">
        <p14:creationId xmlns:p14="http://schemas.microsoft.com/office/powerpoint/2010/main" val="2749971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HIVNYCepi.ppt</a:t>
            </a:r>
            <a:endParaRPr lang="en-US" sz="1600"/>
          </a:p>
        </p:txBody>
      </p:sp>
      <p:sp>
        <p:nvSpPr>
          <p:cNvPr id="165890" name="Rectangle 2"/>
          <p:cNvSpPr>
            <a:spLocks noGrp="1" noChangeArrowheads="1"/>
          </p:cNvSpPr>
          <p:nvPr>
            <p:ph type="title"/>
          </p:nvPr>
        </p:nvSpPr>
        <p:spPr>
          <a:xfrm>
            <a:off x="457200" y="533400"/>
            <a:ext cx="8202681" cy="762000"/>
          </a:xfrm>
        </p:spPr>
        <p:txBody>
          <a:bodyPr/>
          <a:lstStyle/>
          <a:p>
            <a:r>
              <a:rPr lang="en-US" sz="3600" b="1" dirty="0">
                <a:solidFill>
                  <a:schemeClr val="accent6">
                    <a:lumMod val="50000"/>
                  </a:schemeClr>
                </a:solidFill>
              </a:rPr>
              <a:t>Interventions to control Tuberculosis</a:t>
            </a:r>
          </a:p>
        </p:txBody>
      </p:sp>
      <p:sp>
        <p:nvSpPr>
          <p:cNvPr id="165891" name="Rectangle 3"/>
          <p:cNvSpPr>
            <a:spLocks noGrp="1" noChangeArrowheads="1"/>
          </p:cNvSpPr>
          <p:nvPr>
            <p:ph type="body" idx="1"/>
          </p:nvPr>
        </p:nvSpPr>
        <p:spPr>
          <a:xfrm>
            <a:off x="685800" y="2209800"/>
            <a:ext cx="7772400" cy="4114800"/>
          </a:xfrm>
        </p:spPr>
        <p:txBody>
          <a:bodyPr/>
          <a:lstStyle/>
          <a:p>
            <a:pPr marL="514350" indent="-514350">
              <a:buClr>
                <a:schemeClr val="accent6">
                  <a:lumMod val="50000"/>
                </a:schemeClr>
              </a:buClr>
              <a:buFont typeface="Wingdings" panose="05000000000000000000" pitchFamily="2" charset="2"/>
              <a:buChar char="q"/>
            </a:pPr>
            <a:r>
              <a:rPr lang="en-US" sz="2800" dirty="0">
                <a:solidFill>
                  <a:srgbClr val="002060"/>
                </a:solidFill>
              </a:rPr>
              <a:t>Chemotherapy of active cases</a:t>
            </a:r>
          </a:p>
          <a:p>
            <a:pPr marL="514350" indent="-514350">
              <a:buClr>
                <a:schemeClr val="accent6">
                  <a:lumMod val="50000"/>
                </a:schemeClr>
              </a:buClr>
              <a:buFont typeface="Wingdings" panose="05000000000000000000" pitchFamily="2" charset="2"/>
              <a:buChar char="q"/>
            </a:pPr>
            <a:r>
              <a:rPr lang="en-US" sz="2800" dirty="0">
                <a:solidFill>
                  <a:srgbClr val="002060"/>
                </a:solidFill>
              </a:rPr>
              <a:t>Preventive therapy</a:t>
            </a:r>
          </a:p>
          <a:p>
            <a:pPr marL="514350" indent="-514350">
              <a:buClr>
                <a:schemeClr val="accent6">
                  <a:lumMod val="50000"/>
                </a:schemeClr>
              </a:buClr>
              <a:buFont typeface="Wingdings" panose="05000000000000000000" pitchFamily="2" charset="2"/>
              <a:buChar char="q"/>
            </a:pPr>
            <a:r>
              <a:rPr lang="en-US" sz="2800" dirty="0">
                <a:solidFill>
                  <a:srgbClr val="002060"/>
                </a:solidFill>
              </a:rPr>
              <a:t>Prophylactic therapy</a:t>
            </a:r>
          </a:p>
          <a:p>
            <a:pPr marL="514350" indent="-514350">
              <a:buClr>
                <a:schemeClr val="accent6">
                  <a:lumMod val="50000"/>
                </a:schemeClr>
              </a:buClr>
              <a:buFont typeface="Wingdings" panose="05000000000000000000" pitchFamily="2" charset="2"/>
              <a:buChar char="q"/>
            </a:pPr>
            <a:r>
              <a:rPr lang="en-US" sz="2800" dirty="0">
                <a:solidFill>
                  <a:srgbClr val="002060"/>
                </a:solidFill>
              </a:rPr>
              <a:t>BCG Vaccination</a:t>
            </a:r>
          </a:p>
        </p:txBody>
      </p:sp>
    </p:spTree>
    <p:extLst>
      <p:ext uri="{BB962C8B-B14F-4D97-AF65-F5344CB8AC3E}">
        <p14:creationId xmlns:p14="http://schemas.microsoft.com/office/powerpoint/2010/main" val="4070777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E:\1final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006" y="-268187"/>
            <a:ext cx="7315994" cy="788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270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2505075" y="4302125"/>
            <a:ext cx="1588" cy="1588"/>
          </a:xfrm>
          <a:prstGeom prst="rect">
            <a:avLst/>
          </a:prstGeom>
          <a:noFill/>
          <a:ln w="25400">
            <a:noFill/>
            <a:miter lim="800000"/>
            <a:headEnd/>
            <a:tailEnd/>
          </a:ln>
          <a:effectLst/>
        </p:spPr>
        <p:txBody>
          <a:bodyPr wrap="none"/>
          <a:lstStyle/>
          <a:p>
            <a:pPr algn="ctr"/>
            <a:r>
              <a:rPr lang="en-US" sz="1700" dirty="0">
                <a:solidFill>
                  <a:schemeClr val="bg1"/>
                </a:solidFill>
                <a:latin typeface="Arial" charset="0"/>
              </a:rPr>
              <a:t>Subclinical</a:t>
            </a:r>
            <a:endParaRPr lang="en-US" dirty="0">
              <a:solidFill>
                <a:schemeClr val="bg1"/>
              </a:solidFill>
            </a:endParaRPr>
          </a:p>
        </p:txBody>
      </p:sp>
      <p:sp>
        <p:nvSpPr>
          <p:cNvPr id="164867" name="Text Box 3"/>
          <p:cNvSpPr txBox="1">
            <a:spLocks noChangeArrowheads="1"/>
          </p:cNvSpPr>
          <p:nvPr/>
        </p:nvSpPr>
        <p:spPr bwMode="auto">
          <a:xfrm>
            <a:off x="2505075" y="4575175"/>
            <a:ext cx="1588" cy="1588"/>
          </a:xfrm>
          <a:prstGeom prst="rect">
            <a:avLst/>
          </a:prstGeom>
          <a:noFill/>
          <a:ln w="25400">
            <a:noFill/>
            <a:miter lim="800000"/>
            <a:headEnd/>
            <a:tailEnd/>
          </a:ln>
          <a:effectLst/>
        </p:spPr>
        <p:txBody>
          <a:bodyPr wrap="none"/>
          <a:lstStyle/>
          <a:p>
            <a:pPr algn="ctr"/>
            <a:r>
              <a:rPr lang="en-US" sz="1700" dirty="0">
                <a:solidFill>
                  <a:schemeClr val="bg1"/>
                </a:solidFill>
                <a:latin typeface="Arial" charset="0"/>
              </a:rPr>
              <a:t>infection</a:t>
            </a:r>
            <a:endParaRPr lang="en-US" dirty="0">
              <a:solidFill>
                <a:schemeClr val="bg1"/>
              </a:solidFill>
            </a:endParaRPr>
          </a:p>
        </p:txBody>
      </p:sp>
      <p:sp>
        <p:nvSpPr>
          <p:cNvPr id="164868" name="Text Box 4"/>
          <p:cNvSpPr txBox="1">
            <a:spLocks noChangeArrowheads="1"/>
          </p:cNvSpPr>
          <p:nvPr/>
        </p:nvSpPr>
        <p:spPr bwMode="auto">
          <a:xfrm>
            <a:off x="5548313" y="3698875"/>
            <a:ext cx="1587" cy="1588"/>
          </a:xfrm>
          <a:prstGeom prst="rect">
            <a:avLst/>
          </a:prstGeom>
          <a:noFill/>
          <a:ln w="25400">
            <a:noFill/>
            <a:miter lim="800000"/>
            <a:headEnd/>
            <a:tailEnd/>
          </a:ln>
          <a:effectLst/>
        </p:spPr>
        <p:txBody>
          <a:bodyPr wrap="none"/>
          <a:lstStyle/>
          <a:p>
            <a:pPr algn="ctr"/>
            <a:r>
              <a:rPr lang="en-US" sz="1700">
                <a:solidFill>
                  <a:schemeClr val="bg1"/>
                </a:solidFill>
                <a:latin typeface="Arial" charset="0"/>
              </a:rPr>
              <a:t>Infectious</a:t>
            </a:r>
            <a:endParaRPr lang="en-US">
              <a:solidFill>
                <a:schemeClr val="bg1"/>
              </a:solidFill>
            </a:endParaRPr>
          </a:p>
        </p:txBody>
      </p:sp>
      <p:sp>
        <p:nvSpPr>
          <p:cNvPr id="164869" name="Text Box 5"/>
          <p:cNvSpPr txBox="1">
            <a:spLocks noChangeArrowheads="1"/>
          </p:cNvSpPr>
          <p:nvPr/>
        </p:nvSpPr>
        <p:spPr bwMode="auto">
          <a:xfrm>
            <a:off x="5548313" y="3941763"/>
            <a:ext cx="1587" cy="1587"/>
          </a:xfrm>
          <a:prstGeom prst="rect">
            <a:avLst/>
          </a:prstGeom>
          <a:noFill/>
          <a:ln w="25400">
            <a:noFill/>
            <a:miter lim="800000"/>
            <a:headEnd/>
            <a:tailEnd/>
          </a:ln>
          <a:effectLst/>
        </p:spPr>
        <p:txBody>
          <a:bodyPr wrap="none"/>
          <a:lstStyle/>
          <a:p>
            <a:pPr algn="ctr"/>
            <a:r>
              <a:rPr lang="en-US" sz="1700">
                <a:solidFill>
                  <a:schemeClr val="bg1"/>
                </a:solidFill>
                <a:latin typeface="Arial" charset="0"/>
              </a:rPr>
              <a:t>tuberculosis</a:t>
            </a:r>
            <a:endParaRPr lang="en-US">
              <a:solidFill>
                <a:schemeClr val="bg1"/>
              </a:solidFill>
            </a:endParaRPr>
          </a:p>
        </p:txBody>
      </p:sp>
      <p:sp>
        <p:nvSpPr>
          <p:cNvPr id="164870" name="Text Box 6"/>
          <p:cNvSpPr txBox="1">
            <a:spLocks noChangeArrowheads="1"/>
          </p:cNvSpPr>
          <p:nvPr/>
        </p:nvSpPr>
        <p:spPr bwMode="auto">
          <a:xfrm>
            <a:off x="5548313" y="4751388"/>
            <a:ext cx="1587" cy="1587"/>
          </a:xfrm>
          <a:prstGeom prst="rect">
            <a:avLst/>
          </a:prstGeom>
          <a:noFill/>
          <a:ln w="25400">
            <a:noFill/>
            <a:miter lim="800000"/>
            <a:headEnd/>
            <a:tailEnd/>
          </a:ln>
          <a:effectLst/>
        </p:spPr>
        <p:txBody>
          <a:bodyPr wrap="none"/>
          <a:lstStyle/>
          <a:p>
            <a:pPr algn="ctr"/>
            <a:r>
              <a:rPr lang="en-US" sz="1700">
                <a:solidFill>
                  <a:schemeClr val="bg1"/>
                </a:solidFill>
                <a:latin typeface="Arial" charset="0"/>
              </a:rPr>
              <a:t>Non-infectious</a:t>
            </a:r>
            <a:endParaRPr lang="en-US">
              <a:solidFill>
                <a:schemeClr val="bg1"/>
              </a:solidFill>
            </a:endParaRPr>
          </a:p>
        </p:txBody>
      </p:sp>
      <p:sp>
        <p:nvSpPr>
          <p:cNvPr id="164871" name="Text Box 7"/>
          <p:cNvSpPr txBox="1">
            <a:spLocks noChangeArrowheads="1"/>
          </p:cNvSpPr>
          <p:nvPr/>
        </p:nvSpPr>
        <p:spPr bwMode="auto">
          <a:xfrm>
            <a:off x="5548313" y="4994275"/>
            <a:ext cx="1587" cy="1588"/>
          </a:xfrm>
          <a:prstGeom prst="rect">
            <a:avLst/>
          </a:prstGeom>
          <a:noFill/>
          <a:ln w="25400">
            <a:noFill/>
            <a:miter lim="800000"/>
            <a:headEnd/>
            <a:tailEnd/>
          </a:ln>
          <a:effectLst/>
        </p:spPr>
        <p:txBody>
          <a:bodyPr wrap="none"/>
          <a:lstStyle/>
          <a:p>
            <a:pPr algn="ctr"/>
            <a:r>
              <a:rPr lang="en-US" sz="1700" dirty="0">
                <a:solidFill>
                  <a:schemeClr val="bg1"/>
                </a:solidFill>
                <a:latin typeface="Arial" charset="0"/>
              </a:rPr>
              <a:t>tuberculosis</a:t>
            </a:r>
            <a:endParaRPr lang="en-US" dirty="0">
              <a:solidFill>
                <a:schemeClr val="bg1"/>
              </a:solidFill>
            </a:endParaRPr>
          </a:p>
        </p:txBody>
      </p:sp>
      <p:sp>
        <p:nvSpPr>
          <p:cNvPr id="164872" name="Text Box 8"/>
          <p:cNvSpPr txBox="1">
            <a:spLocks noChangeArrowheads="1"/>
          </p:cNvSpPr>
          <p:nvPr/>
        </p:nvSpPr>
        <p:spPr bwMode="auto">
          <a:xfrm>
            <a:off x="1443038" y="2781300"/>
            <a:ext cx="1587" cy="1588"/>
          </a:xfrm>
          <a:prstGeom prst="rect">
            <a:avLst/>
          </a:prstGeom>
          <a:noFill/>
          <a:ln w="25400">
            <a:noFill/>
            <a:miter lim="800000"/>
            <a:headEnd/>
            <a:tailEnd/>
          </a:ln>
          <a:effectLst/>
        </p:spPr>
        <p:txBody>
          <a:bodyPr wrap="none"/>
          <a:lstStyle/>
          <a:p>
            <a:pPr algn="ctr"/>
            <a:r>
              <a:rPr lang="en-US" sz="1700" dirty="0">
                <a:solidFill>
                  <a:schemeClr val="bg1"/>
                </a:solidFill>
                <a:latin typeface="Arial" charset="0"/>
              </a:rPr>
              <a:t>Prophylactic</a:t>
            </a:r>
            <a:endParaRPr lang="en-US" dirty="0">
              <a:solidFill>
                <a:schemeClr val="bg1"/>
              </a:solidFill>
            </a:endParaRPr>
          </a:p>
        </p:txBody>
      </p:sp>
      <p:sp>
        <p:nvSpPr>
          <p:cNvPr id="164873" name="Text Box 9"/>
          <p:cNvSpPr txBox="1">
            <a:spLocks noChangeArrowheads="1"/>
          </p:cNvSpPr>
          <p:nvPr/>
        </p:nvSpPr>
        <p:spPr bwMode="auto">
          <a:xfrm>
            <a:off x="1443038" y="3024188"/>
            <a:ext cx="1587" cy="1587"/>
          </a:xfrm>
          <a:prstGeom prst="rect">
            <a:avLst/>
          </a:prstGeom>
          <a:noFill/>
          <a:ln w="25400">
            <a:noFill/>
            <a:miter lim="800000"/>
            <a:headEnd/>
            <a:tailEnd/>
          </a:ln>
          <a:effectLst/>
        </p:spPr>
        <p:txBody>
          <a:bodyPr wrap="none"/>
          <a:lstStyle/>
          <a:p>
            <a:pPr algn="ctr"/>
            <a:r>
              <a:rPr lang="en-US" sz="1700">
                <a:solidFill>
                  <a:schemeClr val="bg1"/>
                </a:solidFill>
                <a:latin typeface="Arial" charset="0"/>
              </a:rPr>
              <a:t>treatment</a:t>
            </a:r>
            <a:endParaRPr lang="en-US">
              <a:solidFill>
                <a:schemeClr val="bg1"/>
              </a:solidFill>
            </a:endParaRPr>
          </a:p>
        </p:txBody>
      </p:sp>
      <p:sp>
        <p:nvSpPr>
          <p:cNvPr id="164874" name="Text Box 10"/>
          <p:cNvSpPr txBox="1">
            <a:spLocks noChangeArrowheads="1"/>
          </p:cNvSpPr>
          <p:nvPr/>
        </p:nvSpPr>
        <p:spPr bwMode="auto">
          <a:xfrm>
            <a:off x="3487738" y="2759075"/>
            <a:ext cx="1587" cy="1588"/>
          </a:xfrm>
          <a:prstGeom prst="rect">
            <a:avLst/>
          </a:prstGeom>
          <a:noFill/>
          <a:ln w="25400">
            <a:noFill/>
            <a:miter lim="800000"/>
            <a:headEnd/>
            <a:tailEnd/>
          </a:ln>
          <a:effectLst/>
        </p:spPr>
        <p:txBody>
          <a:bodyPr wrap="none"/>
          <a:lstStyle/>
          <a:p>
            <a:pPr algn="ctr"/>
            <a:r>
              <a:rPr lang="en-US" sz="1700">
                <a:solidFill>
                  <a:schemeClr val="bg1"/>
                </a:solidFill>
                <a:latin typeface="Arial" charset="0"/>
              </a:rPr>
              <a:t>Preventive</a:t>
            </a:r>
            <a:endParaRPr lang="en-US">
              <a:solidFill>
                <a:schemeClr val="bg1"/>
              </a:solidFill>
            </a:endParaRPr>
          </a:p>
        </p:txBody>
      </p:sp>
      <p:sp>
        <p:nvSpPr>
          <p:cNvPr id="164875" name="Text Box 11"/>
          <p:cNvSpPr txBox="1">
            <a:spLocks noChangeArrowheads="1"/>
          </p:cNvSpPr>
          <p:nvPr/>
        </p:nvSpPr>
        <p:spPr bwMode="auto">
          <a:xfrm>
            <a:off x="3487738" y="3001963"/>
            <a:ext cx="1587" cy="1587"/>
          </a:xfrm>
          <a:prstGeom prst="rect">
            <a:avLst/>
          </a:prstGeom>
          <a:noFill/>
          <a:ln w="25400">
            <a:noFill/>
            <a:miter lim="800000"/>
            <a:headEnd/>
            <a:tailEnd/>
          </a:ln>
          <a:effectLst/>
        </p:spPr>
        <p:txBody>
          <a:bodyPr wrap="none"/>
          <a:lstStyle/>
          <a:p>
            <a:pPr algn="ctr"/>
            <a:r>
              <a:rPr lang="en-US" sz="1700">
                <a:solidFill>
                  <a:schemeClr val="bg1"/>
                </a:solidFill>
                <a:latin typeface="Arial" charset="0"/>
              </a:rPr>
              <a:t>therapy</a:t>
            </a:r>
            <a:endParaRPr lang="en-US">
              <a:solidFill>
                <a:schemeClr val="bg1"/>
              </a:solidFill>
            </a:endParaRPr>
          </a:p>
        </p:txBody>
      </p:sp>
      <p:sp>
        <p:nvSpPr>
          <p:cNvPr id="164876" name="Text Box 12"/>
          <p:cNvSpPr txBox="1">
            <a:spLocks noChangeArrowheads="1"/>
          </p:cNvSpPr>
          <p:nvPr/>
        </p:nvSpPr>
        <p:spPr bwMode="auto">
          <a:xfrm>
            <a:off x="6499225" y="460375"/>
            <a:ext cx="1588" cy="1588"/>
          </a:xfrm>
          <a:prstGeom prst="rect">
            <a:avLst/>
          </a:prstGeom>
          <a:noFill/>
          <a:ln w="25400">
            <a:noFill/>
            <a:miter lim="800000"/>
            <a:headEnd/>
            <a:tailEnd/>
          </a:ln>
          <a:effectLst/>
        </p:spPr>
        <p:txBody>
          <a:bodyPr wrap="none"/>
          <a:lstStyle/>
          <a:p>
            <a:pPr algn="ctr"/>
            <a:r>
              <a:rPr lang="en-US" sz="1700">
                <a:solidFill>
                  <a:schemeClr val="bg1"/>
                </a:solidFill>
                <a:latin typeface="Arial" charset="0"/>
              </a:rPr>
              <a:t>Chemotherapy</a:t>
            </a:r>
            <a:endParaRPr lang="en-US">
              <a:solidFill>
                <a:schemeClr val="bg1"/>
              </a:solidFill>
            </a:endParaRPr>
          </a:p>
        </p:txBody>
      </p:sp>
      <p:sp>
        <p:nvSpPr>
          <p:cNvPr id="164877" name="Text Box 13"/>
          <p:cNvSpPr txBox="1">
            <a:spLocks noChangeArrowheads="1"/>
          </p:cNvSpPr>
          <p:nvPr/>
        </p:nvSpPr>
        <p:spPr bwMode="auto">
          <a:xfrm>
            <a:off x="2108200" y="6473825"/>
            <a:ext cx="1588" cy="1588"/>
          </a:xfrm>
          <a:prstGeom prst="rect">
            <a:avLst/>
          </a:prstGeom>
          <a:noFill/>
          <a:ln w="25400">
            <a:noFill/>
            <a:miter lim="800000"/>
            <a:headEnd/>
            <a:tailEnd/>
          </a:ln>
          <a:effectLst/>
        </p:spPr>
        <p:txBody>
          <a:bodyPr wrap="none"/>
          <a:lstStyle/>
          <a:p>
            <a:pPr algn="ctr"/>
            <a:r>
              <a:rPr lang="en-US" sz="1700" dirty="0" smtClean="0">
                <a:solidFill>
                  <a:schemeClr val="bg1"/>
                </a:solidFill>
                <a:latin typeface="Arial" charset="0"/>
              </a:rPr>
              <a:t>BCG</a:t>
            </a:r>
            <a:endParaRPr lang="en-US" dirty="0">
              <a:solidFill>
                <a:schemeClr val="bg1"/>
              </a:solidFill>
            </a:endParaRPr>
          </a:p>
        </p:txBody>
      </p:sp>
      <p:sp>
        <p:nvSpPr>
          <p:cNvPr id="164878" name="Text Box 14"/>
          <p:cNvSpPr txBox="1">
            <a:spLocks noChangeArrowheads="1"/>
          </p:cNvSpPr>
          <p:nvPr/>
        </p:nvSpPr>
        <p:spPr bwMode="auto">
          <a:xfrm flipH="1">
            <a:off x="2062481" y="6689724"/>
            <a:ext cx="45719" cy="45719"/>
          </a:xfrm>
          <a:prstGeom prst="rect">
            <a:avLst/>
          </a:prstGeom>
          <a:noFill/>
          <a:ln w="25400">
            <a:noFill/>
            <a:miter lim="800000"/>
            <a:headEnd/>
            <a:tailEnd/>
          </a:ln>
          <a:effectLst/>
        </p:spPr>
        <p:txBody>
          <a:bodyPr wrap="none"/>
          <a:lstStyle/>
          <a:p>
            <a:pPr algn="ctr"/>
            <a:r>
              <a:rPr lang="en-US" sz="1700" dirty="0">
                <a:solidFill>
                  <a:schemeClr val="bg1"/>
                </a:solidFill>
                <a:latin typeface="Arial" charset="0"/>
              </a:rPr>
              <a:t>vaccination</a:t>
            </a:r>
            <a:endParaRPr lang="en-US" dirty="0">
              <a:solidFill>
                <a:schemeClr val="bg1"/>
              </a:solidFill>
            </a:endParaRPr>
          </a:p>
        </p:txBody>
      </p:sp>
      <p:sp>
        <p:nvSpPr>
          <p:cNvPr id="164879" name="Text Box 15"/>
          <p:cNvSpPr txBox="1">
            <a:spLocks noChangeArrowheads="1"/>
          </p:cNvSpPr>
          <p:nvPr/>
        </p:nvSpPr>
        <p:spPr bwMode="auto">
          <a:xfrm>
            <a:off x="5548313" y="2819400"/>
            <a:ext cx="1587" cy="1588"/>
          </a:xfrm>
          <a:prstGeom prst="rect">
            <a:avLst/>
          </a:prstGeom>
          <a:noFill/>
          <a:ln w="25400">
            <a:noFill/>
            <a:miter lim="800000"/>
            <a:headEnd/>
            <a:tailEnd/>
          </a:ln>
          <a:effectLst/>
        </p:spPr>
        <p:txBody>
          <a:bodyPr wrap="none"/>
          <a:lstStyle/>
          <a:p>
            <a:pPr algn="ctr"/>
            <a:r>
              <a:rPr lang="en-US" sz="1700" i="1">
                <a:solidFill>
                  <a:schemeClr val="bg1"/>
                </a:solidFill>
                <a:latin typeface="Arial" charset="0"/>
              </a:rPr>
              <a:t>Patient's delay</a:t>
            </a:r>
            <a:endParaRPr lang="en-US" i="1">
              <a:solidFill>
                <a:schemeClr val="bg1"/>
              </a:solidFill>
            </a:endParaRPr>
          </a:p>
        </p:txBody>
      </p:sp>
      <p:sp>
        <p:nvSpPr>
          <p:cNvPr id="164880" name="Text Box 16"/>
          <p:cNvSpPr txBox="1">
            <a:spLocks noChangeArrowheads="1"/>
          </p:cNvSpPr>
          <p:nvPr/>
        </p:nvSpPr>
        <p:spPr bwMode="auto">
          <a:xfrm>
            <a:off x="5548313" y="1943100"/>
            <a:ext cx="1587" cy="1588"/>
          </a:xfrm>
          <a:prstGeom prst="rect">
            <a:avLst/>
          </a:prstGeom>
          <a:noFill/>
          <a:ln w="25400">
            <a:noFill/>
            <a:miter lim="800000"/>
            <a:headEnd/>
            <a:tailEnd/>
          </a:ln>
          <a:effectLst/>
        </p:spPr>
        <p:txBody>
          <a:bodyPr wrap="none"/>
          <a:lstStyle/>
          <a:p>
            <a:pPr algn="ctr"/>
            <a:r>
              <a:rPr lang="en-US" sz="1700" i="1">
                <a:solidFill>
                  <a:schemeClr val="bg1"/>
                </a:solidFill>
                <a:latin typeface="Arial" charset="0"/>
              </a:rPr>
              <a:t>Doctor's delay</a:t>
            </a:r>
            <a:endParaRPr lang="en-US" i="1">
              <a:solidFill>
                <a:schemeClr val="bg1"/>
              </a:solidFill>
            </a:endParaRPr>
          </a:p>
        </p:txBody>
      </p:sp>
      <p:sp>
        <p:nvSpPr>
          <p:cNvPr id="164881" name="Text Box 17"/>
          <p:cNvSpPr txBox="1">
            <a:spLocks noChangeArrowheads="1"/>
          </p:cNvSpPr>
          <p:nvPr/>
        </p:nvSpPr>
        <p:spPr bwMode="auto">
          <a:xfrm>
            <a:off x="3579813" y="274638"/>
            <a:ext cx="1587" cy="1587"/>
          </a:xfrm>
          <a:prstGeom prst="rect">
            <a:avLst/>
          </a:prstGeom>
          <a:noFill/>
          <a:ln w="25400">
            <a:noFill/>
            <a:miter lim="800000"/>
            <a:headEnd/>
            <a:tailEnd/>
          </a:ln>
          <a:effectLst/>
        </p:spPr>
        <p:txBody>
          <a:bodyPr wrap="none"/>
          <a:lstStyle/>
          <a:p>
            <a:pPr algn="ctr"/>
            <a:r>
              <a:rPr lang="en-US" sz="1900" i="1">
                <a:solidFill>
                  <a:schemeClr val="bg1"/>
                </a:solidFill>
                <a:latin typeface="Arial" charset="0"/>
              </a:rPr>
              <a:t>Transmission</a:t>
            </a:r>
            <a:endParaRPr lang="en-US" i="1">
              <a:solidFill>
                <a:schemeClr val="bg1"/>
              </a:solidFill>
            </a:endParaRPr>
          </a:p>
        </p:txBody>
      </p:sp>
      <p:sp>
        <p:nvSpPr>
          <p:cNvPr id="164882" name="Rectangle 18"/>
          <p:cNvSpPr>
            <a:spLocks noChangeArrowheads="1"/>
          </p:cNvSpPr>
          <p:nvPr/>
        </p:nvSpPr>
        <p:spPr bwMode="auto">
          <a:xfrm flipV="1">
            <a:off x="0" y="4191000"/>
            <a:ext cx="1049338" cy="555625"/>
          </a:xfrm>
          <a:prstGeom prst="rect">
            <a:avLst/>
          </a:prstGeom>
          <a:noFill/>
          <a:ln w="25400">
            <a:solidFill>
              <a:schemeClr val="bg1"/>
            </a:solidFill>
            <a:miter lim="800000"/>
            <a:headEnd/>
            <a:tailEnd/>
          </a:ln>
          <a:effectLst/>
        </p:spPr>
        <p:txBody>
          <a:bodyPr wrap="none" anchor="ctr"/>
          <a:lstStyle/>
          <a:p>
            <a:endParaRPr lang="en-US"/>
          </a:p>
        </p:txBody>
      </p:sp>
      <p:sp>
        <p:nvSpPr>
          <p:cNvPr id="164883" name="Rectangle 19"/>
          <p:cNvSpPr>
            <a:spLocks noChangeArrowheads="1"/>
          </p:cNvSpPr>
          <p:nvPr/>
        </p:nvSpPr>
        <p:spPr bwMode="auto">
          <a:xfrm flipV="1">
            <a:off x="1828800" y="4169800"/>
            <a:ext cx="1333500" cy="682625"/>
          </a:xfrm>
          <a:prstGeom prst="rect">
            <a:avLst/>
          </a:prstGeom>
          <a:noFill/>
          <a:ln w="25400">
            <a:solidFill>
              <a:schemeClr val="bg1"/>
            </a:solidFill>
            <a:miter lim="800000"/>
            <a:headEnd/>
            <a:tailEnd/>
          </a:ln>
          <a:effectLst/>
        </p:spPr>
        <p:txBody>
          <a:bodyPr wrap="none" anchor="ctr"/>
          <a:lstStyle/>
          <a:p>
            <a:endParaRPr lang="en-US"/>
          </a:p>
        </p:txBody>
      </p:sp>
      <p:sp>
        <p:nvSpPr>
          <p:cNvPr id="164884" name="Rectangle 20"/>
          <p:cNvSpPr>
            <a:spLocks noChangeArrowheads="1"/>
          </p:cNvSpPr>
          <p:nvPr/>
        </p:nvSpPr>
        <p:spPr bwMode="auto">
          <a:xfrm flipV="1">
            <a:off x="4648200" y="3581400"/>
            <a:ext cx="1779587" cy="633413"/>
          </a:xfrm>
          <a:prstGeom prst="rect">
            <a:avLst/>
          </a:prstGeom>
          <a:noFill/>
          <a:ln w="25400">
            <a:solidFill>
              <a:schemeClr val="bg1"/>
            </a:solidFill>
            <a:miter lim="800000"/>
            <a:headEnd/>
            <a:tailEnd/>
          </a:ln>
          <a:effectLst/>
        </p:spPr>
        <p:txBody>
          <a:bodyPr wrap="none" anchor="ctr"/>
          <a:lstStyle/>
          <a:p>
            <a:endParaRPr lang="en-US"/>
          </a:p>
        </p:txBody>
      </p:sp>
      <p:sp>
        <p:nvSpPr>
          <p:cNvPr id="164885" name="Rectangle 21"/>
          <p:cNvSpPr>
            <a:spLocks noChangeArrowheads="1"/>
          </p:cNvSpPr>
          <p:nvPr/>
        </p:nvSpPr>
        <p:spPr bwMode="auto">
          <a:xfrm flipV="1">
            <a:off x="8485187" y="4191000"/>
            <a:ext cx="658813" cy="474663"/>
          </a:xfrm>
          <a:prstGeom prst="rect">
            <a:avLst/>
          </a:prstGeom>
          <a:noFill/>
          <a:ln w="25400">
            <a:solidFill>
              <a:schemeClr val="bg1"/>
            </a:solidFill>
            <a:miter lim="800000"/>
            <a:headEnd/>
            <a:tailEnd/>
          </a:ln>
          <a:effectLst/>
        </p:spPr>
        <p:txBody>
          <a:bodyPr wrap="none" anchor="ctr"/>
          <a:lstStyle/>
          <a:p>
            <a:endParaRPr lang="en-US"/>
          </a:p>
        </p:txBody>
      </p:sp>
      <p:sp>
        <p:nvSpPr>
          <p:cNvPr id="164886" name="Rectangle 22"/>
          <p:cNvSpPr>
            <a:spLocks noChangeArrowheads="1"/>
          </p:cNvSpPr>
          <p:nvPr/>
        </p:nvSpPr>
        <p:spPr bwMode="auto">
          <a:xfrm flipV="1">
            <a:off x="4698206" y="4618831"/>
            <a:ext cx="1779587" cy="633412"/>
          </a:xfrm>
          <a:prstGeom prst="rect">
            <a:avLst/>
          </a:prstGeom>
          <a:noFill/>
          <a:ln w="25400">
            <a:solidFill>
              <a:schemeClr val="bg1"/>
            </a:solidFill>
            <a:miter lim="800000"/>
            <a:headEnd/>
            <a:tailEnd/>
          </a:ln>
          <a:effectLst/>
        </p:spPr>
        <p:txBody>
          <a:bodyPr wrap="none" anchor="ctr"/>
          <a:lstStyle/>
          <a:p>
            <a:endParaRPr lang="en-US"/>
          </a:p>
        </p:txBody>
      </p:sp>
      <p:sp>
        <p:nvSpPr>
          <p:cNvPr id="164887" name="Freeform 23"/>
          <p:cNvSpPr>
            <a:spLocks/>
          </p:cNvSpPr>
          <p:nvPr/>
        </p:nvSpPr>
        <p:spPr bwMode="auto">
          <a:xfrm>
            <a:off x="1208088" y="4356100"/>
            <a:ext cx="485775" cy="1588"/>
          </a:xfrm>
          <a:custGeom>
            <a:avLst/>
            <a:gdLst/>
            <a:ahLst/>
            <a:cxnLst>
              <a:cxn ang="0">
                <a:pos x="0" y="0"/>
              </a:cxn>
              <a:cxn ang="0">
                <a:pos x="338" y="0"/>
              </a:cxn>
            </a:cxnLst>
            <a:rect l="0" t="0" r="r" b="b"/>
            <a:pathLst>
              <a:path w="339" h="1">
                <a:moveTo>
                  <a:pt x="0" y="0"/>
                </a:moveTo>
                <a:lnTo>
                  <a:pt x="338" y="0"/>
                </a:lnTo>
              </a:path>
            </a:pathLst>
          </a:custGeom>
          <a:noFill/>
          <a:ln w="25400" cap="flat" cmpd="sng">
            <a:solidFill>
              <a:schemeClr val="bg1"/>
            </a:solidFill>
            <a:prstDash val="solid"/>
            <a:round/>
            <a:headEnd/>
            <a:tailEnd type="arrow" w="med" len="med"/>
          </a:ln>
          <a:effectLst/>
        </p:spPr>
        <p:txBody>
          <a:bodyPr/>
          <a:lstStyle/>
          <a:p>
            <a:endParaRPr lang="en-US"/>
          </a:p>
        </p:txBody>
      </p:sp>
      <p:sp>
        <p:nvSpPr>
          <p:cNvPr id="164888" name="Freeform 24"/>
          <p:cNvSpPr>
            <a:spLocks/>
          </p:cNvSpPr>
          <p:nvPr/>
        </p:nvSpPr>
        <p:spPr bwMode="auto">
          <a:xfrm>
            <a:off x="3354388" y="3832225"/>
            <a:ext cx="1082675" cy="474663"/>
          </a:xfrm>
          <a:custGeom>
            <a:avLst/>
            <a:gdLst/>
            <a:ahLst/>
            <a:cxnLst>
              <a:cxn ang="0">
                <a:pos x="0" y="331"/>
              </a:cxn>
              <a:cxn ang="0">
                <a:pos x="0" y="331"/>
              </a:cxn>
              <a:cxn ang="0">
                <a:pos x="0" y="331"/>
              </a:cxn>
              <a:cxn ang="0">
                <a:pos x="0" y="331"/>
              </a:cxn>
              <a:cxn ang="0">
                <a:pos x="0" y="331"/>
              </a:cxn>
              <a:cxn ang="0">
                <a:pos x="0" y="331"/>
              </a:cxn>
              <a:cxn ang="0">
                <a:pos x="5" y="331"/>
              </a:cxn>
              <a:cxn ang="0">
                <a:pos x="15" y="331"/>
              </a:cxn>
              <a:cxn ang="0">
                <a:pos x="31" y="331"/>
              </a:cxn>
              <a:cxn ang="0">
                <a:pos x="31" y="331"/>
              </a:cxn>
              <a:cxn ang="0">
                <a:pos x="51" y="331"/>
              </a:cxn>
              <a:cxn ang="0">
                <a:pos x="76" y="331"/>
              </a:cxn>
              <a:cxn ang="0">
                <a:pos x="106" y="331"/>
              </a:cxn>
              <a:cxn ang="0">
                <a:pos x="141" y="331"/>
              </a:cxn>
              <a:cxn ang="0">
                <a:pos x="177" y="331"/>
              </a:cxn>
              <a:cxn ang="0">
                <a:pos x="207" y="325"/>
              </a:cxn>
              <a:cxn ang="0">
                <a:pos x="232" y="313"/>
              </a:cxn>
              <a:cxn ang="0">
                <a:pos x="252" y="295"/>
              </a:cxn>
              <a:cxn ang="0">
                <a:pos x="252" y="295"/>
              </a:cxn>
              <a:cxn ang="0">
                <a:pos x="267" y="272"/>
              </a:cxn>
              <a:cxn ang="0">
                <a:pos x="277" y="242"/>
              </a:cxn>
              <a:cxn ang="0">
                <a:pos x="283" y="206"/>
              </a:cxn>
              <a:cxn ang="0">
                <a:pos x="283" y="165"/>
              </a:cxn>
              <a:cxn ang="0">
                <a:pos x="283" y="124"/>
              </a:cxn>
              <a:cxn ang="0">
                <a:pos x="290" y="88"/>
              </a:cxn>
              <a:cxn ang="0">
                <a:pos x="305" y="58"/>
              </a:cxn>
              <a:cxn ang="0">
                <a:pos x="328" y="35"/>
              </a:cxn>
              <a:cxn ang="0">
                <a:pos x="328" y="35"/>
              </a:cxn>
              <a:cxn ang="0">
                <a:pos x="358" y="17"/>
              </a:cxn>
              <a:cxn ang="0">
                <a:pos x="395" y="5"/>
              </a:cxn>
              <a:cxn ang="0">
                <a:pos x="441" y="0"/>
              </a:cxn>
              <a:cxn ang="0">
                <a:pos x="494" y="0"/>
              </a:cxn>
              <a:cxn ang="0">
                <a:pos x="547" y="0"/>
              </a:cxn>
              <a:cxn ang="0">
                <a:pos x="592" y="0"/>
              </a:cxn>
              <a:cxn ang="0">
                <a:pos x="629" y="0"/>
              </a:cxn>
              <a:cxn ang="0">
                <a:pos x="660" y="0"/>
              </a:cxn>
              <a:cxn ang="0">
                <a:pos x="660" y="0"/>
              </a:cxn>
              <a:cxn ang="0">
                <a:pos x="683" y="0"/>
              </a:cxn>
              <a:cxn ang="0">
                <a:pos x="697" y="0"/>
              </a:cxn>
              <a:cxn ang="0">
                <a:pos x="705" y="0"/>
              </a:cxn>
              <a:cxn ang="0">
                <a:pos x="705" y="0"/>
              </a:cxn>
              <a:cxn ang="0">
                <a:pos x="705" y="0"/>
              </a:cxn>
              <a:cxn ang="0">
                <a:pos x="705" y="0"/>
              </a:cxn>
              <a:cxn ang="0">
                <a:pos x="705" y="0"/>
              </a:cxn>
              <a:cxn ang="0">
                <a:pos x="705" y="0"/>
              </a:cxn>
            </a:cxnLst>
            <a:rect l="0" t="0" r="r" b="b"/>
            <a:pathLst>
              <a:path w="706" h="332">
                <a:moveTo>
                  <a:pt x="0" y="331"/>
                </a:moveTo>
                <a:lnTo>
                  <a:pt x="0" y="331"/>
                </a:lnTo>
                <a:lnTo>
                  <a:pt x="0" y="331"/>
                </a:lnTo>
                <a:lnTo>
                  <a:pt x="0" y="331"/>
                </a:lnTo>
                <a:lnTo>
                  <a:pt x="0" y="331"/>
                </a:lnTo>
                <a:lnTo>
                  <a:pt x="0" y="331"/>
                </a:lnTo>
                <a:lnTo>
                  <a:pt x="5" y="331"/>
                </a:lnTo>
                <a:lnTo>
                  <a:pt x="15" y="331"/>
                </a:lnTo>
                <a:lnTo>
                  <a:pt x="31" y="331"/>
                </a:lnTo>
                <a:lnTo>
                  <a:pt x="31" y="331"/>
                </a:lnTo>
                <a:lnTo>
                  <a:pt x="51" y="331"/>
                </a:lnTo>
                <a:lnTo>
                  <a:pt x="76" y="331"/>
                </a:lnTo>
                <a:lnTo>
                  <a:pt x="106" y="331"/>
                </a:lnTo>
                <a:lnTo>
                  <a:pt x="141" y="331"/>
                </a:lnTo>
                <a:lnTo>
                  <a:pt x="177" y="331"/>
                </a:lnTo>
                <a:lnTo>
                  <a:pt x="207" y="325"/>
                </a:lnTo>
                <a:lnTo>
                  <a:pt x="232" y="313"/>
                </a:lnTo>
                <a:lnTo>
                  <a:pt x="252" y="295"/>
                </a:lnTo>
                <a:lnTo>
                  <a:pt x="252" y="295"/>
                </a:lnTo>
                <a:lnTo>
                  <a:pt x="267" y="272"/>
                </a:lnTo>
                <a:lnTo>
                  <a:pt x="277" y="242"/>
                </a:lnTo>
                <a:lnTo>
                  <a:pt x="283" y="206"/>
                </a:lnTo>
                <a:lnTo>
                  <a:pt x="283" y="165"/>
                </a:lnTo>
                <a:lnTo>
                  <a:pt x="283" y="124"/>
                </a:lnTo>
                <a:lnTo>
                  <a:pt x="290" y="88"/>
                </a:lnTo>
                <a:lnTo>
                  <a:pt x="305" y="58"/>
                </a:lnTo>
                <a:lnTo>
                  <a:pt x="328" y="35"/>
                </a:lnTo>
                <a:lnTo>
                  <a:pt x="328" y="35"/>
                </a:lnTo>
                <a:lnTo>
                  <a:pt x="358" y="17"/>
                </a:lnTo>
                <a:lnTo>
                  <a:pt x="395" y="5"/>
                </a:lnTo>
                <a:lnTo>
                  <a:pt x="441" y="0"/>
                </a:lnTo>
                <a:lnTo>
                  <a:pt x="494" y="0"/>
                </a:lnTo>
                <a:lnTo>
                  <a:pt x="547" y="0"/>
                </a:lnTo>
                <a:lnTo>
                  <a:pt x="592" y="0"/>
                </a:lnTo>
                <a:lnTo>
                  <a:pt x="629" y="0"/>
                </a:lnTo>
                <a:lnTo>
                  <a:pt x="660" y="0"/>
                </a:lnTo>
                <a:lnTo>
                  <a:pt x="660" y="0"/>
                </a:lnTo>
                <a:lnTo>
                  <a:pt x="683" y="0"/>
                </a:lnTo>
                <a:lnTo>
                  <a:pt x="697" y="0"/>
                </a:lnTo>
                <a:lnTo>
                  <a:pt x="705" y="0"/>
                </a:lnTo>
                <a:lnTo>
                  <a:pt x="705" y="0"/>
                </a:lnTo>
                <a:lnTo>
                  <a:pt x="705" y="0"/>
                </a:lnTo>
                <a:lnTo>
                  <a:pt x="705" y="0"/>
                </a:lnTo>
                <a:lnTo>
                  <a:pt x="705" y="0"/>
                </a:lnTo>
                <a:lnTo>
                  <a:pt x="705" y="0"/>
                </a:lnTo>
              </a:path>
            </a:pathLst>
          </a:custGeom>
          <a:noFill/>
          <a:ln w="25400" cap="flat" cmpd="sng">
            <a:solidFill>
              <a:schemeClr val="bg1"/>
            </a:solidFill>
            <a:prstDash val="solid"/>
            <a:round/>
            <a:headEnd/>
            <a:tailEnd type="arrow" w="med" len="med"/>
          </a:ln>
          <a:effectLst/>
        </p:spPr>
        <p:txBody>
          <a:bodyPr/>
          <a:lstStyle/>
          <a:p>
            <a:endParaRPr lang="en-US"/>
          </a:p>
        </p:txBody>
      </p:sp>
      <p:sp>
        <p:nvSpPr>
          <p:cNvPr id="164889" name="Freeform 25"/>
          <p:cNvSpPr>
            <a:spLocks/>
          </p:cNvSpPr>
          <p:nvPr/>
        </p:nvSpPr>
        <p:spPr bwMode="auto">
          <a:xfrm>
            <a:off x="3354388" y="4357688"/>
            <a:ext cx="1093787" cy="476250"/>
          </a:xfrm>
          <a:custGeom>
            <a:avLst/>
            <a:gdLst/>
            <a:ahLst/>
            <a:cxnLst>
              <a:cxn ang="0">
                <a:pos x="0" y="0"/>
              </a:cxn>
              <a:cxn ang="0">
                <a:pos x="0" y="0"/>
              </a:cxn>
              <a:cxn ang="0">
                <a:pos x="0" y="0"/>
              </a:cxn>
              <a:cxn ang="0">
                <a:pos x="0" y="0"/>
              </a:cxn>
              <a:cxn ang="0">
                <a:pos x="0" y="0"/>
              </a:cxn>
              <a:cxn ang="0">
                <a:pos x="0" y="0"/>
              </a:cxn>
              <a:cxn ang="0">
                <a:pos x="5" y="0"/>
              </a:cxn>
              <a:cxn ang="0">
                <a:pos x="15" y="0"/>
              </a:cxn>
              <a:cxn ang="0">
                <a:pos x="31" y="0"/>
              </a:cxn>
              <a:cxn ang="0">
                <a:pos x="31" y="0"/>
              </a:cxn>
              <a:cxn ang="0">
                <a:pos x="51" y="0"/>
              </a:cxn>
              <a:cxn ang="0">
                <a:pos x="76" y="0"/>
              </a:cxn>
              <a:cxn ang="0">
                <a:pos x="106" y="0"/>
              </a:cxn>
              <a:cxn ang="0">
                <a:pos x="141" y="0"/>
              </a:cxn>
              <a:cxn ang="0">
                <a:pos x="177" y="0"/>
              </a:cxn>
              <a:cxn ang="0">
                <a:pos x="207" y="6"/>
              </a:cxn>
              <a:cxn ang="0">
                <a:pos x="232" y="18"/>
              </a:cxn>
              <a:cxn ang="0">
                <a:pos x="252" y="35"/>
              </a:cxn>
              <a:cxn ang="0">
                <a:pos x="252" y="35"/>
              </a:cxn>
              <a:cxn ang="0">
                <a:pos x="267" y="59"/>
              </a:cxn>
              <a:cxn ang="0">
                <a:pos x="277" y="89"/>
              </a:cxn>
              <a:cxn ang="0">
                <a:pos x="283" y="124"/>
              </a:cxn>
              <a:cxn ang="0">
                <a:pos x="283" y="166"/>
              </a:cxn>
              <a:cxn ang="0">
                <a:pos x="283" y="207"/>
              </a:cxn>
              <a:cxn ang="0">
                <a:pos x="290" y="243"/>
              </a:cxn>
              <a:cxn ang="0">
                <a:pos x="305" y="273"/>
              </a:cxn>
              <a:cxn ang="0">
                <a:pos x="328" y="297"/>
              </a:cxn>
              <a:cxn ang="0">
                <a:pos x="328" y="297"/>
              </a:cxn>
              <a:cxn ang="0">
                <a:pos x="358" y="315"/>
              </a:cxn>
              <a:cxn ang="0">
                <a:pos x="395" y="326"/>
              </a:cxn>
              <a:cxn ang="0">
                <a:pos x="441" y="332"/>
              </a:cxn>
              <a:cxn ang="0">
                <a:pos x="494" y="332"/>
              </a:cxn>
              <a:cxn ang="0">
                <a:pos x="547" y="332"/>
              </a:cxn>
              <a:cxn ang="0">
                <a:pos x="592" y="332"/>
              </a:cxn>
              <a:cxn ang="0">
                <a:pos x="629" y="332"/>
              </a:cxn>
              <a:cxn ang="0">
                <a:pos x="660" y="332"/>
              </a:cxn>
              <a:cxn ang="0">
                <a:pos x="660" y="332"/>
              </a:cxn>
              <a:cxn ang="0">
                <a:pos x="683" y="332"/>
              </a:cxn>
              <a:cxn ang="0">
                <a:pos x="697" y="332"/>
              </a:cxn>
              <a:cxn ang="0">
                <a:pos x="705" y="332"/>
              </a:cxn>
              <a:cxn ang="0">
                <a:pos x="705" y="332"/>
              </a:cxn>
              <a:cxn ang="0">
                <a:pos x="705" y="332"/>
              </a:cxn>
              <a:cxn ang="0">
                <a:pos x="705" y="332"/>
              </a:cxn>
              <a:cxn ang="0">
                <a:pos x="705" y="332"/>
              </a:cxn>
              <a:cxn ang="0">
                <a:pos x="705" y="332"/>
              </a:cxn>
            </a:cxnLst>
            <a:rect l="0" t="0" r="r" b="b"/>
            <a:pathLst>
              <a:path w="706" h="333">
                <a:moveTo>
                  <a:pt x="0" y="0"/>
                </a:moveTo>
                <a:lnTo>
                  <a:pt x="0" y="0"/>
                </a:lnTo>
                <a:lnTo>
                  <a:pt x="0" y="0"/>
                </a:lnTo>
                <a:lnTo>
                  <a:pt x="0" y="0"/>
                </a:lnTo>
                <a:lnTo>
                  <a:pt x="0" y="0"/>
                </a:lnTo>
                <a:lnTo>
                  <a:pt x="0" y="0"/>
                </a:lnTo>
                <a:lnTo>
                  <a:pt x="5" y="0"/>
                </a:lnTo>
                <a:lnTo>
                  <a:pt x="15" y="0"/>
                </a:lnTo>
                <a:lnTo>
                  <a:pt x="31" y="0"/>
                </a:lnTo>
                <a:lnTo>
                  <a:pt x="31" y="0"/>
                </a:lnTo>
                <a:lnTo>
                  <a:pt x="51" y="0"/>
                </a:lnTo>
                <a:lnTo>
                  <a:pt x="76" y="0"/>
                </a:lnTo>
                <a:lnTo>
                  <a:pt x="106" y="0"/>
                </a:lnTo>
                <a:lnTo>
                  <a:pt x="141" y="0"/>
                </a:lnTo>
                <a:lnTo>
                  <a:pt x="177" y="0"/>
                </a:lnTo>
                <a:lnTo>
                  <a:pt x="207" y="6"/>
                </a:lnTo>
                <a:lnTo>
                  <a:pt x="232" y="18"/>
                </a:lnTo>
                <a:lnTo>
                  <a:pt x="252" y="35"/>
                </a:lnTo>
                <a:lnTo>
                  <a:pt x="252" y="35"/>
                </a:lnTo>
                <a:lnTo>
                  <a:pt x="267" y="59"/>
                </a:lnTo>
                <a:lnTo>
                  <a:pt x="277" y="89"/>
                </a:lnTo>
                <a:lnTo>
                  <a:pt x="283" y="124"/>
                </a:lnTo>
                <a:lnTo>
                  <a:pt x="283" y="166"/>
                </a:lnTo>
                <a:lnTo>
                  <a:pt x="283" y="207"/>
                </a:lnTo>
                <a:lnTo>
                  <a:pt x="290" y="243"/>
                </a:lnTo>
                <a:lnTo>
                  <a:pt x="305" y="273"/>
                </a:lnTo>
                <a:lnTo>
                  <a:pt x="328" y="297"/>
                </a:lnTo>
                <a:lnTo>
                  <a:pt x="328" y="297"/>
                </a:lnTo>
                <a:lnTo>
                  <a:pt x="358" y="315"/>
                </a:lnTo>
                <a:lnTo>
                  <a:pt x="395" y="326"/>
                </a:lnTo>
                <a:lnTo>
                  <a:pt x="441" y="332"/>
                </a:lnTo>
                <a:lnTo>
                  <a:pt x="494" y="332"/>
                </a:lnTo>
                <a:lnTo>
                  <a:pt x="547" y="332"/>
                </a:lnTo>
                <a:lnTo>
                  <a:pt x="592" y="332"/>
                </a:lnTo>
                <a:lnTo>
                  <a:pt x="629" y="332"/>
                </a:lnTo>
                <a:lnTo>
                  <a:pt x="660" y="332"/>
                </a:lnTo>
                <a:lnTo>
                  <a:pt x="660" y="332"/>
                </a:lnTo>
                <a:lnTo>
                  <a:pt x="683" y="332"/>
                </a:lnTo>
                <a:lnTo>
                  <a:pt x="697" y="332"/>
                </a:lnTo>
                <a:lnTo>
                  <a:pt x="705" y="332"/>
                </a:lnTo>
                <a:lnTo>
                  <a:pt x="705" y="332"/>
                </a:lnTo>
                <a:lnTo>
                  <a:pt x="705" y="332"/>
                </a:lnTo>
                <a:lnTo>
                  <a:pt x="705" y="332"/>
                </a:lnTo>
                <a:lnTo>
                  <a:pt x="705" y="332"/>
                </a:lnTo>
                <a:lnTo>
                  <a:pt x="705" y="332"/>
                </a:lnTo>
              </a:path>
            </a:pathLst>
          </a:custGeom>
          <a:noFill/>
          <a:ln w="25400" cap="flat" cmpd="sng">
            <a:solidFill>
              <a:schemeClr val="bg1"/>
            </a:solidFill>
            <a:prstDash val="solid"/>
            <a:round/>
            <a:headEnd/>
            <a:tailEnd type="arrow" w="med" len="med"/>
          </a:ln>
          <a:effectLst/>
        </p:spPr>
        <p:txBody>
          <a:bodyPr/>
          <a:lstStyle/>
          <a:p>
            <a:endParaRPr lang="en-US"/>
          </a:p>
        </p:txBody>
      </p:sp>
      <p:sp>
        <p:nvSpPr>
          <p:cNvPr id="164890" name="Freeform 26"/>
          <p:cNvSpPr>
            <a:spLocks/>
          </p:cNvSpPr>
          <p:nvPr/>
        </p:nvSpPr>
        <p:spPr bwMode="auto">
          <a:xfrm>
            <a:off x="6623050" y="3832225"/>
            <a:ext cx="1689100" cy="522288"/>
          </a:xfrm>
          <a:custGeom>
            <a:avLst/>
            <a:gdLst/>
            <a:ahLst/>
            <a:cxnLst>
              <a:cxn ang="0">
                <a:pos x="0" y="0"/>
              </a:cxn>
              <a:cxn ang="0">
                <a:pos x="0" y="0"/>
              </a:cxn>
              <a:cxn ang="0">
                <a:pos x="0" y="0"/>
              </a:cxn>
              <a:cxn ang="0">
                <a:pos x="0" y="0"/>
              </a:cxn>
              <a:cxn ang="0">
                <a:pos x="0" y="0"/>
              </a:cxn>
              <a:cxn ang="0">
                <a:pos x="0" y="0"/>
              </a:cxn>
              <a:cxn ang="0">
                <a:pos x="12" y="0"/>
              </a:cxn>
              <a:cxn ang="0">
                <a:pos x="37" y="0"/>
              </a:cxn>
              <a:cxn ang="0">
                <a:pos x="75" y="0"/>
              </a:cxn>
              <a:cxn ang="0">
                <a:pos x="75" y="0"/>
              </a:cxn>
              <a:cxn ang="0">
                <a:pos x="125" y="0"/>
              </a:cxn>
              <a:cxn ang="0">
                <a:pos x="188" y="0"/>
              </a:cxn>
              <a:cxn ang="0">
                <a:pos x="264" y="0"/>
              </a:cxn>
              <a:cxn ang="0">
                <a:pos x="352" y="0"/>
              </a:cxn>
              <a:cxn ang="0">
                <a:pos x="440" y="0"/>
              </a:cxn>
              <a:cxn ang="0">
                <a:pos x="515" y="5"/>
              </a:cxn>
              <a:cxn ang="0">
                <a:pos x="578" y="17"/>
              </a:cxn>
              <a:cxn ang="0">
                <a:pos x="629" y="35"/>
              </a:cxn>
              <a:cxn ang="0">
                <a:pos x="629" y="35"/>
              </a:cxn>
              <a:cxn ang="0">
                <a:pos x="666" y="58"/>
              </a:cxn>
              <a:cxn ang="0">
                <a:pos x="692" y="88"/>
              </a:cxn>
              <a:cxn ang="0">
                <a:pos x="704" y="124"/>
              </a:cxn>
              <a:cxn ang="0">
                <a:pos x="704" y="165"/>
              </a:cxn>
              <a:cxn ang="0">
                <a:pos x="704" y="206"/>
              </a:cxn>
              <a:cxn ang="0">
                <a:pos x="711" y="242"/>
              </a:cxn>
              <a:cxn ang="0">
                <a:pos x="724" y="272"/>
              </a:cxn>
              <a:cxn ang="0">
                <a:pos x="743" y="295"/>
              </a:cxn>
              <a:cxn ang="0">
                <a:pos x="743" y="295"/>
              </a:cxn>
              <a:cxn ang="0">
                <a:pos x="770" y="313"/>
              </a:cxn>
              <a:cxn ang="0">
                <a:pos x="802" y="325"/>
              </a:cxn>
              <a:cxn ang="0">
                <a:pos x="842" y="331"/>
              </a:cxn>
              <a:cxn ang="0">
                <a:pos x="887" y="331"/>
              </a:cxn>
              <a:cxn ang="0">
                <a:pos x="933" y="331"/>
              </a:cxn>
              <a:cxn ang="0">
                <a:pos x="972" y="331"/>
              </a:cxn>
              <a:cxn ang="0">
                <a:pos x="1005" y="331"/>
              </a:cxn>
              <a:cxn ang="0">
                <a:pos x="1032" y="331"/>
              </a:cxn>
              <a:cxn ang="0">
                <a:pos x="1032" y="331"/>
              </a:cxn>
              <a:cxn ang="0">
                <a:pos x="1051" y="331"/>
              </a:cxn>
              <a:cxn ang="0">
                <a:pos x="1064" y="331"/>
              </a:cxn>
              <a:cxn ang="0">
                <a:pos x="1071" y="331"/>
              </a:cxn>
              <a:cxn ang="0">
                <a:pos x="1071" y="331"/>
              </a:cxn>
              <a:cxn ang="0">
                <a:pos x="1071" y="331"/>
              </a:cxn>
              <a:cxn ang="0">
                <a:pos x="1071" y="331"/>
              </a:cxn>
              <a:cxn ang="0">
                <a:pos x="1071" y="331"/>
              </a:cxn>
              <a:cxn ang="0">
                <a:pos x="1071" y="331"/>
              </a:cxn>
              <a:cxn ang="0">
                <a:pos x="1071" y="331"/>
              </a:cxn>
              <a:cxn ang="0">
                <a:pos x="1071" y="331"/>
              </a:cxn>
              <a:cxn ang="0">
                <a:pos x="1071" y="331"/>
              </a:cxn>
              <a:cxn ang="0">
                <a:pos x="1071" y="331"/>
              </a:cxn>
              <a:cxn ang="0">
                <a:pos x="1071" y="331"/>
              </a:cxn>
              <a:cxn ang="0">
                <a:pos x="1071" y="331"/>
              </a:cxn>
              <a:cxn ang="0">
                <a:pos x="1071" y="331"/>
              </a:cxn>
              <a:cxn ang="0">
                <a:pos x="1071" y="331"/>
              </a:cxn>
              <a:cxn ang="0">
                <a:pos x="1071" y="331"/>
              </a:cxn>
            </a:cxnLst>
            <a:rect l="0" t="0" r="r" b="b"/>
            <a:pathLst>
              <a:path w="1072" h="332">
                <a:moveTo>
                  <a:pt x="0" y="0"/>
                </a:moveTo>
                <a:lnTo>
                  <a:pt x="0" y="0"/>
                </a:lnTo>
                <a:lnTo>
                  <a:pt x="0" y="0"/>
                </a:lnTo>
                <a:lnTo>
                  <a:pt x="0" y="0"/>
                </a:lnTo>
                <a:lnTo>
                  <a:pt x="0" y="0"/>
                </a:lnTo>
                <a:lnTo>
                  <a:pt x="0" y="0"/>
                </a:lnTo>
                <a:lnTo>
                  <a:pt x="12" y="0"/>
                </a:lnTo>
                <a:lnTo>
                  <a:pt x="37" y="0"/>
                </a:lnTo>
                <a:lnTo>
                  <a:pt x="75" y="0"/>
                </a:lnTo>
                <a:lnTo>
                  <a:pt x="75" y="0"/>
                </a:lnTo>
                <a:lnTo>
                  <a:pt x="125" y="0"/>
                </a:lnTo>
                <a:lnTo>
                  <a:pt x="188" y="0"/>
                </a:lnTo>
                <a:lnTo>
                  <a:pt x="264" y="0"/>
                </a:lnTo>
                <a:lnTo>
                  <a:pt x="352" y="0"/>
                </a:lnTo>
                <a:lnTo>
                  <a:pt x="440" y="0"/>
                </a:lnTo>
                <a:lnTo>
                  <a:pt x="515" y="5"/>
                </a:lnTo>
                <a:lnTo>
                  <a:pt x="578" y="17"/>
                </a:lnTo>
                <a:lnTo>
                  <a:pt x="629" y="35"/>
                </a:lnTo>
                <a:lnTo>
                  <a:pt x="629" y="35"/>
                </a:lnTo>
                <a:lnTo>
                  <a:pt x="666" y="58"/>
                </a:lnTo>
                <a:lnTo>
                  <a:pt x="692" y="88"/>
                </a:lnTo>
                <a:lnTo>
                  <a:pt x="704" y="124"/>
                </a:lnTo>
                <a:lnTo>
                  <a:pt x="704" y="165"/>
                </a:lnTo>
                <a:lnTo>
                  <a:pt x="704" y="206"/>
                </a:lnTo>
                <a:lnTo>
                  <a:pt x="711" y="242"/>
                </a:lnTo>
                <a:lnTo>
                  <a:pt x="724" y="272"/>
                </a:lnTo>
                <a:lnTo>
                  <a:pt x="743" y="295"/>
                </a:lnTo>
                <a:lnTo>
                  <a:pt x="743" y="295"/>
                </a:lnTo>
                <a:lnTo>
                  <a:pt x="770" y="313"/>
                </a:lnTo>
                <a:lnTo>
                  <a:pt x="802" y="325"/>
                </a:lnTo>
                <a:lnTo>
                  <a:pt x="842" y="331"/>
                </a:lnTo>
                <a:lnTo>
                  <a:pt x="887" y="331"/>
                </a:lnTo>
                <a:lnTo>
                  <a:pt x="933" y="331"/>
                </a:lnTo>
                <a:lnTo>
                  <a:pt x="972" y="331"/>
                </a:lnTo>
                <a:lnTo>
                  <a:pt x="1005" y="331"/>
                </a:lnTo>
                <a:lnTo>
                  <a:pt x="1032" y="331"/>
                </a:lnTo>
                <a:lnTo>
                  <a:pt x="1032" y="331"/>
                </a:lnTo>
                <a:lnTo>
                  <a:pt x="1051" y="331"/>
                </a:lnTo>
                <a:lnTo>
                  <a:pt x="1064" y="331"/>
                </a:lnTo>
                <a:lnTo>
                  <a:pt x="1071" y="331"/>
                </a:lnTo>
                <a:lnTo>
                  <a:pt x="1071" y="331"/>
                </a:lnTo>
                <a:lnTo>
                  <a:pt x="1071" y="331"/>
                </a:lnTo>
                <a:lnTo>
                  <a:pt x="1071" y="331"/>
                </a:lnTo>
                <a:lnTo>
                  <a:pt x="1071" y="331"/>
                </a:lnTo>
                <a:lnTo>
                  <a:pt x="1071" y="331"/>
                </a:lnTo>
                <a:lnTo>
                  <a:pt x="1071" y="331"/>
                </a:lnTo>
                <a:lnTo>
                  <a:pt x="1071" y="331"/>
                </a:lnTo>
                <a:lnTo>
                  <a:pt x="1071" y="331"/>
                </a:lnTo>
                <a:lnTo>
                  <a:pt x="1071" y="331"/>
                </a:lnTo>
                <a:lnTo>
                  <a:pt x="1071" y="331"/>
                </a:lnTo>
                <a:lnTo>
                  <a:pt x="1071" y="331"/>
                </a:lnTo>
                <a:lnTo>
                  <a:pt x="1071" y="331"/>
                </a:lnTo>
                <a:lnTo>
                  <a:pt x="1071" y="331"/>
                </a:lnTo>
                <a:lnTo>
                  <a:pt x="1071" y="331"/>
                </a:lnTo>
              </a:path>
            </a:pathLst>
          </a:custGeom>
          <a:noFill/>
          <a:ln w="25400" cap="flat" cmpd="sng">
            <a:solidFill>
              <a:schemeClr val="bg1"/>
            </a:solidFill>
            <a:prstDash val="solid"/>
            <a:round/>
            <a:headEnd/>
            <a:tailEnd type="arrow" w="med" len="med"/>
          </a:ln>
          <a:effectLst/>
        </p:spPr>
        <p:txBody>
          <a:bodyPr/>
          <a:lstStyle/>
          <a:p>
            <a:endParaRPr lang="en-US"/>
          </a:p>
        </p:txBody>
      </p:sp>
      <p:sp>
        <p:nvSpPr>
          <p:cNvPr id="164891" name="Freeform 27"/>
          <p:cNvSpPr>
            <a:spLocks/>
          </p:cNvSpPr>
          <p:nvPr/>
        </p:nvSpPr>
        <p:spPr bwMode="auto">
          <a:xfrm>
            <a:off x="6623050" y="4357688"/>
            <a:ext cx="1689100" cy="522287"/>
          </a:xfrm>
          <a:custGeom>
            <a:avLst/>
            <a:gdLst/>
            <a:ahLst/>
            <a:cxnLst>
              <a:cxn ang="0">
                <a:pos x="0" y="332"/>
              </a:cxn>
              <a:cxn ang="0">
                <a:pos x="0" y="332"/>
              </a:cxn>
              <a:cxn ang="0">
                <a:pos x="0" y="332"/>
              </a:cxn>
              <a:cxn ang="0">
                <a:pos x="0" y="332"/>
              </a:cxn>
              <a:cxn ang="0">
                <a:pos x="0" y="332"/>
              </a:cxn>
              <a:cxn ang="0">
                <a:pos x="0" y="332"/>
              </a:cxn>
              <a:cxn ang="0">
                <a:pos x="12" y="332"/>
              </a:cxn>
              <a:cxn ang="0">
                <a:pos x="37" y="332"/>
              </a:cxn>
              <a:cxn ang="0">
                <a:pos x="75" y="332"/>
              </a:cxn>
              <a:cxn ang="0">
                <a:pos x="75" y="332"/>
              </a:cxn>
              <a:cxn ang="0">
                <a:pos x="125" y="332"/>
              </a:cxn>
              <a:cxn ang="0">
                <a:pos x="188" y="332"/>
              </a:cxn>
              <a:cxn ang="0">
                <a:pos x="264" y="332"/>
              </a:cxn>
              <a:cxn ang="0">
                <a:pos x="352" y="332"/>
              </a:cxn>
              <a:cxn ang="0">
                <a:pos x="440" y="332"/>
              </a:cxn>
              <a:cxn ang="0">
                <a:pos x="515" y="326"/>
              </a:cxn>
              <a:cxn ang="0">
                <a:pos x="578" y="315"/>
              </a:cxn>
              <a:cxn ang="0">
                <a:pos x="629" y="297"/>
              </a:cxn>
              <a:cxn ang="0">
                <a:pos x="629" y="297"/>
              </a:cxn>
              <a:cxn ang="0">
                <a:pos x="666" y="273"/>
              </a:cxn>
              <a:cxn ang="0">
                <a:pos x="692" y="243"/>
              </a:cxn>
              <a:cxn ang="0">
                <a:pos x="704" y="207"/>
              </a:cxn>
              <a:cxn ang="0">
                <a:pos x="704" y="166"/>
              </a:cxn>
              <a:cxn ang="0">
                <a:pos x="704" y="124"/>
              </a:cxn>
              <a:cxn ang="0">
                <a:pos x="711" y="89"/>
              </a:cxn>
              <a:cxn ang="0">
                <a:pos x="724" y="59"/>
              </a:cxn>
              <a:cxn ang="0">
                <a:pos x="743" y="35"/>
              </a:cxn>
              <a:cxn ang="0">
                <a:pos x="743" y="35"/>
              </a:cxn>
              <a:cxn ang="0">
                <a:pos x="770" y="18"/>
              </a:cxn>
              <a:cxn ang="0">
                <a:pos x="802" y="6"/>
              </a:cxn>
              <a:cxn ang="0">
                <a:pos x="842" y="0"/>
              </a:cxn>
              <a:cxn ang="0">
                <a:pos x="887" y="0"/>
              </a:cxn>
              <a:cxn ang="0">
                <a:pos x="933" y="0"/>
              </a:cxn>
              <a:cxn ang="0">
                <a:pos x="972" y="0"/>
              </a:cxn>
              <a:cxn ang="0">
                <a:pos x="1005" y="0"/>
              </a:cxn>
              <a:cxn ang="0">
                <a:pos x="1032" y="0"/>
              </a:cxn>
              <a:cxn ang="0">
                <a:pos x="1032" y="0"/>
              </a:cxn>
              <a:cxn ang="0">
                <a:pos x="1051" y="0"/>
              </a:cxn>
              <a:cxn ang="0">
                <a:pos x="1064" y="0"/>
              </a:cxn>
              <a:cxn ang="0">
                <a:pos x="1071" y="0"/>
              </a:cxn>
              <a:cxn ang="0">
                <a:pos x="1071" y="0"/>
              </a:cxn>
              <a:cxn ang="0">
                <a:pos x="1071" y="0"/>
              </a:cxn>
              <a:cxn ang="0">
                <a:pos x="1071" y="0"/>
              </a:cxn>
              <a:cxn ang="0">
                <a:pos x="1071" y="0"/>
              </a:cxn>
              <a:cxn ang="0">
                <a:pos x="1071" y="0"/>
              </a:cxn>
            </a:cxnLst>
            <a:rect l="0" t="0" r="r" b="b"/>
            <a:pathLst>
              <a:path w="1072" h="333">
                <a:moveTo>
                  <a:pt x="0" y="332"/>
                </a:moveTo>
                <a:lnTo>
                  <a:pt x="0" y="332"/>
                </a:lnTo>
                <a:lnTo>
                  <a:pt x="0" y="332"/>
                </a:lnTo>
                <a:lnTo>
                  <a:pt x="0" y="332"/>
                </a:lnTo>
                <a:lnTo>
                  <a:pt x="0" y="332"/>
                </a:lnTo>
                <a:lnTo>
                  <a:pt x="0" y="332"/>
                </a:lnTo>
                <a:lnTo>
                  <a:pt x="12" y="332"/>
                </a:lnTo>
                <a:lnTo>
                  <a:pt x="37" y="332"/>
                </a:lnTo>
                <a:lnTo>
                  <a:pt x="75" y="332"/>
                </a:lnTo>
                <a:lnTo>
                  <a:pt x="75" y="332"/>
                </a:lnTo>
                <a:lnTo>
                  <a:pt x="125" y="332"/>
                </a:lnTo>
                <a:lnTo>
                  <a:pt x="188" y="332"/>
                </a:lnTo>
                <a:lnTo>
                  <a:pt x="264" y="332"/>
                </a:lnTo>
                <a:lnTo>
                  <a:pt x="352" y="332"/>
                </a:lnTo>
                <a:lnTo>
                  <a:pt x="440" y="332"/>
                </a:lnTo>
                <a:lnTo>
                  <a:pt x="515" y="326"/>
                </a:lnTo>
                <a:lnTo>
                  <a:pt x="578" y="315"/>
                </a:lnTo>
                <a:lnTo>
                  <a:pt x="629" y="297"/>
                </a:lnTo>
                <a:lnTo>
                  <a:pt x="629" y="297"/>
                </a:lnTo>
                <a:lnTo>
                  <a:pt x="666" y="273"/>
                </a:lnTo>
                <a:lnTo>
                  <a:pt x="692" y="243"/>
                </a:lnTo>
                <a:lnTo>
                  <a:pt x="704" y="207"/>
                </a:lnTo>
                <a:lnTo>
                  <a:pt x="704" y="166"/>
                </a:lnTo>
                <a:lnTo>
                  <a:pt x="704" y="124"/>
                </a:lnTo>
                <a:lnTo>
                  <a:pt x="711" y="89"/>
                </a:lnTo>
                <a:lnTo>
                  <a:pt x="724" y="59"/>
                </a:lnTo>
                <a:lnTo>
                  <a:pt x="743" y="35"/>
                </a:lnTo>
                <a:lnTo>
                  <a:pt x="743" y="35"/>
                </a:lnTo>
                <a:lnTo>
                  <a:pt x="770" y="18"/>
                </a:lnTo>
                <a:lnTo>
                  <a:pt x="802" y="6"/>
                </a:lnTo>
                <a:lnTo>
                  <a:pt x="842" y="0"/>
                </a:lnTo>
                <a:lnTo>
                  <a:pt x="887" y="0"/>
                </a:lnTo>
                <a:lnTo>
                  <a:pt x="933" y="0"/>
                </a:lnTo>
                <a:lnTo>
                  <a:pt x="972" y="0"/>
                </a:lnTo>
                <a:lnTo>
                  <a:pt x="1005" y="0"/>
                </a:lnTo>
                <a:lnTo>
                  <a:pt x="1032" y="0"/>
                </a:lnTo>
                <a:lnTo>
                  <a:pt x="1032" y="0"/>
                </a:lnTo>
                <a:lnTo>
                  <a:pt x="1051" y="0"/>
                </a:lnTo>
                <a:lnTo>
                  <a:pt x="1064" y="0"/>
                </a:lnTo>
                <a:lnTo>
                  <a:pt x="1071" y="0"/>
                </a:lnTo>
                <a:lnTo>
                  <a:pt x="1071" y="0"/>
                </a:lnTo>
                <a:lnTo>
                  <a:pt x="1071" y="0"/>
                </a:lnTo>
                <a:lnTo>
                  <a:pt x="1071" y="0"/>
                </a:lnTo>
                <a:lnTo>
                  <a:pt x="1071" y="0"/>
                </a:lnTo>
                <a:lnTo>
                  <a:pt x="1071" y="0"/>
                </a:lnTo>
              </a:path>
            </a:pathLst>
          </a:custGeom>
          <a:noFill/>
          <a:ln w="25400" cap="flat" cmpd="sng">
            <a:solidFill>
              <a:schemeClr val="bg1"/>
            </a:solidFill>
            <a:prstDash val="solid"/>
            <a:round/>
            <a:headEnd/>
            <a:tailEnd/>
          </a:ln>
          <a:effectLst/>
        </p:spPr>
        <p:txBody>
          <a:bodyPr/>
          <a:lstStyle/>
          <a:p>
            <a:endParaRPr lang="en-US"/>
          </a:p>
        </p:txBody>
      </p:sp>
      <p:sp>
        <p:nvSpPr>
          <p:cNvPr id="164892" name="Freeform 28"/>
          <p:cNvSpPr>
            <a:spLocks/>
          </p:cNvSpPr>
          <p:nvPr/>
        </p:nvSpPr>
        <p:spPr bwMode="auto">
          <a:xfrm>
            <a:off x="5548313" y="2952750"/>
            <a:ext cx="1587" cy="357188"/>
          </a:xfrm>
          <a:custGeom>
            <a:avLst/>
            <a:gdLst/>
            <a:ahLst/>
            <a:cxnLst>
              <a:cxn ang="0">
                <a:pos x="0" y="248"/>
              </a:cxn>
              <a:cxn ang="0">
                <a:pos x="0" y="0"/>
              </a:cxn>
            </a:cxnLst>
            <a:rect l="0" t="0" r="r" b="b"/>
            <a:pathLst>
              <a:path w="1" h="249">
                <a:moveTo>
                  <a:pt x="0" y="248"/>
                </a:moveTo>
                <a:lnTo>
                  <a:pt x="0" y="0"/>
                </a:lnTo>
              </a:path>
            </a:pathLst>
          </a:custGeom>
          <a:noFill/>
          <a:ln w="25400" cap="flat" cmpd="sng">
            <a:solidFill>
              <a:schemeClr val="bg1"/>
            </a:solidFill>
            <a:prstDash val="solid"/>
            <a:round/>
            <a:headEnd/>
            <a:tailEnd type="arrow" w="med" len="med"/>
          </a:ln>
          <a:effectLst/>
        </p:spPr>
        <p:txBody>
          <a:bodyPr/>
          <a:lstStyle/>
          <a:p>
            <a:endParaRPr lang="en-US"/>
          </a:p>
        </p:txBody>
      </p:sp>
      <p:sp>
        <p:nvSpPr>
          <p:cNvPr id="164893" name="Freeform 29"/>
          <p:cNvSpPr>
            <a:spLocks/>
          </p:cNvSpPr>
          <p:nvPr/>
        </p:nvSpPr>
        <p:spPr bwMode="auto">
          <a:xfrm>
            <a:off x="5548313" y="2073275"/>
            <a:ext cx="1587" cy="438150"/>
          </a:xfrm>
          <a:custGeom>
            <a:avLst/>
            <a:gdLst/>
            <a:ahLst/>
            <a:cxnLst>
              <a:cxn ang="0">
                <a:pos x="0" y="305"/>
              </a:cxn>
              <a:cxn ang="0">
                <a:pos x="0" y="0"/>
              </a:cxn>
            </a:cxnLst>
            <a:rect l="0" t="0" r="r" b="b"/>
            <a:pathLst>
              <a:path w="1" h="306">
                <a:moveTo>
                  <a:pt x="0" y="305"/>
                </a:moveTo>
                <a:lnTo>
                  <a:pt x="0" y="0"/>
                </a:lnTo>
              </a:path>
            </a:pathLst>
          </a:custGeom>
          <a:noFill/>
          <a:ln w="25400" cap="flat" cmpd="sng">
            <a:solidFill>
              <a:schemeClr val="bg1"/>
            </a:solidFill>
            <a:prstDash val="solid"/>
            <a:round/>
            <a:headEnd/>
            <a:tailEnd type="arrow" w="med" len="med"/>
          </a:ln>
          <a:effectLst/>
        </p:spPr>
        <p:txBody>
          <a:bodyPr/>
          <a:lstStyle/>
          <a:p>
            <a:endParaRPr lang="en-US"/>
          </a:p>
        </p:txBody>
      </p:sp>
      <p:sp>
        <p:nvSpPr>
          <p:cNvPr id="164894" name="Freeform 30"/>
          <p:cNvSpPr>
            <a:spLocks/>
          </p:cNvSpPr>
          <p:nvPr/>
        </p:nvSpPr>
        <p:spPr bwMode="auto">
          <a:xfrm>
            <a:off x="492125" y="381000"/>
            <a:ext cx="5056188" cy="3494088"/>
          </a:xfrm>
          <a:custGeom>
            <a:avLst/>
            <a:gdLst/>
            <a:ahLst/>
            <a:cxnLst>
              <a:cxn ang="0">
                <a:pos x="3185" y="803"/>
              </a:cxn>
              <a:cxn ang="0">
                <a:pos x="3185" y="803"/>
              </a:cxn>
              <a:cxn ang="0">
                <a:pos x="3185" y="803"/>
              </a:cxn>
              <a:cxn ang="0">
                <a:pos x="3185" y="772"/>
              </a:cxn>
              <a:cxn ang="0">
                <a:pos x="3185" y="741"/>
              </a:cxn>
              <a:cxn ang="0">
                <a:pos x="3185" y="647"/>
              </a:cxn>
              <a:cxn ang="0">
                <a:pos x="3185" y="512"/>
              </a:cxn>
              <a:cxn ang="0">
                <a:pos x="3183" y="374"/>
              </a:cxn>
              <a:cxn ang="0">
                <a:pos x="3173" y="260"/>
              </a:cxn>
              <a:cxn ang="0">
                <a:pos x="3165" y="214"/>
              </a:cxn>
              <a:cxn ang="0">
                <a:pos x="3142" y="139"/>
              </a:cxn>
              <a:cxn ang="0">
                <a:pos x="3114" y="84"/>
              </a:cxn>
              <a:cxn ang="0">
                <a:pos x="3059" y="40"/>
              </a:cxn>
              <a:cxn ang="0">
                <a:pos x="3018" y="24"/>
              </a:cxn>
              <a:cxn ang="0">
                <a:pos x="2908" y="4"/>
              </a:cxn>
              <a:cxn ang="0">
                <a:pos x="2762" y="0"/>
              </a:cxn>
              <a:cxn ang="0">
                <a:pos x="2592" y="0"/>
              </a:cxn>
              <a:cxn ang="0">
                <a:pos x="2364" y="0"/>
              </a:cxn>
              <a:cxn ang="0">
                <a:pos x="2228" y="0"/>
              </a:cxn>
              <a:cxn ang="0">
                <a:pos x="1913" y="0"/>
              </a:cxn>
              <a:cxn ang="0">
                <a:pos x="1553" y="0"/>
              </a:cxn>
              <a:cxn ang="0">
                <a:pos x="1250" y="3"/>
              </a:cxn>
              <a:cxn ang="0">
                <a:pos x="1126" y="6"/>
              </a:cxn>
              <a:cxn ang="0">
                <a:pos x="934" y="15"/>
              </a:cxn>
              <a:cxn ang="0">
                <a:pos x="817" y="28"/>
              </a:cxn>
              <a:cxn ang="0">
                <a:pos x="718" y="45"/>
              </a:cxn>
              <a:cxn ang="0">
                <a:pos x="616" y="74"/>
              </a:cxn>
              <a:cxn ang="0">
                <a:pos x="565" y="92"/>
              </a:cxn>
              <a:cxn ang="0">
                <a:pos x="461" y="139"/>
              </a:cxn>
              <a:cxn ang="0">
                <a:pos x="355" y="194"/>
              </a:cxn>
              <a:cxn ang="0">
                <a:pos x="262" y="250"/>
              </a:cxn>
              <a:cxn ang="0">
                <a:pos x="221" y="277"/>
              </a:cxn>
              <a:cxn ang="0">
                <a:pos x="152" y="332"/>
              </a:cxn>
              <a:cxn ang="0">
                <a:pos x="98" y="388"/>
              </a:cxn>
              <a:cxn ang="0">
                <a:pos x="52" y="453"/>
              </a:cxn>
              <a:cxn ang="0">
                <a:pos x="21" y="560"/>
              </a:cxn>
              <a:cxn ang="0">
                <a:pos x="10" y="630"/>
              </a:cxn>
              <a:cxn ang="0">
                <a:pos x="0" y="799"/>
              </a:cxn>
              <a:cxn ang="0">
                <a:pos x="0" y="999"/>
              </a:cxn>
              <a:cxn ang="0">
                <a:pos x="0" y="1206"/>
              </a:cxn>
              <a:cxn ang="0">
                <a:pos x="0" y="1312"/>
              </a:cxn>
              <a:cxn ang="0">
                <a:pos x="0" y="1530"/>
              </a:cxn>
              <a:cxn ang="0">
                <a:pos x="0" y="1756"/>
              </a:cxn>
              <a:cxn ang="0">
                <a:pos x="0" y="1968"/>
              </a:cxn>
              <a:cxn ang="0">
                <a:pos x="0" y="2114"/>
              </a:cxn>
              <a:cxn ang="0">
                <a:pos x="0" y="2163"/>
              </a:cxn>
              <a:cxn ang="0">
                <a:pos x="0" y="2212"/>
              </a:cxn>
              <a:cxn ang="0">
                <a:pos x="0" y="2212"/>
              </a:cxn>
              <a:cxn ang="0">
                <a:pos x="0" y="2212"/>
              </a:cxn>
            </a:cxnLst>
            <a:rect l="0" t="0" r="r" b="b"/>
            <a:pathLst>
              <a:path w="3186" h="2213">
                <a:moveTo>
                  <a:pt x="3185" y="803"/>
                </a:moveTo>
                <a:lnTo>
                  <a:pt x="3185" y="803"/>
                </a:lnTo>
                <a:lnTo>
                  <a:pt x="3185" y="803"/>
                </a:lnTo>
                <a:lnTo>
                  <a:pt x="3185" y="803"/>
                </a:lnTo>
                <a:lnTo>
                  <a:pt x="3185" y="803"/>
                </a:lnTo>
                <a:lnTo>
                  <a:pt x="3185" y="803"/>
                </a:lnTo>
                <a:lnTo>
                  <a:pt x="3185" y="792"/>
                </a:lnTo>
                <a:lnTo>
                  <a:pt x="3185" y="772"/>
                </a:lnTo>
                <a:lnTo>
                  <a:pt x="3185" y="741"/>
                </a:lnTo>
                <a:lnTo>
                  <a:pt x="3185" y="741"/>
                </a:lnTo>
                <a:lnTo>
                  <a:pt x="3185" y="699"/>
                </a:lnTo>
                <a:lnTo>
                  <a:pt x="3185" y="647"/>
                </a:lnTo>
                <a:lnTo>
                  <a:pt x="3185" y="585"/>
                </a:lnTo>
                <a:lnTo>
                  <a:pt x="3185" y="512"/>
                </a:lnTo>
                <a:lnTo>
                  <a:pt x="3185" y="440"/>
                </a:lnTo>
                <a:lnTo>
                  <a:pt x="3183" y="374"/>
                </a:lnTo>
                <a:lnTo>
                  <a:pt x="3179" y="314"/>
                </a:lnTo>
                <a:lnTo>
                  <a:pt x="3173" y="260"/>
                </a:lnTo>
                <a:lnTo>
                  <a:pt x="3173" y="260"/>
                </a:lnTo>
                <a:lnTo>
                  <a:pt x="3165" y="214"/>
                </a:lnTo>
                <a:lnTo>
                  <a:pt x="3154" y="173"/>
                </a:lnTo>
                <a:lnTo>
                  <a:pt x="3142" y="139"/>
                </a:lnTo>
                <a:lnTo>
                  <a:pt x="3128" y="111"/>
                </a:lnTo>
                <a:lnTo>
                  <a:pt x="3114" y="84"/>
                </a:lnTo>
                <a:lnTo>
                  <a:pt x="3091" y="60"/>
                </a:lnTo>
                <a:lnTo>
                  <a:pt x="3059" y="40"/>
                </a:lnTo>
                <a:lnTo>
                  <a:pt x="3018" y="24"/>
                </a:lnTo>
                <a:lnTo>
                  <a:pt x="3018" y="24"/>
                </a:lnTo>
                <a:lnTo>
                  <a:pt x="2967" y="12"/>
                </a:lnTo>
                <a:lnTo>
                  <a:pt x="2908" y="4"/>
                </a:lnTo>
                <a:lnTo>
                  <a:pt x="2839" y="0"/>
                </a:lnTo>
                <a:lnTo>
                  <a:pt x="2762" y="0"/>
                </a:lnTo>
                <a:lnTo>
                  <a:pt x="2684" y="0"/>
                </a:lnTo>
                <a:lnTo>
                  <a:pt x="2592" y="0"/>
                </a:lnTo>
                <a:lnTo>
                  <a:pt x="2486" y="0"/>
                </a:lnTo>
                <a:lnTo>
                  <a:pt x="2364" y="0"/>
                </a:lnTo>
                <a:lnTo>
                  <a:pt x="2364" y="0"/>
                </a:lnTo>
                <a:lnTo>
                  <a:pt x="2228" y="0"/>
                </a:lnTo>
                <a:lnTo>
                  <a:pt x="2078" y="0"/>
                </a:lnTo>
                <a:lnTo>
                  <a:pt x="1913" y="0"/>
                </a:lnTo>
                <a:lnTo>
                  <a:pt x="1733" y="0"/>
                </a:lnTo>
                <a:lnTo>
                  <a:pt x="1553" y="0"/>
                </a:lnTo>
                <a:lnTo>
                  <a:pt x="1392" y="1"/>
                </a:lnTo>
                <a:lnTo>
                  <a:pt x="1250" y="3"/>
                </a:lnTo>
                <a:lnTo>
                  <a:pt x="1126" y="6"/>
                </a:lnTo>
                <a:lnTo>
                  <a:pt x="1126" y="6"/>
                </a:lnTo>
                <a:lnTo>
                  <a:pt x="1021" y="10"/>
                </a:lnTo>
                <a:lnTo>
                  <a:pt x="934" y="15"/>
                </a:lnTo>
                <a:lnTo>
                  <a:pt x="866" y="21"/>
                </a:lnTo>
                <a:lnTo>
                  <a:pt x="817" y="28"/>
                </a:lnTo>
                <a:lnTo>
                  <a:pt x="768" y="35"/>
                </a:lnTo>
                <a:lnTo>
                  <a:pt x="718" y="45"/>
                </a:lnTo>
                <a:lnTo>
                  <a:pt x="667" y="58"/>
                </a:lnTo>
                <a:lnTo>
                  <a:pt x="616" y="74"/>
                </a:lnTo>
                <a:lnTo>
                  <a:pt x="616" y="74"/>
                </a:lnTo>
                <a:lnTo>
                  <a:pt x="565" y="92"/>
                </a:lnTo>
                <a:lnTo>
                  <a:pt x="513" y="114"/>
                </a:lnTo>
                <a:lnTo>
                  <a:pt x="461" y="139"/>
                </a:lnTo>
                <a:lnTo>
                  <a:pt x="408" y="166"/>
                </a:lnTo>
                <a:lnTo>
                  <a:pt x="355" y="194"/>
                </a:lnTo>
                <a:lnTo>
                  <a:pt x="306" y="222"/>
                </a:lnTo>
                <a:lnTo>
                  <a:pt x="262" y="250"/>
                </a:lnTo>
                <a:lnTo>
                  <a:pt x="221" y="277"/>
                </a:lnTo>
                <a:lnTo>
                  <a:pt x="221" y="277"/>
                </a:lnTo>
                <a:lnTo>
                  <a:pt x="184" y="305"/>
                </a:lnTo>
                <a:lnTo>
                  <a:pt x="152" y="332"/>
                </a:lnTo>
                <a:lnTo>
                  <a:pt x="123" y="360"/>
                </a:lnTo>
                <a:lnTo>
                  <a:pt x="98" y="388"/>
                </a:lnTo>
                <a:lnTo>
                  <a:pt x="74" y="415"/>
                </a:lnTo>
                <a:lnTo>
                  <a:pt x="52" y="453"/>
                </a:lnTo>
                <a:lnTo>
                  <a:pt x="35" y="502"/>
                </a:lnTo>
                <a:lnTo>
                  <a:pt x="21" y="560"/>
                </a:lnTo>
                <a:lnTo>
                  <a:pt x="21" y="560"/>
                </a:lnTo>
                <a:lnTo>
                  <a:pt x="10" y="630"/>
                </a:lnTo>
                <a:lnTo>
                  <a:pt x="3" y="709"/>
                </a:lnTo>
                <a:lnTo>
                  <a:pt x="0" y="799"/>
                </a:lnTo>
                <a:lnTo>
                  <a:pt x="0" y="899"/>
                </a:lnTo>
                <a:lnTo>
                  <a:pt x="0" y="999"/>
                </a:lnTo>
                <a:lnTo>
                  <a:pt x="0" y="1102"/>
                </a:lnTo>
                <a:lnTo>
                  <a:pt x="0" y="1206"/>
                </a:lnTo>
                <a:lnTo>
                  <a:pt x="0" y="1312"/>
                </a:lnTo>
                <a:lnTo>
                  <a:pt x="0" y="1312"/>
                </a:lnTo>
                <a:lnTo>
                  <a:pt x="0" y="1420"/>
                </a:lnTo>
                <a:lnTo>
                  <a:pt x="0" y="1530"/>
                </a:lnTo>
                <a:lnTo>
                  <a:pt x="0" y="1642"/>
                </a:lnTo>
                <a:lnTo>
                  <a:pt x="0" y="1756"/>
                </a:lnTo>
                <a:lnTo>
                  <a:pt x="0" y="1870"/>
                </a:lnTo>
                <a:lnTo>
                  <a:pt x="0" y="1968"/>
                </a:lnTo>
                <a:lnTo>
                  <a:pt x="0" y="2049"/>
                </a:lnTo>
                <a:lnTo>
                  <a:pt x="0" y="2114"/>
                </a:lnTo>
                <a:lnTo>
                  <a:pt x="0" y="2114"/>
                </a:lnTo>
                <a:lnTo>
                  <a:pt x="0" y="2163"/>
                </a:lnTo>
                <a:lnTo>
                  <a:pt x="0" y="2196"/>
                </a:lnTo>
                <a:lnTo>
                  <a:pt x="0" y="2212"/>
                </a:lnTo>
                <a:lnTo>
                  <a:pt x="0" y="2212"/>
                </a:lnTo>
                <a:lnTo>
                  <a:pt x="0" y="2212"/>
                </a:lnTo>
                <a:lnTo>
                  <a:pt x="0" y="2212"/>
                </a:lnTo>
                <a:lnTo>
                  <a:pt x="0" y="2212"/>
                </a:lnTo>
                <a:lnTo>
                  <a:pt x="0" y="2212"/>
                </a:lnTo>
              </a:path>
            </a:pathLst>
          </a:custGeom>
          <a:noFill/>
          <a:ln w="25400" cap="rnd">
            <a:solidFill>
              <a:schemeClr val="bg1"/>
            </a:solidFill>
            <a:prstDash val="sysDot"/>
            <a:round/>
            <a:headEnd/>
            <a:tailEnd/>
          </a:ln>
          <a:effectLst/>
        </p:spPr>
        <p:txBody>
          <a:bodyPr/>
          <a:lstStyle/>
          <a:p>
            <a:endParaRPr lang="en-US"/>
          </a:p>
        </p:txBody>
      </p:sp>
      <p:sp>
        <p:nvSpPr>
          <p:cNvPr id="164895" name="Freeform 31"/>
          <p:cNvSpPr>
            <a:spLocks/>
          </p:cNvSpPr>
          <p:nvPr/>
        </p:nvSpPr>
        <p:spPr bwMode="auto">
          <a:xfrm>
            <a:off x="5548313" y="1093788"/>
            <a:ext cx="2540000" cy="3070225"/>
          </a:xfrm>
          <a:custGeom>
            <a:avLst/>
            <a:gdLst/>
            <a:ahLst/>
            <a:cxnLst>
              <a:cxn ang="0">
                <a:pos x="0" y="370"/>
              </a:cxn>
              <a:cxn ang="0">
                <a:pos x="0" y="370"/>
              </a:cxn>
              <a:cxn ang="0">
                <a:pos x="0" y="370"/>
              </a:cxn>
              <a:cxn ang="0">
                <a:pos x="0" y="361"/>
              </a:cxn>
              <a:cxn ang="0">
                <a:pos x="0" y="352"/>
              </a:cxn>
              <a:cxn ang="0">
                <a:pos x="0" y="325"/>
              </a:cxn>
              <a:cxn ang="0">
                <a:pos x="0" y="287"/>
              </a:cxn>
              <a:cxn ang="0">
                <a:pos x="2" y="246"/>
              </a:cxn>
              <a:cxn ang="0">
                <a:pos x="15" y="207"/>
              </a:cxn>
              <a:cxn ang="0">
                <a:pos x="25" y="188"/>
              </a:cxn>
              <a:cxn ang="0">
                <a:pos x="53" y="152"/>
              </a:cxn>
              <a:cxn ang="0">
                <a:pos x="88" y="117"/>
              </a:cxn>
              <a:cxn ang="0">
                <a:pos x="147" y="85"/>
              </a:cxn>
              <a:cxn ang="0">
                <a:pos x="189" y="71"/>
              </a:cxn>
              <a:cxn ang="0">
                <a:pos x="296" y="45"/>
              </a:cxn>
              <a:cxn ang="0">
                <a:pos x="436" y="24"/>
              </a:cxn>
              <a:cxn ang="0">
                <a:pos x="584" y="6"/>
              </a:cxn>
              <a:cxn ang="0">
                <a:pos x="732" y="0"/>
              </a:cxn>
              <a:cxn ang="0">
                <a:pos x="806" y="1"/>
              </a:cxn>
              <a:cxn ang="0">
                <a:pos x="954" y="13"/>
              </a:cxn>
              <a:cxn ang="0">
                <a:pos x="1102" y="34"/>
              </a:cxn>
              <a:cxn ang="0">
                <a:pos x="1229" y="65"/>
              </a:cxn>
              <a:cxn ang="0">
                <a:pos x="1282" y="86"/>
              </a:cxn>
              <a:cxn ang="0">
                <a:pos x="1366" y="138"/>
              </a:cxn>
              <a:cxn ang="0">
                <a:pos x="1423" y="203"/>
              </a:cxn>
              <a:cxn ang="0">
                <a:pos x="1470" y="276"/>
              </a:cxn>
              <a:cxn ang="0">
                <a:pos x="1509" y="360"/>
              </a:cxn>
              <a:cxn ang="0">
                <a:pos x="1526" y="406"/>
              </a:cxn>
              <a:cxn ang="0">
                <a:pos x="1554" y="508"/>
              </a:cxn>
              <a:cxn ang="0">
                <a:pos x="1575" y="618"/>
              </a:cxn>
              <a:cxn ang="0">
                <a:pos x="1591" y="730"/>
              </a:cxn>
              <a:cxn ang="0">
                <a:pos x="1597" y="787"/>
              </a:cxn>
              <a:cxn ang="0">
                <a:pos x="1605" y="902"/>
              </a:cxn>
              <a:cxn ang="0">
                <a:pos x="1606" y="1019"/>
              </a:cxn>
              <a:cxn ang="0">
                <a:pos x="1606" y="1141"/>
              </a:cxn>
              <a:cxn ang="0">
                <a:pos x="1606" y="1278"/>
              </a:cxn>
              <a:cxn ang="0">
                <a:pos x="1606" y="1352"/>
              </a:cxn>
              <a:cxn ang="0">
                <a:pos x="1606" y="1513"/>
              </a:cxn>
              <a:cxn ang="0">
                <a:pos x="1606" y="1686"/>
              </a:cxn>
              <a:cxn ang="0">
                <a:pos x="1606" y="1822"/>
              </a:cxn>
              <a:cxn ang="0">
                <a:pos x="1606" y="1871"/>
              </a:cxn>
              <a:cxn ang="0">
                <a:pos x="1606" y="1933"/>
              </a:cxn>
              <a:cxn ang="0">
                <a:pos x="1606" y="1945"/>
              </a:cxn>
              <a:cxn ang="0">
                <a:pos x="1606" y="1945"/>
              </a:cxn>
              <a:cxn ang="0">
                <a:pos x="1606" y="1945"/>
              </a:cxn>
            </a:cxnLst>
            <a:rect l="0" t="0" r="r" b="b"/>
            <a:pathLst>
              <a:path w="1607" h="1946">
                <a:moveTo>
                  <a:pt x="0" y="370"/>
                </a:moveTo>
                <a:lnTo>
                  <a:pt x="0" y="370"/>
                </a:lnTo>
                <a:lnTo>
                  <a:pt x="0" y="370"/>
                </a:lnTo>
                <a:lnTo>
                  <a:pt x="0" y="370"/>
                </a:lnTo>
                <a:lnTo>
                  <a:pt x="0" y="370"/>
                </a:lnTo>
                <a:lnTo>
                  <a:pt x="0" y="370"/>
                </a:lnTo>
                <a:lnTo>
                  <a:pt x="0" y="367"/>
                </a:lnTo>
                <a:lnTo>
                  <a:pt x="0" y="361"/>
                </a:lnTo>
                <a:lnTo>
                  <a:pt x="0" y="352"/>
                </a:lnTo>
                <a:lnTo>
                  <a:pt x="0" y="352"/>
                </a:lnTo>
                <a:lnTo>
                  <a:pt x="0" y="340"/>
                </a:lnTo>
                <a:lnTo>
                  <a:pt x="0" y="325"/>
                </a:lnTo>
                <a:lnTo>
                  <a:pt x="0" y="307"/>
                </a:lnTo>
                <a:lnTo>
                  <a:pt x="0" y="287"/>
                </a:lnTo>
                <a:lnTo>
                  <a:pt x="0" y="266"/>
                </a:lnTo>
                <a:lnTo>
                  <a:pt x="2" y="246"/>
                </a:lnTo>
                <a:lnTo>
                  <a:pt x="7" y="226"/>
                </a:lnTo>
                <a:lnTo>
                  <a:pt x="15" y="207"/>
                </a:lnTo>
                <a:lnTo>
                  <a:pt x="15" y="207"/>
                </a:lnTo>
                <a:lnTo>
                  <a:pt x="25" y="188"/>
                </a:lnTo>
                <a:lnTo>
                  <a:pt x="37" y="169"/>
                </a:lnTo>
                <a:lnTo>
                  <a:pt x="53" y="152"/>
                </a:lnTo>
                <a:lnTo>
                  <a:pt x="70" y="134"/>
                </a:lnTo>
                <a:lnTo>
                  <a:pt x="88" y="117"/>
                </a:lnTo>
                <a:lnTo>
                  <a:pt x="113" y="101"/>
                </a:lnTo>
                <a:lnTo>
                  <a:pt x="147" y="85"/>
                </a:lnTo>
                <a:lnTo>
                  <a:pt x="189" y="71"/>
                </a:lnTo>
                <a:lnTo>
                  <a:pt x="189" y="71"/>
                </a:lnTo>
                <a:lnTo>
                  <a:pt x="239" y="58"/>
                </a:lnTo>
                <a:lnTo>
                  <a:pt x="296" y="45"/>
                </a:lnTo>
                <a:lnTo>
                  <a:pt x="362" y="34"/>
                </a:lnTo>
                <a:lnTo>
                  <a:pt x="436" y="24"/>
                </a:lnTo>
                <a:lnTo>
                  <a:pt x="510" y="13"/>
                </a:lnTo>
                <a:lnTo>
                  <a:pt x="584" y="6"/>
                </a:lnTo>
                <a:lnTo>
                  <a:pt x="658" y="1"/>
                </a:lnTo>
                <a:lnTo>
                  <a:pt x="732" y="0"/>
                </a:lnTo>
                <a:lnTo>
                  <a:pt x="732" y="0"/>
                </a:lnTo>
                <a:lnTo>
                  <a:pt x="806" y="1"/>
                </a:lnTo>
                <a:lnTo>
                  <a:pt x="880" y="6"/>
                </a:lnTo>
                <a:lnTo>
                  <a:pt x="954" y="13"/>
                </a:lnTo>
                <a:lnTo>
                  <a:pt x="1028" y="24"/>
                </a:lnTo>
                <a:lnTo>
                  <a:pt x="1102" y="34"/>
                </a:lnTo>
                <a:lnTo>
                  <a:pt x="1169" y="48"/>
                </a:lnTo>
                <a:lnTo>
                  <a:pt x="1229" y="65"/>
                </a:lnTo>
                <a:lnTo>
                  <a:pt x="1282" y="86"/>
                </a:lnTo>
                <a:lnTo>
                  <a:pt x="1282" y="86"/>
                </a:lnTo>
                <a:lnTo>
                  <a:pt x="1327" y="110"/>
                </a:lnTo>
                <a:lnTo>
                  <a:pt x="1366" y="138"/>
                </a:lnTo>
                <a:lnTo>
                  <a:pt x="1398" y="169"/>
                </a:lnTo>
                <a:lnTo>
                  <a:pt x="1423" y="203"/>
                </a:lnTo>
                <a:lnTo>
                  <a:pt x="1447" y="238"/>
                </a:lnTo>
                <a:lnTo>
                  <a:pt x="1470" y="276"/>
                </a:lnTo>
                <a:lnTo>
                  <a:pt x="1491" y="316"/>
                </a:lnTo>
                <a:lnTo>
                  <a:pt x="1509" y="360"/>
                </a:lnTo>
                <a:lnTo>
                  <a:pt x="1509" y="360"/>
                </a:lnTo>
                <a:lnTo>
                  <a:pt x="1526" y="406"/>
                </a:lnTo>
                <a:lnTo>
                  <a:pt x="1541" y="455"/>
                </a:lnTo>
                <a:lnTo>
                  <a:pt x="1554" y="508"/>
                </a:lnTo>
                <a:lnTo>
                  <a:pt x="1564" y="563"/>
                </a:lnTo>
                <a:lnTo>
                  <a:pt x="1575" y="618"/>
                </a:lnTo>
                <a:lnTo>
                  <a:pt x="1584" y="674"/>
                </a:lnTo>
                <a:lnTo>
                  <a:pt x="1591" y="730"/>
                </a:lnTo>
                <a:lnTo>
                  <a:pt x="1597" y="787"/>
                </a:lnTo>
                <a:lnTo>
                  <a:pt x="1597" y="787"/>
                </a:lnTo>
                <a:lnTo>
                  <a:pt x="1602" y="844"/>
                </a:lnTo>
                <a:lnTo>
                  <a:pt x="1605" y="902"/>
                </a:lnTo>
                <a:lnTo>
                  <a:pt x="1606" y="960"/>
                </a:lnTo>
                <a:lnTo>
                  <a:pt x="1606" y="1019"/>
                </a:lnTo>
                <a:lnTo>
                  <a:pt x="1606" y="1078"/>
                </a:lnTo>
                <a:lnTo>
                  <a:pt x="1606" y="1141"/>
                </a:lnTo>
                <a:lnTo>
                  <a:pt x="1606" y="1207"/>
                </a:lnTo>
                <a:lnTo>
                  <a:pt x="1606" y="1278"/>
                </a:lnTo>
                <a:lnTo>
                  <a:pt x="1606" y="1278"/>
                </a:lnTo>
                <a:lnTo>
                  <a:pt x="1606" y="1352"/>
                </a:lnTo>
                <a:lnTo>
                  <a:pt x="1606" y="1431"/>
                </a:lnTo>
                <a:lnTo>
                  <a:pt x="1606" y="1513"/>
                </a:lnTo>
                <a:lnTo>
                  <a:pt x="1606" y="1600"/>
                </a:lnTo>
                <a:lnTo>
                  <a:pt x="1606" y="1686"/>
                </a:lnTo>
                <a:lnTo>
                  <a:pt x="1606" y="1760"/>
                </a:lnTo>
                <a:lnTo>
                  <a:pt x="1606" y="1822"/>
                </a:lnTo>
                <a:lnTo>
                  <a:pt x="1606" y="1871"/>
                </a:lnTo>
                <a:lnTo>
                  <a:pt x="1606" y="1871"/>
                </a:lnTo>
                <a:lnTo>
                  <a:pt x="1606" y="1908"/>
                </a:lnTo>
                <a:lnTo>
                  <a:pt x="1606" y="1933"/>
                </a:lnTo>
                <a:lnTo>
                  <a:pt x="1606" y="1945"/>
                </a:lnTo>
                <a:lnTo>
                  <a:pt x="1606" y="1945"/>
                </a:lnTo>
                <a:lnTo>
                  <a:pt x="1606" y="1945"/>
                </a:lnTo>
                <a:lnTo>
                  <a:pt x="1606" y="1945"/>
                </a:lnTo>
                <a:lnTo>
                  <a:pt x="1606" y="1945"/>
                </a:lnTo>
                <a:lnTo>
                  <a:pt x="1606" y="1945"/>
                </a:lnTo>
              </a:path>
            </a:pathLst>
          </a:custGeom>
          <a:noFill/>
          <a:ln w="25400" cap="flat" cmpd="sng">
            <a:solidFill>
              <a:schemeClr val="bg1"/>
            </a:solidFill>
            <a:prstDash val="solid"/>
            <a:round/>
            <a:headEnd/>
            <a:tailEnd type="arrow" w="med" len="med"/>
          </a:ln>
          <a:effectLst/>
        </p:spPr>
        <p:txBody>
          <a:bodyPr/>
          <a:lstStyle/>
          <a:p>
            <a:endParaRPr lang="en-US"/>
          </a:p>
        </p:txBody>
      </p:sp>
      <p:sp>
        <p:nvSpPr>
          <p:cNvPr id="164896" name="Freeform 32"/>
          <p:cNvSpPr>
            <a:spLocks/>
          </p:cNvSpPr>
          <p:nvPr/>
        </p:nvSpPr>
        <p:spPr bwMode="auto">
          <a:xfrm>
            <a:off x="492125" y="4724400"/>
            <a:ext cx="3211513" cy="914400"/>
          </a:xfrm>
          <a:custGeom>
            <a:avLst/>
            <a:gdLst/>
            <a:ahLst/>
            <a:cxnLst>
              <a:cxn ang="0">
                <a:pos x="0" y="0"/>
              </a:cxn>
              <a:cxn ang="0">
                <a:pos x="0" y="0"/>
              </a:cxn>
              <a:cxn ang="0">
                <a:pos x="0" y="0"/>
              </a:cxn>
              <a:cxn ang="0">
                <a:pos x="0" y="13"/>
              </a:cxn>
              <a:cxn ang="0">
                <a:pos x="0" y="26"/>
              </a:cxn>
              <a:cxn ang="0">
                <a:pos x="0" y="66"/>
              </a:cxn>
              <a:cxn ang="0">
                <a:pos x="0" y="124"/>
              </a:cxn>
              <a:cxn ang="0">
                <a:pos x="0" y="185"/>
              </a:cxn>
              <a:cxn ang="0">
                <a:pos x="2" y="240"/>
              </a:cxn>
              <a:cxn ang="0">
                <a:pos x="4" y="265"/>
              </a:cxn>
              <a:cxn ang="0">
                <a:pos x="8" y="311"/>
              </a:cxn>
              <a:cxn ang="0">
                <a:pos x="14" y="352"/>
              </a:cxn>
              <a:cxn ang="0">
                <a:pos x="27" y="392"/>
              </a:cxn>
              <a:cxn ang="0">
                <a:pos x="37" y="412"/>
              </a:cxn>
              <a:cxn ang="0">
                <a:pos x="66" y="448"/>
              </a:cxn>
              <a:cxn ang="0">
                <a:pos x="104" y="484"/>
              </a:cxn>
              <a:cxn ang="0">
                <a:pos x="144" y="516"/>
              </a:cxn>
              <a:cxn ang="0">
                <a:pos x="185" y="541"/>
              </a:cxn>
              <a:cxn ang="0">
                <a:pos x="206" y="550"/>
              </a:cxn>
              <a:cxn ang="0">
                <a:pos x="246" y="563"/>
              </a:cxn>
              <a:cxn ang="0">
                <a:pos x="287" y="570"/>
              </a:cxn>
              <a:cxn ang="0">
                <a:pos x="383" y="576"/>
              </a:cxn>
              <a:cxn ang="0">
                <a:pos x="458" y="578"/>
              </a:cxn>
              <a:cxn ang="0">
                <a:pos x="663" y="580"/>
              </a:cxn>
              <a:cxn ang="0">
                <a:pos x="941" y="581"/>
              </a:cxn>
              <a:cxn ang="0">
                <a:pos x="1223" y="580"/>
              </a:cxn>
              <a:cxn ang="0">
                <a:pos x="1448" y="575"/>
              </a:cxn>
              <a:cxn ang="0">
                <a:pos x="1538" y="571"/>
              </a:cxn>
              <a:cxn ang="0">
                <a:pos x="1675" y="560"/>
              </a:cxn>
              <a:cxn ang="0">
                <a:pos x="1768" y="546"/>
              </a:cxn>
              <a:cxn ang="0">
                <a:pos x="1846" y="530"/>
              </a:cxn>
              <a:cxn ang="0">
                <a:pos x="1877" y="522"/>
              </a:cxn>
              <a:cxn ang="0">
                <a:pos x="1926" y="504"/>
              </a:cxn>
              <a:cxn ang="0">
                <a:pos x="1954" y="484"/>
              </a:cxn>
              <a:cxn ang="0">
                <a:pos x="1975" y="459"/>
              </a:cxn>
              <a:cxn ang="0">
                <a:pos x="1990" y="418"/>
              </a:cxn>
              <a:cxn ang="0">
                <a:pos x="1995" y="392"/>
              </a:cxn>
              <a:cxn ang="0">
                <a:pos x="2000" y="328"/>
              </a:cxn>
              <a:cxn ang="0">
                <a:pos x="2000" y="252"/>
              </a:cxn>
              <a:cxn ang="0">
                <a:pos x="2000" y="192"/>
              </a:cxn>
              <a:cxn ang="0">
                <a:pos x="2000" y="170"/>
              </a:cxn>
              <a:cxn ang="0">
                <a:pos x="2000" y="143"/>
              </a:cxn>
              <a:cxn ang="0">
                <a:pos x="2000" y="138"/>
              </a:cxn>
              <a:cxn ang="0">
                <a:pos x="2000" y="138"/>
              </a:cxn>
              <a:cxn ang="0">
                <a:pos x="2000" y="138"/>
              </a:cxn>
            </a:cxnLst>
            <a:rect l="0" t="0" r="r" b="b"/>
            <a:pathLst>
              <a:path w="2001" h="582">
                <a:moveTo>
                  <a:pt x="0" y="0"/>
                </a:moveTo>
                <a:lnTo>
                  <a:pt x="0" y="0"/>
                </a:lnTo>
                <a:lnTo>
                  <a:pt x="0" y="0"/>
                </a:lnTo>
                <a:lnTo>
                  <a:pt x="0" y="0"/>
                </a:lnTo>
                <a:lnTo>
                  <a:pt x="0" y="0"/>
                </a:lnTo>
                <a:lnTo>
                  <a:pt x="0" y="0"/>
                </a:lnTo>
                <a:lnTo>
                  <a:pt x="0" y="4"/>
                </a:lnTo>
                <a:lnTo>
                  <a:pt x="0" y="13"/>
                </a:lnTo>
                <a:lnTo>
                  <a:pt x="0" y="26"/>
                </a:lnTo>
                <a:lnTo>
                  <a:pt x="0" y="26"/>
                </a:lnTo>
                <a:lnTo>
                  <a:pt x="0" y="44"/>
                </a:lnTo>
                <a:lnTo>
                  <a:pt x="0" y="66"/>
                </a:lnTo>
                <a:lnTo>
                  <a:pt x="0" y="93"/>
                </a:lnTo>
                <a:lnTo>
                  <a:pt x="0" y="124"/>
                </a:lnTo>
                <a:lnTo>
                  <a:pt x="0" y="155"/>
                </a:lnTo>
                <a:lnTo>
                  <a:pt x="0" y="185"/>
                </a:lnTo>
                <a:lnTo>
                  <a:pt x="1" y="213"/>
                </a:lnTo>
                <a:lnTo>
                  <a:pt x="2" y="240"/>
                </a:lnTo>
                <a:lnTo>
                  <a:pt x="2" y="240"/>
                </a:lnTo>
                <a:lnTo>
                  <a:pt x="4" y="265"/>
                </a:lnTo>
                <a:lnTo>
                  <a:pt x="6" y="288"/>
                </a:lnTo>
                <a:lnTo>
                  <a:pt x="8" y="311"/>
                </a:lnTo>
                <a:lnTo>
                  <a:pt x="11" y="332"/>
                </a:lnTo>
                <a:lnTo>
                  <a:pt x="14" y="352"/>
                </a:lnTo>
                <a:lnTo>
                  <a:pt x="19" y="372"/>
                </a:lnTo>
                <a:lnTo>
                  <a:pt x="27" y="392"/>
                </a:lnTo>
                <a:lnTo>
                  <a:pt x="37" y="412"/>
                </a:lnTo>
                <a:lnTo>
                  <a:pt x="37" y="412"/>
                </a:lnTo>
                <a:lnTo>
                  <a:pt x="50" y="430"/>
                </a:lnTo>
                <a:lnTo>
                  <a:pt x="66" y="448"/>
                </a:lnTo>
                <a:lnTo>
                  <a:pt x="83" y="466"/>
                </a:lnTo>
                <a:lnTo>
                  <a:pt x="104" y="484"/>
                </a:lnTo>
                <a:lnTo>
                  <a:pt x="124" y="501"/>
                </a:lnTo>
                <a:lnTo>
                  <a:pt x="144" y="516"/>
                </a:lnTo>
                <a:lnTo>
                  <a:pt x="165" y="530"/>
                </a:lnTo>
                <a:lnTo>
                  <a:pt x="185" y="541"/>
                </a:lnTo>
                <a:lnTo>
                  <a:pt x="185" y="541"/>
                </a:lnTo>
                <a:lnTo>
                  <a:pt x="206" y="550"/>
                </a:lnTo>
                <a:lnTo>
                  <a:pt x="226" y="558"/>
                </a:lnTo>
                <a:lnTo>
                  <a:pt x="246" y="563"/>
                </a:lnTo>
                <a:lnTo>
                  <a:pt x="267" y="566"/>
                </a:lnTo>
                <a:lnTo>
                  <a:pt x="287" y="570"/>
                </a:lnTo>
                <a:lnTo>
                  <a:pt x="326" y="573"/>
                </a:lnTo>
                <a:lnTo>
                  <a:pt x="383" y="576"/>
                </a:lnTo>
                <a:lnTo>
                  <a:pt x="458" y="578"/>
                </a:lnTo>
                <a:lnTo>
                  <a:pt x="458" y="578"/>
                </a:lnTo>
                <a:lnTo>
                  <a:pt x="551" y="579"/>
                </a:lnTo>
                <a:lnTo>
                  <a:pt x="663" y="580"/>
                </a:lnTo>
                <a:lnTo>
                  <a:pt x="793" y="581"/>
                </a:lnTo>
                <a:lnTo>
                  <a:pt x="941" y="581"/>
                </a:lnTo>
                <a:lnTo>
                  <a:pt x="1090" y="581"/>
                </a:lnTo>
                <a:lnTo>
                  <a:pt x="1223" y="580"/>
                </a:lnTo>
                <a:lnTo>
                  <a:pt x="1343" y="578"/>
                </a:lnTo>
                <a:lnTo>
                  <a:pt x="1448" y="575"/>
                </a:lnTo>
                <a:lnTo>
                  <a:pt x="1448" y="575"/>
                </a:lnTo>
                <a:lnTo>
                  <a:pt x="1538" y="571"/>
                </a:lnTo>
                <a:lnTo>
                  <a:pt x="1614" y="566"/>
                </a:lnTo>
                <a:lnTo>
                  <a:pt x="1675" y="560"/>
                </a:lnTo>
                <a:lnTo>
                  <a:pt x="1721" y="553"/>
                </a:lnTo>
                <a:lnTo>
                  <a:pt x="1768" y="546"/>
                </a:lnTo>
                <a:lnTo>
                  <a:pt x="1809" y="538"/>
                </a:lnTo>
                <a:lnTo>
                  <a:pt x="1846" y="530"/>
                </a:lnTo>
                <a:lnTo>
                  <a:pt x="1877" y="522"/>
                </a:lnTo>
                <a:lnTo>
                  <a:pt x="1877" y="522"/>
                </a:lnTo>
                <a:lnTo>
                  <a:pt x="1904" y="513"/>
                </a:lnTo>
                <a:lnTo>
                  <a:pt x="1926" y="504"/>
                </a:lnTo>
                <a:lnTo>
                  <a:pt x="1942" y="494"/>
                </a:lnTo>
                <a:lnTo>
                  <a:pt x="1954" y="484"/>
                </a:lnTo>
                <a:lnTo>
                  <a:pt x="1966" y="473"/>
                </a:lnTo>
                <a:lnTo>
                  <a:pt x="1975" y="459"/>
                </a:lnTo>
                <a:lnTo>
                  <a:pt x="1984" y="440"/>
                </a:lnTo>
                <a:lnTo>
                  <a:pt x="1990" y="418"/>
                </a:lnTo>
                <a:lnTo>
                  <a:pt x="1990" y="418"/>
                </a:lnTo>
                <a:lnTo>
                  <a:pt x="1995" y="392"/>
                </a:lnTo>
                <a:lnTo>
                  <a:pt x="1999" y="362"/>
                </a:lnTo>
                <a:lnTo>
                  <a:pt x="2000" y="328"/>
                </a:lnTo>
                <a:lnTo>
                  <a:pt x="2000" y="290"/>
                </a:lnTo>
                <a:lnTo>
                  <a:pt x="2000" y="252"/>
                </a:lnTo>
                <a:lnTo>
                  <a:pt x="2000" y="220"/>
                </a:lnTo>
                <a:lnTo>
                  <a:pt x="2000" y="192"/>
                </a:lnTo>
                <a:lnTo>
                  <a:pt x="2000" y="170"/>
                </a:lnTo>
                <a:lnTo>
                  <a:pt x="2000" y="170"/>
                </a:lnTo>
                <a:lnTo>
                  <a:pt x="2000" y="154"/>
                </a:lnTo>
                <a:lnTo>
                  <a:pt x="2000" y="143"/>
                </a:lnTo>
                <a:lnTo>
                  <a:pt x="2000" y="138"/>
                </a:lnTo>
                <a:lnTo>
                  <a:pt x="2000" y="138"/>
                </a:lnTo>
                <a:lnTo>
                  <a:pt x="2000" y="138"/>
                </a:lnTo>
                <a:lnTo>
                  <a:pt x="2000" y="138"/>
                </a:lnTo>
                <a:lnTo>
                  <a:pt x="2000" y="138"/>
                </a:lnTo>
                <a:lnTo>
                  <a:pt x="2000" y="138"/>
                </a:lnTo>
              </a:path>
            </a:pathLst>
          </a:custGeom>
          <a:noFill/>
          <a:ln w="25400" cap="flat" cmpd="sng">
            <a:solidFill>
              <a:schemeClr val="bg1"/>
            </a:solidFill>
            <a:prstDash val="solid"/>
            <a:round/>
            <a:headEnd/>
            <a:tailEnd type="arrow" w="med" len="med"/>
          </a:ln>
          <a:effectLst/>
        </p:spPr>
        <p:txBody>
          <a:bodyPr/>
          <a:lstStyle/>
          <a:p>
            <a:endParaRPr lang="en-US"/>
          </a:p>
        </p:txBody>
      </p:sp>
      <p:sp>
        <p:nvSpPr>
          <p:cNvPr id="164897" name="Freeform 33"/>
          <p:cNvSpPr>
            <a:spLocks/>
          </p:cNvSpPr>
          <p:nvPr/>
        </p:nvSpPr>
        <p:spPr bwMode="auto">
          <a:xfrm>
            <a:off x="1366838" y="4260850"/>
            <a:ext cx="200025" cy="174625"/>
          </a:xfrm>
          <a:custGeom>
            <a:avLst/>
            <a:gdLst/>
            <a:ahLst/>
            <a:cxnLst>
              <a:cxn ang="0">
                <a:pos x="0" y="109"/>
              </a:cxn>
              <a:cxn ang="0">
                <a:pos x="127" y="0"/>
              </a:cxn>
              <a:cxn ang="0">
                <a:pos x="139" y="12"/>
              </a:cxn>
              <a:cxn ang="0">
                <a:pos x="11" y="121"/>
              </a:cxn>
              <a:cxn ang="0">
                <a:pos x="0" y="109"/>
              </a:cxn>
            </a:cxnLst>
            <a:rect l="0" t="0" r="r" b="b"/>
            <a:pathLst>
              <a:path w="140" h="122">
                <a:moveTo>
                  <a:pt x="0" y="109"/>
                </a:moveTo>
                <a:lnTo>
                  <a:pt x="127" y="0"/>
                </a:lnTo>
                <a:lnTo>
                  <a:pt x="139" y="12"/>
                </a:lnTo>
                <a:lnTo>
                  <a:pt x="11" y="121"/>
                </a:lnTo>
                <a:lnTo>
                  <a:pt x="0" y="109"/>
                </a:lnTo>
              </a:path>
            </a:pathLst>
          </a:custGeom>
          <a:solidFill>
            <a:schemeClr val="bg1"/>
          </a:solidFill>
          <a:ln w="25400" cap="flat" cmpd="sng">
            <a:solidFill>
              <a:schemeClr val="bg1"/>
            </a:solidFill>
            <a:prstDash val="solid"/>
            <a:round/>
            <a:headEnd/>
            <a:tailEnd/>
          </a:ln>
          <a:effectLst/>
        </p:spPr>
        <p:txBody>
          <a:bodyPr/>
          <a:lstStyle/>
          <a:p>
            <a:endParaRPr lang="en-US"/>
          </a:p>
        </p:txBody>
      </p:sp>
      <p:sp>
        <p:nvSpPr>
          <p:cNvPr id="164898" name="Freeform 34"/>
          <p:cNvSpPr>
            <a:spLocks/>
          </p:cNvSpPr>
          <p:nvPr/>
        </p:nvSpPr>
        <p:spPr bwMode="auto">
          <a:xfrm>
            <a:off x="3270250" y="4141788"/>
            <a:ext cx="317500" cy="388937"/>
          </a:xfrm>
          <a:custGeom>
            <a:avLst/>
            <a:gdLst/>
            <a:ahLst/>
            <a:cxnLst>
              <a:cxn ang="0">
                <a:pos x="0" y="261"/>
              </a:cxn>
              <a:cxn ang="0">
                <a:pos x="208" y="0"/>
              </a:cxn>
              <a:cxn ang="0">
                <a:pos x="221" y="9"/>
              </a:cxn>
              <a:cxn ang="0">
                <a:pos x="13" y="271"/>
              </a:cxn>
              <a:cxn ang="0">
                <a:pos x="0" y="261"/>
              </a:cxn>
            </a:cxnLst>
            <a:rect l="0" t="0" r="r" b="b"/>
            <a:pathLst>
              <a:path w="222" h="272">
                <a:moveTo>
                  <a:pt x="0" y="261"/>
                </a:moveTo>
                <a:lnTo>
                  <a:pt x="208" y="0"/>
                </a:lnTo>
                <a:lnTo>
                  <a:pt x="221" y="9"/>
                </a:lnTo>
                <a:lnTo>
                  <a:pt x="13" y="271"/>
                </a:lnTo>
                <a:lnTo>
                  <a:pt x="0" y="261"/>
                </a:lnTo>
              </a:path>
            </a:pathLst>
          </a:custGeom>
          <a:solidFill>
            <a:schemeClr val="bg1"/>
          </a:solidFill>
          <a:ln w="25400" cap="flat" cmpd="sng">
            <a:solidFill>
              <a:schemeClr val="bg1"/>
            </a:solidFill>
            <a:prstDash val="solid"/>
            <a:round/>
            <a:headEnd/>
            <a:tailEnd/>
          </a:ln>
          <a:effectLst/>
        </p:spPr>
        <p:txBody>
          <a:bodyPr/>
          <a:lstStyle/>
          <a:p>
            <a:endParaRPr lang="en-US"/>
          </a:p>
        </p:txBody>
      </p:sp>
      <p:sp>
        <p:nvSpPr>
          <p:cNvPr id="164899" name="Freeform 35"/>
          <p:cNvSpPr>
            <a:spLocks/>
          </p:cNvSpPr>
          <p:nvPr/>
        </p:nvSpPr>
        <p:spPr bwMode="auto">
          <a:xfrm>
            <a:off x="2051050" y="5559425"/>
            <a:ext cx="174625" cy="246063"/>
          </a:xfrm>
          <a:custGeom>
            <a:avLst/>
            <a:gdLst/>
            <a:ahLst/>
            <a:cxnLst>
              <a:cxn ang="0">
                <a:pos x="107" y="0"/>
              </a:cxn>
              <a:cxn ang="0">
                <a:pos x="0" y="162"/>
              </a:cxn>
              <a:cxn ang="0">
                <a:pos x="15" y="171"/>
              </a:cxn>
              <a:cxn ang="0">
                <a:pos x="121" y="9"/>
              </a:cxn>
              <a:cxn ang="0">
                <a:pos x="107" y="0"/>
              </a:cxn>
            </a:cxnLst>
            <a:rect l="0" t="0" r="r" b="b"/>
            <a:pathLst>
              <a:path w="122" h="172">
                <a:moveTo>
                  <a:pt x="107" y="0"/>
                </a:moveTo>
                <a:lnTo>
                  <a:pt x="0" y="162"/>
                </a:lnTo>
                <a:lnTo>
                  <a:pt x="15" y="171"/>
                </a:lnTo>
                <a:lnTo>
                  <a:pt x="121" y="9"/>
                </a:lnTo>
                <a:lnTo>
                  <a:pt x="107" y="0"/>
                </a:lnTo>
              </a:path>
            </a:pathLst>
          </a:custGeom>
          <a:solidFill>
            <a:schemeClr val="bg1"/>
          </a:solidFill>
          <a:ln w="25400" cap="flat" cmpd="sng">
            <a:solidFill>
              <a:schemeClr val="bg1"/>
            </a:solidFill>
            <a:prstDash val="solid"/>
            <a:round/>
            <a:headEnd/>
            <a:tailEnd/>
          </a:ln>
          <a:effectLst/>
        </p:spPr>
        <p:txBody>
          <a:bodyPr/>
          <a:lstStyle/>
          <a:p>
            <a:endParaRPr lang="en-US"/>
          </a:p>
        </p:txBody>
      </p:sp>
      <p:sp>
        <p:nvSpPr>
          <p:cNvPr id="164900" name="Freeform 36"/>
          <p:cNvSpPr>
            <a:spLocks/>
          </p:cNvSpPr>
          <p:nvPr/>
        </p:nvSpPr>
        <p:spPr bwMode="auto">
          <a:xfrm>
            <a:off x="7988300" y="4254500"/>
            <a:ext cx="201613" cy="225425"/>
          </a:xfrm>
          <a:custGeom>
            <a:avLst/>
            <a:gdLst/>
            <a:ahLst/>
            <a:cxnLst>
              <a:cxn ang="0">
                <a:pos x="0" y="145"/>
              </a:cxn>
              <a:cxn ang="0">
                <a:pos x="128" y="0"/>
              </a:cxn>
              <a:cxn ang="0">
                <a:pos x="140" y="11"/>
              </a:cxn>
              <a:cxn ang="0">
                <a:pos x="12" y="156"/>
              </a:cxn>
              <a:cxn ang="0">
                <a:pos x="0" y="145"/>
              </a:cxn>
            </a:cxnLst>
            <a:rect l="0" t="0" r="r" b="b"/>
            <a:pathLst>
              <a:path w="141" h="157">
                <a:moveTo>
                  <a:pt x="0" y="145"/>
                </a:moveTo>
                <a:lnTo>
                  <a:pt x="128" y="0"/>
                </a:lnTo>
                <a:lnTo>
                  <a:pt x="140" y="11"/>
                </a:lnTo>
                <a:lnTo>
                  <a:pt x="12" y="156"/>
                </a:lnTo>
                <a:lnTo>
                  <a:pt x="0" y="145"/>
                </a:lnTo>
              </a:path>
            </a:pathLst>
          </a:custGeom>
          <a:solidFill>
            <a:schemeClr val="bg1"/>
          </a:solidFill>
          <a:ln w="25400" cap="flat" cmpd="sng">
            <a:solidFill>
              <a:schemeClr val="bg1"/>
            </a:solidFill>
            <a:prstDash val="solid"/>
            <a:round/>
            <a:headEnd/>
            <a:tailEnd/>
          </a:ln>
          <a:effectLst/>
        </p:spPr>
        <p:txBody>
          <a:bodyPr/>
          <a:lstStyle/>
          <a:p>
            <a:endParaRPr lang="en-US"/>
          </a:p>
        </p:txBody>
      </p:sp>
      <p:sp>
        <p:nvSpPr>
          <p:cNvPr id="164901" name="Freeform 37"/>
          <p:cNvSpPr>
            <a:spLocks/>
          </p:cNvSpPr>
          <p:nvPr/>
        </p:nvSpPr>
        <p:spPr bwMode="auto">
          <a:xfrm>
            <a:off x="5324475" y="1358900"/>
            <a:ext cx="527050" cy="23813"/>
          </a:xfrm>
          <a:custGeom>
            <a:avLst/>
            <a:gdLst/>
            <a:ahLst/>
            <a:cxnLst>
              <a:cxn ang="0">
                <a:pos x="0" y="16"/>
              </a:cxn>
              <a:cxn ang="0">
                <a:pos x="367" y="16"/>
              </a:cxn>
              <a:cxn ang="0">
                <a:pos x="367" y="0"/>
              </a:cxn>
              <a:cxn ang="0">
                <a:pos x="0" y="0"/>
              </a:cxn>
              <a:cxn ang="0">
                <a:pos x="0" y="16"/>
              </a:cxn>
            </a:cxnLst>
            <a:rect l="0" t="0" r="r" b="b"/>
            <a:pathLst>
              <a:path w="368" h="17">
                <a:moveTo>
                  <a:pt x="0" y="16"/>
                </a:moveTo>
                <a:lnTo>
                  <a:pt x="367" y="16"/>
                </a:lnTo>
                <a:lnTo>
                  <a:pt x="367" y="0"/>
                </a:lnTo>
                <a:lnTo>
                  <a:pt x="0" y="0"/>
                </a:lnTo>
                <a:lnTo>
                  <a:pt x="0" y="16"/>
                </a:lnTo>
              </a:path>
            </a:pathLst>
          </a:custGeom>
          <a:solidFill>
            <a:schemeClr val="bg1"/>
          </a:solidFill>
          <a:ln w="25400" cap="flat" cmpd="sng">
            <a:solidFill>
              <a:schemeClr val="bg1"/>
            </a:solidFill>
            <a:prstDash val="solid"/>
            <a:round/>
            <a:headEnd/>
            <a:tailEnd/>
          </a:ln>
          <a:effectLst/>
        </p:spPr>
        <p:txBody>
          <a:bodyPr/>
          <a:lstStyle/>
          <a:p>
            <a:endParaRPr lang="en-US"/>
          </a:p>
        </p:txBody>
      </p:sp>
      <p:sp>
        <p:nvSpPr>
          <p:cNvPr id="164902" name="Freeform 38"/>
          <p:cNvSpPr>
            <a:spLocks/>
          </p:cNvSpPr>
          <p:nvPr/>
        </p:nvSpPr>
        <p:spPr bwMode="auto">
          <a:xfrm>
            <a:off x="403225" y="3829050"/>
            <a:ext cx="161925" cy="80963"/>
          </a:xfrm>
          <a:custGeom>
            <a:avLst/>
            <a:gdLst/>
            <a:ahLst/>
            <a:cxnLst>
              <a:cxn ang="0">
                <a:pos x="0" y="0"/>
              </a:cxn>
              <a:cxn ang="0">
                <a:pos x="56" y="56"/>
              </a:cxn>
              <a:cxn ang="0">
                <a:pos x="112" y="0"/>
              </a:cxn>
            </a:cxnLst>
            <a:rect l="0" t="0" r="r" b="b"/>
            <a:pathLst>
              <a:path w="113" h="57">
                <a:moveTo>
                  <a:pt x="0" y="0"/>
                </a:moveTo>
                <a:lnTo>
                  <a:pt x="56" y="56"/>
                </a:lnTo>
                <a:lnTo>
                  <a:pt x="112" y="0"/>
                </a:lnTo>
              </a:path>
            </a:pathLst>
          </a:custGeom>
          <a:noFill/>
          <a:ln w="25400" cap="flat" cmpd="sng">
            <a:solidFill>
              <a:schemeClr val="bg1"/>
            </a:solidFill>
            <a:prstDash val="solid"/>
            <a:round/>
            <a:headEnd/>
            <a:tailEnd/>
          </a:ln>
          <a:effectLst/>
        </p:spPr>
        <p:txBody>
          <a:bodyPr/>
          <a:lstStyle/>
          <a:p>
            <a:endParaRPr lang="en-US"/>
          </a:p>
        </p:txBody>
      </p:sp>
      <p:sp>
        <p:nvSpPr>
          <p:cNvPr id="164903" name="Text Box 39"/>
          <p:cNvSpPr txBox="1">
            <a:spLocks noChangeArrowheads="1"/>
          </p:cNvSpPr>
          <p:nvPr/>
        </p:nvSpPr>
        <p:spPr bwMode="auto">
          <a:xfrm>
            <a:off x="8736013" y="4422775"/>
            <a:ext cx="1587" cy="1588"/>
          </a:xfrm>
          <a:prstGeom prst="rect">
            <a:avLst/>
          </a:prstGeom>
          <a:noFill/>
          <a:ln w="25400">
            <a:noFill/>
            <a:miter lim="800000"/>
            <a:headEnd/>
            <a:tailEnd/>
          </a:ln>
          <a:effectLst/>
        </p:spPr>
        <p:txBody>
          <a:bodyPr wrap="none"/>
          <a:lstStyle/>
          <a:p>
            <a:pPr algn="ctr"/>
            <a:r>
              <a:rPr lang="en-US" sz="1700">
                <a:solidFill>
                  <a:schemeClr val="bg1"/>
                </a:solidFill>
                <a:latin typeface="Arial" charset="0"/>
              </a:rPr>
              <a:t>Death</a:t>
            </a:r>
            <a:endParaRPr lang="en-US">
              <a:solidFill>
                <a:schemeClr val="bg1"/>
              </a:solidFill>
            </a:endParaRPr>
          </a:p>
        </p:txBody>
      </p:sp>
      <p:sp>
        <p:nvSpPr>
          <p:cNvPr id="164904" name="Freeform 40"/>
          <p:cNvSpPr>
            <a:spLocks/>
          </p:cNvSpPr>
          <p:nvPr/>
        </p:nvSpPr>
        <p:spPr bwMode="auto">
          <a:xfrm>
            <a:off x="3597275" y="4395788"/>
            <a:ext cx="201613" cy="174625"/>
          </a:xfrm>
          <a:custGeom>
            <a:avLst/>
            <a:gdLst/>
            <a:ahLst/>
            <a:cxnLst>
              <a:cxn ang="0">
                <a:pos x="0" y="109"/>
              </a:cxn>
              <a:cxn ang="0">
                <a:pos x="128" y="0"/>
              </a:cxn>
              <a:cxn ang="0">
                <a:pos x="139" y="12"/>
              </a:cxn>
              <a:cxn ang="0">
                <a:pos x="11" y="121"/>
              </a:cxn>
              <a:cxn ang="0">
                <a:pos x="0" y="109"/>
              </a:cxn>
            </a:cxnLst>
            <a:rect l="0" t="0" r="r" b="b"/>
            <a:pathLst>
              <a:path w="140" h="122">
                <a:moveTo>
                  <a:pt x="0" y="109"/>
                </a:moveTo>
                <a:lnTo>
                  <a:pt x="128" y="0"/>
                </a:lnTo>
                <a:lnTo>
                  <a:pt x="139" y="12"/>
                </a:lnTo>
                <a:lnTo>
                  <a:pt x="11" y="121"/>
                </a:lnTo>
                <a:lnTo>
                  <a:pt x="0" y="109"/>
                </a:lnTo>
              </a:path>
            </a:pathLst>
          </a:custGeom>
          <a:solidFill>
            <a:schemeClr val="bg1"/>
          </a:solidFill>
          <a:ln w="25400" cap="flat" cmpd="sng">
            <a:solidFill>
              <a:schemeClr val="bg1"/>
            </a:solidFill>
            <a:prstDash val="solid"/>
            <a:round/>
            <a:headEnd/>
            <a:tailEnd/>
          </a:ln>
          <a:effectLst/>
        </p:spPr>
        <p:txBody>
          <a:bodyPr/>
          <a:lstStyle/>
          <a:p>
            <a:endParaRPr lang="en-US"/>
          </a:p>
        </p:txBody>
      </p:sp>
      <p:sp>
        <p:nvSpPr>
          <p:cNvPr id="164905" name="Text Box 41"/>
          <p:cNvSpPr txBox="1">
            <a:spLocks noChangeArrowheads="1"/>
          </p:cNvSpPr>
          <p:nvPr/>
        </p:nvSpPr>
        <p:spPr bwMode="auto">
          <a:xfrm>
            <a:off x="1487488" y="4751388"/>
            <a:ext cx="1587" cy="1587"/>
          </a:xfrm>
          <a:prstGeom prst="rect">
            <a:avLst/>
          </a:prstGeom>
          <a:noFill/>
          <a:ln w="25400">
            <a:noFill/>
            <a:miter lim="800000"/>
            <a:headEnd/>
            <a:tailEnd/>
          </a:ln>
          <a:effectLst/>
        </p:spPr>
        <p:txBody>
          <a:bodyPr wrap="none"/>
          <a:lstStyle/>
          <a:p>
            <a:pPr algn="ctr"/>
            <a:endParaRPr lang="en-US">
              <a:solidFill>
                <a:schemeClr val="bg1"/>
              </a:solidFill>
            </a:endParaRPr>
          </a:p>
        </p:txBody>
      </p:sp>
      <p:sp>
        <p:nvSpPr>
          <p:cNvPr id="164906" name="Text Box 42"/>
          <p:cNvSpPr txBox="1">
            <a:spLocks noChangeArrowheads="1"/>
          </p:cNvSpPr>
          <p:nvPr/>
        </p:nvSpPr>
        <p:spPr bwMode="auto">
          <a:xfrm>
            <a:off x="581025" y="4411663"/>
            <a:ext cx="1588" cy="1587"/>
          </a:xfrm>
          <a:prstGeom prst="rect">
            <a:avLst/>
          </a:prstGeom>
          <a:noFill/>
          <a:ln w="25400">
            <a:noFill/>
            <a:miter lim="800000"/>
            <a:headEnd/>
            <a:tailEnd/>
          </a:ln>
          <a:effectLst/>
        </p:spPr>
        <p:txBody>
          <a:bodyPr wrap="none"/>
          <a:lstStyle/>
          <a:p>
            <a:pPr algn="ctr"/>
            <a:r>
              <a:rPr lang="en-US" sz="1700">
                <a:solidFill>
                  <a:schemeClr val="bg1"/>
                </a:solidFill>
                <a:latin typeface="Arial" charset="0"/>
              </a:rPr>
              <a:t>Exposure</a:t>
            </a:r>
            <a:endParaRPr lang="en-US">
              <a:solidFill>
                <a:schemeClr val="bg1"/>
              </a:solidFill>
            </a:endParaRPr>
          </a:p>
        </p:txBody>
      </p:sp>
      <p:sp>
        <p:nvSpPr>
          <p:cNvPr id="164907" name="Oval 43"/>
          <p:cNvSpPr>
            <a:spLocks noChangeArrowheads="1"/>
          </p:cNvSpPr>
          <p:nvPr/>
        </p:nvSpPr>
        <p:spPr bwMode="auto">
          <a:xfrm>
            <a:off x="5562600" y="381000"/>
            <a:ext cx="1674813" cy="593725"/>
          </a:xfrm>
          <a:prstGeom prst="ellipse">
            <a:avLst/>
          </a:prstGeom>
          <a:noFill/>
          <a:ln w="25400">
            <a:solidFill>
              <a:schemeClr val="bg1"/>
            </a:solidFill>
            <a:round/>
            <a:headEnd/>
            <a:tailEnd/>
          </a:ln>
          <a:effectLst/>
        </p:spPr>
        <p:txBody>
          <a:bodyPr wrap="none" anchor="ctr"/>
          <a:lstStyle/>
          <a:p>
            <a:endParaRPr lang="en-US"/>
          </a:p>
        </p:txBody>
      </p:sp>
      <p:sp>
        <p:nvSpPr>
          <p:cNvPr id="164908" name="Oval 44"/>
          <p:cNvSpPr>
            <a:spLocks noChangeArrowheads="1"/>
          </p:cNvSpPr>
          <p:nvPr/>
        </p:nvSpPr>
        <p:spPr bwMode="auto">
          <a:xfrm>
            <a:off x="2667000" y="2667000"/>
            <a:ext cx="1535112" cy="635000"/>
          </a:xfrm>
          <a:prstGeom prst="ellipse">
            <a:avLst/>
          </a:prstGeom>
          <a:noFill/>
          <a:ln w="25400">
            <a:solidFill>
              <a:schemeClr val="bg1"/>
            </a:solidFill>
            <a:round/>
            <a:headEnd/>
            <a:tailEnd/>
          </a:ln>
          <a:effectLst/>
        </p:spPr>
        <p:txBody>
          <a:bodyPr wrap="none" anchor="ctr"/>
          <a:lstStyle/>
          <a:p>
            <a:endParaRPr lang="en-US"/>
          </a:p>
        </p:txBody>
      </p:sp>
      <p:sp>
        <p:nvSpPr>
          <p:cNvPr id="164909" name="Oval 45"/>
          <p:cNvSpPr>
            <a:spLocks noChangeArrowheads="1"/>
          </p:cNvSpPr>
          <p:nvPr/>
        </p:nvSpPr>
        <p:spPr bwMode="auto">
          <a:xfrm>
            <a:off x="685800" y="2667000"/>
            <a:ext cx="1452563" cy="635000"/>
          </a:xfrm>
          <a:prstGeom prst="ellipse">
            <a:avLst/>
          </a:prstGeom>
          <a:noFill/>
          <a:ln w="25400">
            <a:solidFill>
              <a:schemeClr val="bg1"/>
            </a:solidFill>
            <a:round/>
            <a:headEnd/>
            <a:tailEnd/>
          </a:ln>
          <a:effectLst/>
        </p:spPr>
        <p:txBody>
          <a:bodyPr wrap="none" anchor="ctr"/>
          <a:lstStyle/>
          <a:p>
            <a:endParaRPr lang="en-US"/>
          </a:p>
        </p:txBody>
      </p:sp>
      <p:sp>
        <p:nvSpPr>
          <p:cNvPr id="164910" name="Oval 46"/>
          <p:cNvSpPr>
            <a:spLocks noChangeArrowheads="1"/>
          </p:cNvSpPr>
          <p:nvPr/>
        </p:nvSpPr>
        <p:spPr bwMode="auto">
          <a:xfrm>
            <a:off x="1219200" y="6172200"/>
            <a:ext cx="1776412" cy="743295"/>
          </a:xfrm>
          <a:prstGeom prst="ellipse">
            <a:avLst/>
          </a:prstGeom>
          <a:noFill/>
          <a:ln w="25400">
            <a:solidFill>
              <a:schemeClr val="bg1"/>
            </a:solidFill>
            <a:round/>
            <a:headEnd/>
            <a:tailEnd/>
          </a:ln>
          <a:effectLst/>
        </p:spPr>
        <p:txBody>
          <a:bodyPr wrap="none" anchor="ctr"/>
          <a:lstStyle/>
          <a:p>
            <a:endParaRPr lang="en-US"/>
          </a:p>
        </p:txBody>
      </p:sp>
      <p:sp>
        <p:nvSpPr>
          <p:cNvPr id="164911" name="Text Box 47"/>
          <p:cNvSpPr txBox="1">
            <a:spLocks noChangeArrowheads="1"/>
          </p:cNvSpPr>
          <p:nvPr/>
        </p:nvSpPr>
        <p:spPr bwMode="auto">
          <a:xfrm>
            <a:off x="8488363" y="6826250"/>
            <a:ext cx="1587" cy="1588"/>
          </a:xfrm>
          <a:prstGeom prst="rect">
            <a:avLst/>
          </a:prstGeom>
          <a:noFill/>
          <a:ln w="25400">
            <a:noFill/>
            <a:miter lim="800000"/>
            <a:headEnd/>
            <a:tailEnd/>
          </a:ln>
          <a:effectLst/>
        </p:spPr>
        <p:txBody>
          <a:bodyPr wrap="none"/>
          <a:lstStyle/>
          <a:p>
            <a:pPr algn="ctr"/>
            <a:endParaRPr lang="en-US" i="1">
              <a:solidFill>
                <a:schemeClr val="bg1"/>
              </a:solidFill>
            </a:endParaRPr>
          </a:p>
        </p:txBody>
      </p:sp>
      <p:sp>
        <p:nvSpPr>
          <p:cNvPr id="164912" name="Line 48"/>
          <p:cNvSpPr>
            <a:spLocks noChangeShapeType="1"/>
          </p:cNvSpPr>
          <p:nvPr/>
        </p:nvSpPr>
        <p:spPr bwMode="auto">
          <a:xfrm>
            <a:off x="1406525" y="3276600"/>
            <a:ext cx="0" cy="685800"/>
          </a:xfrm>
          <a:prstGeom prst="line">
            <a:avLst/>
          </a:prstGeom>
          <a:noFill/>
          <a:ln w="25400">
            <a:solidFill>
              <a:schemeClr val="bg1"/>
            </a:solidFill>
            <a:round/>
            <a:headEnd/>
            <a:tailEnd type="triangle" w="med" len="med"/>
          </a:ln>
          <a:effectLst/>
        </p:spPr>
        <p:txBody>
          <a:bodyPr wrap="none" anchor="ctr"/>
          <a:lstStyle/>
          <a:p>
            <a:endParaRPr lang="en-US"/>
          </a:p>
        </p:txBody>
      </p:sp>
      <p:sp>
        <p:nvSpPr>
          <p:cNvPr id="164913" name="Line 49"/>
          <p:cNvSpPr>
            <a:spLocks noChangeShapeType="1"/>
          </p:cNvSpPr>
          <p:nvPr/>
        </p:nvSpPr>
        <p:spPr bwMode="auto">
          <a:xfrm>
            <a:off x="3446463" y="3276600"/>
            <a:ext cx="0" cy="685800"/>
          </a:xfrm>
          <a:prstGeom prst="line">
            <a:avLst/>
          </a:prstGeom>
          <a:noFill/>
          <a:ln w="25400">
            <a:solidFill>
              <a:schemeClr val="bg1"/>
            </a:solidFill>
            <a:round/>
            <a:headEnd/>
            <a:tailEnd type="triangle" w="med" len="med"/>
          </a:ln>
          <a:effectLst/>
        </p:spPr>
        <p:txBody>
          <a:bodyPr wrap="none" anchor="ctr"/>
          <a:lstStyle/>
          <a:p>
            <a:endParaRPr lang="en-US"/>
          </a:p>
        </p:txBody>
      </p:sp>
      <p:sp>
        <p:nvSpPr>
          <p:cNvPr id="164914" name="Line 50"/>
          <p:cNvSpPr>
            <a:spLocks noChangeShapeType="1"/>
          </p:cNvSpPr>
          <p:nvPr/>
        </p:nvSpPr>
        <p:spPr bwMode="auto">
          <a:xfrm flipH="1">
            <a:off x="5627688" y="762000"/>
            <a:ext cx="280987" cy="457200"/>
          </a:xfrm>
          <a:prstGeom prst="line">
            <a:avLst/>
          </a:prstGeom>
          <a:noFill/>
          <a:ln w="25400">
            <a:solidFill>
              <a:schemeClr val="bg1"/>
            </a:solidFill>
            <a:round/>
            <a:headEnd/>
            <a:tailEnd type="triangle" w="med" len="med"/>
          </a:ln>
          <a:effectLst/>
        </p:spPr>
        <p:txBody>
          <a:bodyPr wrap="none" anchor="ctr"/>
          <a:lstStyle/>
          <a:p>
            <a:endParaRPr lang="en-US"/>
          </a:p>
        </p:txBody>
      </p:sp>
      <p:sp>
        <p:nvSpPr>
          <p:cNvPr id="164915" name="Line 51"/>
          <p:cNvSpPr>
            <a:spLocks noChangeShapeType="1"/>
          </p:cNvSpPr>
          <p:nvPr/>
        </p:nvSpPr>
        <p:spPr bwMode="auto">
          <a:xfrm flipV="1">
            <a:off x="2092325" y="5867400"/>
            <a:ext cx="0" cy="304800"/>
          </a:xfrm>
          <a:prstGeom prst="line">
            <a:avLst/>
          </a:prstGeom>
          <a:noFill/>
          <a:ln w="25400">
            <a:solidFill>
              <a:schemeClr val="bg1"/>
            </a:solidFill>
            <a:round/>
            <a:headEnd/>
            <a:tailEnd type="triangle" w="med" len="med"/>
          </a:ln>
          <a:effectLst/>
        </p:spPr>
        <p:txBody>
          <a:bodyPr wrap="none" anchor="ctr"/>
          <a:lstStyle/>
          <a:p>
            <a:endParaRPr lang="en-US"/>
          </a:p>
        </p:txBody>
      </p:sp>
      <p:sp>
        <p:nvSpPr>
          <p:cNvPr id="2" name="Rectangle 1"/>
          <p:cNvSpPr/>
          <p:nvPr/>
        </p:nvSpPr>
        <p:spPr>
          <a:xfrm>
            <a:off x="3092287" y="6265104"/>
            <a:ext cx="657552" cy="353943"/>
          </a:xfrm>
          <a:prstGeom prst="rect">
            <a:avLst/>
          </a:prstGeom>
        </p:spPr>
        <p:txBody>
          <a:bodyPr wrap="none">
            <a:spAutoFit/>
          </a:bodyPr>
          <a:lstStyle/>
          <a:p>
            <a:pPr lvl="0" algn="ctr"/>
            <a:r>
              <a:rPr lang="en-US" sz="1700" dirty="0">
                <a:solidFill>
                  <a:srgbClr val="0F56DC"/>
                </a:solidFill>
                <a:latin typeface="Arial" charset="0"/>
              </a:rPr>
              <a:t>BCG</a:t>
            </a:r>
            <a:endParaRPr lang="en-US" dirty="0">
              <a:solidFill>
                <a:srgbClr val="0F56DC"/>
              </a:solidFill>
            </a:endParaRPr>
          </a:p>
        </p:txBody>
      </p:sp>
    </p:spTree>
    <p:extLst>
      <p:ext uri="{BB962C8B-B14F-4D97-AF65-F5344CB8AC3E}">
        <p14:creationId xmlns:p14="http://schemas.microsoft.com/office/powerpoint/2010/main" val="25174409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6">
                    <a:lumMod val="50000"/>
                  </a:schemeClr>
                </a:solidFill>
              </a:rPr>
              <a:t>Methods for detecting </a:t>
            </a:r>
            <a:r>
              <a:rPr lang="en-US" sz="3200" i="1" dirty="0" smtClean="0">
                <a:solidFill>
                  <a:schemeClr val="accent6">
                    <a:lumMod val="50000"/>
                  </a:schemeClr>
                </a:solidFill>
              </a:rPr>
              <a:t>M. </a:t>
            </a:r>
            <a:r>
              <a:rPr lang="en-US" sz="3200" i="1" dirty="0" err="1" smtClean="0">
                <a:solidFill>
                  <a:schemeClr val="accent6">
                    <a:lumMod val="50000"/>
                  </a:schemeClr>
                </a:solidFill>
              </a:rPr>
              <a:t>tb</a:t>
            </a:r>
            <a:r>
              <a:rPr lang="en-US" sz="3200" dirty="0" smtClean="0">
                <a:solidFill>
                  <a:schemeClr val="accent6">
                    <a:lumMod val="50000"/>
                  </a:schemeClr>
                </a:solidFill>
              </a:rPr>
              <a:t> Infection</a:t>
            </a:r>
            <a:br>
              <a:rPr lang="en-US" sz="3200" dirty="0" smtClean="0">
                <a:solidFill>
                  <a:schemeClr val="accent6">
                    <a:lumMod val="50000"/>
                  </a:schemeClr>
                </a:solidFill>
              </a:rPr>
            </a:br>
            <a:r>
              <a:rPr lang="en-US" sz="3200" dirty="0" smtClean="0">
                <a:solidFill>
                  <a:schemeClr val="accent6">
                    <a:lumMod val="50000"/>
                  </a:schemeClr>
                </a:solidFill>
              </a:rPr>
              <a:t>in U.S.</a:t>
            </a:r>
            <a:endParaRPr lang="en-US" sz="3200" dirty="0">
              <a:solidFill>
                <a:schemeClr val="accent6">
                  <a:lumMod val="50000"/>
                </a:schemeClr>
              </a:solidFill>
            </a:endParaRPr>
          </a:p>
        </p:txBody>
      </p:sp>
      <p:sp>
        <p:nvSpPr>
          <p:cNvPr id="3" name="Content Placeholder 2"/>
          <p:cNvSpPr>
            <a:spLocks noGrp="1"/>
          </p:cNvSpPr>
          <p:nvPr>
            <p:ph idx="1"/>
          </p:nvPr>
        </p:nvSpPr>
        <p:spPr>
          <a:xfrm>
            <a:off x="457200" y="1600201"/>
            <a:ext cx="8229600" cy="2548876"/>
          </a:xfrm>
        </p:spPr>
        <p:txBody>
          <a:bodyPr/>
          <a:lstStyle/>
          <a:p>
            <a:pPr lvl="0">
              <a:buClr>
                <a:schemeClr val="accent6">
                  <a:lumMod val="50000"/>
                </a:schemeClr>
              </a:buClr>
            </a:pPr>
            <a:r>
              <a:rPr lang="en-US" dirty="0" err="1" smtClean="0"/>
              <a:t>Mantoux</a:t>
            </a:r>
            <a:r>
              <a:rPr lang="en-US" dirty="0" smtClean="0"/>
              <a:t> tuberculin skin test (TST)</a:t>
            </a:r>
          </a:p>
          <a:p>
            <a:pPr lvl="0">
              <a:buClr>
                <a:schemeClr val="accent6">
                  <a:lumMod val="50000"/>
                </a:schemeClr>
              </a:buClr>
            </a:pPr>
            <a:r>
              <a:rPr lang="en-US" dirty="0" smtClean="0"/>
              <a:t>IGRAs: </a:t>
            </a:r>
          </a:p>
          <a:p>
            <a:pPr lvl="1">
              <a:buClr>
                <a:schemeClr val="accent6">
                  <a:lumMod val="50000"/>
                </a:schemeClr>
              </a:buClr>
            </a:pPr>
            <a:r>
              <a:rPr lang="en-US" sz="2400" dirty="0" smtClean="0"/>
              <a:t>QuantiFERON-TB Gold In-Tube (QFT-GIT)</a:t>
            </a:r>
            <a:r>
              <a:rPr lang="en-US" sz="2400" baseline="30000" dirty="0" smtClean="0"/>
              <a:t>®</a:t>
            </a:r>
            <a:r>
              <a:rPr lang="en-US" sz="2400" dirty="0" smtClean="0"/>
              <a:t>, and</a:t>
            </a:r>
          </a:p>
          <a:p>
            <a:pPr lvl="1">
              <a:buClr>
                <a:schemeClr val="accent6">
                  <a:lumMod val="50000"/>
                </a:schemeClr>
              </a:buClr>
            </a:pPr>
            <a:r>
              <a:rPr lang="en-US" sz="2400" dirty="0" smtClean="0"/>
              <a:t>T-</a:t>
            </a:r>
            <a:r>
              <a:rPr lang="en-US" sz="2400" dirty="0" err="1" smtClean="0"/>
              <a:t>Spot.</a:t>
            </a:r>
            <a:r>
              <a:rPr lang="en-US" sz="2400" i="1" dirty="0" err="1" smtClean="0"/>
              <a:t>TB</a:t>
            </a:r>
            <a:r>
              <a:rPr lang="en-US" sz="2400" baseline="30000" dirty="0" smtClean="0"/>
              <a:t>®</a:t>
            </a:r>
          </a:p>
          <a:p>
            <a:pPr lvl="0">
              <a:buClr>
                <a:schemeClr val="accent6">
                  <a:lumMod val="50000"/>
                </a:schemeClr>
              </a:buClr>
            </a:pPr>
            <a:r>
              <a:rPr lang="en-US" dirty="0" smtClean="0"/>
              <a:t>Both IGRAs are FDA approved </a:t>
            </a:r>
          </a:p>
          <a:p>
            <a:pPr lvl="0"/>
            <a:endParaRPr lang="en-US" dirty="0" smtClean="0"/>
          </a:p>
        </p:txBody>
      </p:sp>
      <p:pic>
        <p:nvPicPr>
          <p:cNvPr id="4" name="Picture 4" descr="Pic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149077"/>
            <a:ext cx="3672408" cy="22010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6" descr="T-spot-8"/>
          <p:cNvPicPr>
            <a:picLocks noChangeAspect="1" noChangeArrowheads="1"/>
          </p:cNvPicPr>
          <p:nvPr/>
        </p:nvPicPr>
        <p:blipFill>
          <a:blip r:embed="rId4" cstate="print"/>
          <a:srcRect/>
          <a:stretch>
            <a:fillRect/>
          </a:stretch>
        </p:blipFill>
        <p:spPr bwMode="auto">
          <a:xfrm>
            <a:off x="5364088" y="4352142"/>
            <a:ext cx="2895270" cy="1809401"/>
          </a:xfrm>
          <a:prstGeom prst="rect">
            <a:avLst/>
          </a:prstGeom>
          <a:noFill/>
        </p:spPr>
      </p:pic>
    </p:spTree>
    <p:extLst>
      <p:ext uri="{BB962C8B-B14F-4D97-AF65-F5344CB8AC3E}">
        <p14:creationId xmlns:p14="http://schemas.microsoft.com/office/powerpoint/2010/main" val="1620969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03810" y="6642000"/>
            <a:ext cx="460800" cy="216000"/>
          </a:xfrm>
          <a:prstGeom prst="rect">
            <a:avLst/>
          </a:prstGeom>
        </p:spPr>
        <p:txBody>
          <a:bodyPr/>
          <a:lstStyle/>
          <a:p>
            <a:fld id="{35E95447-332B-4921-90E8-EADBE6641693}" type="slidenum">
              <a:rPr lang="en-AU" smtClean="0">
                <a:solidFill>
                  <a:srgbClr val="5F5F5F"/>
                </a:solidFill>
              </a:rPr>
              <a:pPr/>
              <a:t>8</a:t>
            </a:fld>
            <a:endParaRPr lang="en-AU">
              <a:solidFill>
                <a:srgbClr val="5F5F5F"/>
              </a:solidFill>
            </a:endParaRPr>
          </a:p>
        </p:txBody>
      </p:sp>
      <p:sp>
        <p:nvSpPr>
          <p:cNvPr id="4" name="Rectangle 3"/>
          <p:cNvSpPr txBox="1">
            <a:spLocks noChangeArrowheads="1"/>
          </p:cNvSpPr>
          <p:nvPr/>
        </p:nvSpPr>
        <p:spPr>
          <a:xfrm>
            <a:off x="611560" y="1066800"/>
            <a:ext cx="8447492" cy="5257800"/>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base">
              <a:spcAft>
                <a:spcPct val="0"/>
              </a:spcAft>
              <a:buClr>
                <a:srgbClr val="5472A1"/>
              </a:buClr>
              <a:buFont typeface="Wingdings 2" pitchFamily="18" charset="2"/>
              <a:buChar char="¢"/>
            </a:pPr>
            <a:endParaRPr lang="en-US" dirty="0" smtClean="0">
              <a:solidFill>
                <a:srgbClr val="000000"/>
              </a:solidFill>
            </a:endParaRPr>
          </a:p>
          <a:p>
            <a:pPr marL="285750" indent="-285750" fontAlgn="base">
              <a:spcAft>
                <a:spcPct val="0"/>
              </a:spcAft>
              <a:buClr>
                <a:schemeClr val="accent6">
                  <a:lumMod val="50000"/>
                </a:schemeClr>
              </a:buClr>
              <a:buFont typeface="Wingdings" panose="05000000000000000000" pitchFamily="2" charset="2"/>
              <a:buChar char="q"/>
            </a:pPr>
            <a:r>
              <a:rPr lang="en-US" b="1" dirty="0" smtClean="0">
                <a:solidFill>
                  <a:srgbClr val="000000"/>
                </a:solidFill>
              </a:rPr>
              <a:t>False positive reactions </a:t>
            </a:r>
            <a:r>
              <a:rPr lang="en-US" dirty="0" smtClean="0">
                <a:solidFill>
                  <a:srgbClr val="000000"/>
                </a:solidFill>
              </a:rPr>
              <a:t>due to many reasons, including:</a:t>
            </a:r>
          </a:p>
          <a:p>
            <a:pPr lvl="2" fontAlgn="base">
              <a:spcAft>
                <a:spcPct val="0"/>
              </a:spcAft>
              <a:buClr>
                <a:schemeClr val="accent6">
                  <a:lumMod val="50000"/>
                </a:schemeClr>
              </a:buClr>
              <a:buFont typeface="Wingdings" panose="05000000000000000000" pitchFamily="2" charset="2"/>
              <a:buChar char="q"/>
            </a:pPr>
            <a:r>
              <a:rPr lang="en-US" dirty="0" smtClean="0">
                <a:solidFill>
                  <a:srgbClr val="000000"/>
                </a:solidFill>
                <a:cs typeface="Arial" pitchFamily="34" charset="0"/>
              </a:rPr>
              <a:t>BCG vaccination</a:t>
            </a:r>
          </a:p>
          <a:p>
            <a:pPr lvl="2" fontAlgn="base">
              <a:spcAft>
                <a:spcPct val="0"/>
              </a:spcAft>
              <a:buClr>
                <a:schemeClr val="accent6">
                  <a:lumMod val="50000"/>
                </a:schemeClr>
              </a:buClr>
              <a:buFont typeface="Wingdings" panose="05000000000000000000" pitchFamily="2" charset="2"/>
              <a:buChar char="q"/>
            </a:pPr>
            <a:r>
              <a:rPr lang="en-US" dirty="0" smtClean="0">
                <a:solidFill>
                  <a:srgbClr val="000000"/>
                </a:solidFill>
                <a:cs typeface="Arial" pitchFamily="34" charset="0"/>
              </a:rPr>
              <a:t>Immune reactivity to non-tuberculosis mycobacteria (NTM)</a:t>
            </a:r>
          </a:p>
          <a:p>
            <a:pPr lvl="3" fontAlgn="base">
              <a:lnSpc>
                <a:spcPct val="150000"/>
              </a:lnSpc>
              <a:spcAft>
                <a:spcPct val="0"/>
              </a:spcAft>
              <a:buClr>
                <a:schemeClr val="accent6">
                  <a:lumMod val="50000"/>
                </a:schemeClr>
              </a:buClr>
              <a:buSzPct val="80000"/>
              <a:buFont typeface="Wingdings" panose="05000000000000000000" pitchFamily="2" charset="2"/>
              <a:buChar char="q"/>
            </a:pPr>
            <a:r>
              <a:rPr lang="en-US" dirty="0" smtClean="0">
                <a:solidFill>
                  <a:srgbClr val="000000"/>
                </a:solidFill>
                <a:cs typeface="Arial" pitchFamily="34" charset="0"/>
              </a:rPr>
              <a:t>- In US-born individuals, up to 50% of TST responses can be due to NTM infections (1)</a:t>
            </a:r>
            <a:endParaRPr lang="de-DE" baseline="30000" dirty="0" smtClean="0">
              <a:solidFill>
                <a:srgbClr val="000000"/>
              </a:solidFill>
              <a:cs typeface="Arial" pitchFamily="34" charset="0"/>
            </a:endParaRPr>
          </a:p>
          <a:p>
            <a:pPr marL="285750" indent="-285750" fontAlgn="base">
              <a:lnSpc>
                <a:spcPct val="150000"/>
              </a:lnSpc>
              <a:spcBef>
                <a:spcPct val="40000"/>
              </a:spcBef>
              <a:spcAft>
                <a:spcPts val="1200"/>
              </a:spcAft>
              <a:buClr>
                <a:schemeClr val="accent6">
                  <a:lumMod val="50000"/>
                </a:schemeClr>
              </a:buClr>
              <a:buFont typeface="Wingdings" panose="05000000000000000000" pitchFamily="2" charset="2"/>
              <a:buChar char="q"/>
            </a:pPr>
            <a:r>
              <a:rPr lang="en-US" dirty="0" smtClean="0">
                <a:solidFill>
                  <a:srgbClr val="000000"/>
                </a:solidFill>
              </a:rPr>
              <a:t>F</a:t>
            </a:r>
            <a:r>
              <a:rPr lang="en-US" b="1" dirty="0" smtClean="0">
                <a:solidFill>
                  <a:srgbClr val="000000"/>
                </a:solidFill>
              </a:rPr>
              <a:t>alse negative, specially with advanced TB, immunosuppressed persons</a:t>
            </a:r>
          </a:p>
          <a:p>
            <a:pPr marL="285750" indent="-285750" fontAlgn="base">
              <a:spcBef>
                <a:spcPct val="40000"/>
              </a:spcBef>
              <a:spcAft>
                <a:spcPts val="1200"/>
              </a:spcAft>
              <a:buClr>
                <a:schemeClr val="accent6">
                  <a:lumMod val="50000"/>
                </a:schemeClr>
              </a:buClr>
              <a:buFont typeface="Wingdings" panose="05000000000000000000" pitchFamily="2" charset="2"/>
              <a:buChar char="q"/>
            </a:pPr>
            <a:r>
              <a:rPr lang="en-US" dirty="0" smtClean="0">
                <a:solidFill>
                  <a:srgbClr val="000000"/>
                </a:solidFill>
              </a:rPr>
              <a:t>Difficulty in proper intradermal </a:t>
            </a:r>
            <a:r>
              <a:rPr lang="en-US" b="1" dirty="0" smtClean="0">
                <a:solidFill>
                  <a:srgbClr val="000000"/>
                </a:solidFill>
              </a:rPr>
              <a:t>injection</a:t>
            </a:r>
            <a:r>
              <a:rPr lang="en-US" dirty="0" smtClean="0">
                <a:solidFill>
                  <a:srgbClr val="000000"/>
                </a:solidFill>
              </a:rPr>
              <a:t> of PPD</a:t>
            </a:r>
          </a:p>
          <a:p>
            <a:pPr marL="285750" indent="-285750" fontAlgn="base">
              <a:spcBef>
                <a:spcPct val="40000"/>
              </a:spcBef>
              <a:spcAft>
                <a:spcPct val="0"/>
              </a:spcAft>
              <a:buClr>
                <a:schemeClr val="accent6">
                  <a:lumMod val="50000"/>
                </a:schemeClr>
              </a:buClr>
              <a:buFont typeface="Wingdings" panose="05000000000000000000" pitchFamily="2" charset="2"/>
              <a:buChar char="q"/>
            </a:pPr>
            <a:r>
              <a:rPr lang="en-US" dirty="0" smtClean="0">
                <a:solidFill>
                  <a:srgbClr val="000000"/>
                </a:solidFill>
              </a:rPr>
              <a:t>Need to interpret the test </a:t>
            </a:r>
            <a:r>
              <a:rPr lang="en-US" b="1" dirty="0" smtClean="0">
                <a:solidFill>
                  <a:srgbClr val="000000"/>
                </a:solidFill>
              </a:rPr>
              <a:t>2-3 days </a:t>
            </a:r>
            <a:r>
              <a:rPr lang="en-US" dirty="0" smtClean="0">
                <a:solidFill>
                  <a:srgbClr val="000000"/>
                </a:solidFill>
              </a:rPr>
              <a:t>after PPD injection </a:t>
            </a:r>
          </a:p>
          <a:p>
            <a:pPr lvl="2" fontAlgn="base">
              <a:spcAft>
                <a:spcPts val="1200"/>
              </a:spcAft>
              <a:buClr>
                <a:schemeClr val="accent6">
                  <a:lumMod val="50000"/>
                </a:schemeClr>
              </a:buClr>
              <a:buFont typeface="Wingdings" panose="05000000000000000000" pitchFamily="2" charset="2"/>
              <a:buChar char="q"/>
            </a:pPr>
            <a:r>
              <a:rPr lang="en-US" dirty="0" smtClean="0">
                <a:solidFill>
                  <a:srgbClr val="000000"/>
                </a:solidFill>
                <a:cs typeface="Arial" pitchFamily="34" charset="0"/>
              </a:rPr>
              <a:t>Often people do not return for reading</a:t>
            </a:r>
          </a:p>
          <a:p>
            <a:pPr marL="285750" indent="-285750" fontAlgn="base">
              <a:spcBef>
                <a:spcPct val="40000"/>
              </a:spcBef>
              <a:spcAft>
                <a:spcPct val="0"/>
              </a:spcAft>
              <a:buClr>
                <a:schemeClr val="accent6">
                  <a:lumMod val="50000"/>
                </a:schemeClr>
              </a:buClr>
              <a:buFont typeface="Wingdings" panose="05000000000000000000" pitchFamily="2" charset="2"/>
              <a:buChar char="q"/>
            </a:pPr>
            <a:r>
              <a:rPr lang="en-US" b="1" dirty="0" smtClean="0">
                <a:solidFill>
                  <a:srgbClr val="000000"/>
                </a:solidFill>
              </a:rPr>
              <a:t>Subjective: </a:t>
            </a:r>
          </a:p>
          <a:p>
            <a:pPr lvl="2" fontAlgn="base">
              <a:spcAft>
                <a:spcPct val="0"/>
              </a:spcAft>
              <a:buClr>
                <a:schemeClr val="accent6">
                  <a:lumMod val="50000"/>
                </a:schemeClr>
              </a:buClr>
              <a:buFont typeface="Wingdings" panose="05000000000000000000" pitchFamily="2" charset="2"/>
              <a:buChar char="q"/>
            </a:pPr>
            <a:r>
              <a:rPr lang="en-US" dirty="0" smtClean="0">
                <a:solidFill>
                  <a:srgbClr val="000000"/>
                </a:solidFill>
                <a:cs typeface="Arial" pitchFamily="34" charset="0"/>
              </a:rPr>
              <a:t>Two different readers, can get two answers</a:t>
            </a:r>
          </a:p>
          <a:p>
            <a:pPr lvl="2" fontAlgn="base">
              <a:spcAft>
                <a:spcPts val="1200"/>
              </a:spcAft>
              <a:buClr>
                <a:schemeClr val="accent6">
                  <a:lumMod val="50000"/>
                </a:schemeClr>
              </a:buClr>
              <a:buFont typeface="Wingdings" panose="05000000000000000000" pitchFamily="2" charset="2"/>
              <a:buChar char="q"/>
            </a:pPr>
            <a:r>
              <a:rPr lang="en-US" dirty="0" smtClean="0">
                <a:solidFill>
                  <a:srgbClr val="000000"/>
                </a:solidFill>
                <a:cs typeface="Arial" pitchFamily="34" charset="0"/>
              </a:rPr>
              <a:t>Different cut-offs for different situations (</a:t>
            </a:r>
            <a:r>
              <a:rPr lang="en-US" dirty="0" smtClean="0">
                <a:solidFill>
                  <a:srgbClr val="000000"/>
                </a:solidFill>
              </a:rPr>
              <a:t>≥ 5mm, ≥ 10mm, ≥ 15mm)</a:t>
            </a:r>
            <a:endParaRPr lang="en-US" dirty="0" smtClean="0">
              <a:solidFill>
                <a:srgbClr val="000000"/>
              </a:solidFill>
              <a:cs typeface="Arial" pitchFamily="34" charset="0"/>
            </a:endParaRPr>
          </a:p>
          <a:p>
            <a:pPr marL="285750" indent="-285750" fontAlgn="base">
              <a:spcAft>
                <a:spcPct val="0"/>
              </a:spcAft>
              <a:buClr>
                <a:schemeClr val="accent6">
                  <a:lumMod val="50000"/>
                </a:schemeClr>
              </a:buClr>
              <a:buFont typeface="Wingdings" panose="05000000000000000000" pitchFamily="2" charset="2"/>
              <a:buChar char="q"/>
            </a:pPr>
            <a:r>
              <a:rPr lang="de-DE" b="1" dirty="0" smtClean="0">
                <a:solidFill>
                  <a:srgbClr val="000000"/>
                </a:solidFill>
                <a:cs typeface="Arial" pitchFamily="34" charset="0"/>
              </a:rPr>
              <a:t>Boosting:</a:t>
            </a:r>
            <a:r>
              <a:rPr lang="de-DE" dirty="0" smtClean="0">
                <a:solidFill>
                  <a:srgbClr val="000000"/>
                </a:solidFill>
                <a:cs typeface="Arial" pitchFamily="34" charset="0"/>
              </a:rPr>
              <a:t> as PPD antigen is injected into the person, this can lead to the boosting of a subsequent test and a false-positive result, especially in those BCG vaccinated</a:t>
            </a:r>
          </a:p>
        </p:txBody>
      </p:sp>
      <p:sp>
        <p:nvSpPr>
          <p:cNvPr id="8" name="TextBox 7"/>
          <p:cNvSpPr txBox="1"/>
          <p:nvPr/>
        </p:nvSpPr>
        <p:spPr>
          <a:xfrm>
            <a:off x="2636532" y="6477000"/>
            <a:ext cx="6431268" cy="516632"/>
          </a:xfrm>
          <a:prstGeom prst="rect">
            <a:avLst/>
          </a:prstGeom>
          <a:noFill/>
        </p:spPr>
        <p:txBody>
          <a:bodyPr wrap="none" lIns="0" tIns="0" rIns="0" bIns="0" rtlCol="0">
            <a:noAutofit/>
          </a:bodyPr>
          <a:lstStyle/>
          <a:p>
            <a:pPr fontAlgn="base">
              <a:spcBef>
                <a:spcPct val="0"/>
              </a:spcBef>
              <a:spcAft>
                <a:spcPct val="0"/>
              </a:spcAft>
              <a:buClr>
                <a:srgbClr val="5472A1"/>
              </a:buClr>
            </a:pPr>
            <a:r>
              <a:rPr lang="en-AU" sz="1000" dirty="0">
                <a:solidFill>
                  <a:srgbClr val="909090"/>
                </a:solidFill>
                <a:cs typeface="Arial" charset="0"/>
              </a:rPr>
              <a:t>     </a:t>
            </a:r>
            <a:r>
              <a:rPr lang="en-AU" sz="1600" dirty="0">
                <a:solidFill>
                  <a:schemeClr val="accent6">
                    <a:lumMod val="50000"/>
                  </a:schemeClr>
                </a:solidFill>
                <a:cs typeface="Arial" charset="0"/>
              </a:rPr>
              <a:t>1. von </a:t>
            </a:r>
            <a:r>
              <a:rPr lang="en-AU" sz="1600" dirty="0" err="1">
                <a:solidFill>
                  <a:schemeClr val="accent6">
                    <a:lumMod val="50000"/>
                  </a:schemeClr>
                </a:solidFill>
                <a:cs typeface="Arial" charset="0"/>
              </a:rPr>
              <a:t>Reyn</a:t>
            </a:r>
            <a:r>
              <a:rPr lang="en-AU" sz="1600" dirty="0">
                <a:solidFill>
                  <a:schemeClr val="accent6">
                    <a:lumMod val="50000"/>
                  </a:schemeClr>
                </a:solidFill>
                <a:cs typeface="Arial" charset="0"/>
              </a:rPr>
              <a:t> CF., et al. (2001)  </a:t>
            </a:r>
            <a:r>
              <a:rPr lang="en-AU" sz="1600" dirty="0" err="1">
                <a:solidFill>
                  <a:schemeClr val="accent6">
                    <a:lumMod val="50000"/>
                  </a:schemeClr>
                </a:solidFill>
                <a:cs typeface="Arial" charset="0"/>
              </a:rPr>
              <a:t>Int</a:t>
            </a:r>
            <a:r>
              <a:rPr lang="en-AU" sz="1600" dirty="0">
                <a:solidFill>
                  <a:schemeClr val="accent6">
                    <a:lumMod val="50000"/>
                  </a:schemeClr>
                </a:solidFill>
                <a:cs typeface="Arial" charset="0"/>
              </a:rPr>
              <a:t> J </a:t>
            </a:r>
            <a:r>
              <a:rPr lang="en-AU" sz="1600" dirty="0" err="1">
                <a:solidFill>
                  <a:schemeClr val="accent6">
                    <a:lumMod val="50000"/>
                  </a:schemeClr>
                </a:solidFill>
                <a:cs typeface="Arial" charset="0"/>
              </a:rPr>
              <a:t>Tuberc</a:t>
            </a:r>
            <a:r>
              <a:rPr lang="en-AU" sz="1600" dirty="0">
                <a:solidFill>
                  <a:schemeClr val="accent6">
                    <a:lumMod val="50000"/>
                  </a:schemeClr>
                </a:solidFill>
                <a:cs typeface="Arial" charset="0"/>
              </a:rPr>
              <a:t> Lung Dis  5 (12), 1122-1128</a:t>
            </a:r>
          </a:p>
        </p:txBody>
      </p:sp>
      <p:sp>
        <p:nvSpPr>
          <p:cNvPr id="2" name="TextBox 1"/>
          <p:cNvSpPr txBox="1"/>
          <p:nvPr/>
        </p:nvSpPr>
        <p:spPr>
          <a:xfrm>
            <a:off x="752810" y="410418"/>
            <a:ext cx="6562390" cy="580181"/>
          </a:xfrm>
          <a:prstGeom prst="rect">
            <a:avLst/>
          </a:prstGeom>
          <a:noFill/>
        </p:spPr>
        <p:txBody>
          <a:bodyPr wrap="square" lIns="0" tIns="0" rIns="0" bIns="0" rtlCol="0">
            <a:noAutofit/>
          </a:bodyPr>
          <a:lstStyle/>
          <a:p>
            <a:pPr fontAlgn="base">
              <a:spcBef>
                <a:spcPct val="0"/>
              </a:spcBef>
              <a:spcAft>
                <a:spcPct val="0"/>
              </a:spcAft>
            </a:pPr>
            <a:r>
              <a:rPr lang="en-AU" sz="3200" b="1" dirty="0">
                <a:solidFill>
                  <a:schemeClr val="accent6">
                    <a:lumMod val="50000"/>
                  </a:schemeClr>
                </a:solidFill>
                <a:cs typeface="Arial" charset="0"/>
              </a:rPr>
              <a:t>Limitations of the </a:t>
            </a:r>
            <a:r>
              <a:rPr lang="en-AU" sz="3200" b="1" dirty="0" smtClean="0">
                <a:solidFill>
                  <a:schemeClr val="accent6">
                    <a:lumMod val="50000"/>
                  </a:schemeClr>
                </a:solidFill>
                <a:cs typeface="Arial" charset="0"/>
              </a:rPr>
              <a:t>TB Skin Test</a:t>
            </a:r>
            <a:endParaRPr lang="en-AU" sz="3200" b="1" dirty="0">
              <a:solidFill>
                <a:schemeClr val="accent6">
                  <a:lumMod val="50000"/>
                </a:schemeClr>
              </a:solidFill>
              <a:cs typeface="Arial" charset="0"/>
            </a:endParaRPr>
          </a:p>
        </p:txBody>
      </p:sp>
    </p:spTree>
    <p:custDataLst>
      <p:tags r:id="rId1"/>
    </p:custDataLst>
    <p:extLst>
      <p:ext uri="{BB962C8B-B14F-4D97-AF65-F5344CB8AC3E}">
        <p14:creationId xmlns:p14="http://schemas.microsoft.com/office/powerpoint/2010/main" val="17553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914400" y="304800"/>
            <a:ext cx="7162800" cy="762000"/>
          </a:xfrm>
        </p:spPr>
        <p:txBody>
          <a:bodyPr>
            <a:noAutofit/>
          </a:bodyPr>
          <a:lstStyle/>
          <a:p>
            <a:r>
              <a:rPr lang="en-US" sz="2800" b="1" dirty="0" smtClean="0">
                <a:solidFill>
                  <a:schemeClr val="accent6">
                    <a:lumMod val="50000"/>
                  </a:schemeClr>
                </a:solidFill>
              </a:rPr>
              <a:t>Interferon Gamma Release Assay (IGRA) Guidelines  in US</a:t>
            </a:r>
            <a:endParaRPr lang="en-US" sz="2800" b="1" dirty="0">
              <a:solidFill>
                <a:schemeClr val="accent6">
                  <a:lumMod val="50000"/>
                </a:schemeClr>
              </a:solidFill>
            </a:endParaRPr>
          </a:p>
        </p:txBody>
      </p:sp>
      <p:sp>
        <p:nvSpPr>
          <p:cNvPr id="6" name="Slide Number Placeholder 5"/>
          <p:cNvSpPr>
            <a:spLocks noGrp="1"/>
          </p:cNvSpPr>
          <p:nvPr>
            <p:ph type="sldNum" sz="quarter" idx="12"/>
          </p:nvPr>
        </p:nvSpPr>
        <p:spPr/>
        <p:txBody>
          <a:bodyPr/>
          <a:lstStyle/>
          <a:p>
            <a:fld id="{35E95447-332B-4921-90E8-EADBE6641693}" type="slidenum">
              <a:rPr lang="en-AU" smtClean="0">
                <a:solidFill>
                  <a:srgbClr val="5F5F5F"/>
                </a:solidFill>
              </a:rPr>
              <a:pPr/>
              <a:t>9</a:t>
            </a:fld>
            <a:endParaRPr lang="en-AU" dirty="0">
              <a:solidFill>
                <a:srgbClr val="5F5F5F"/>
              </a:solidFill>
            </a:endParaRPr>
          </a:p>
        </p:txBody>
      </p:sp>
      <p:sp>
        <p:nvSpPr>
          <p:cNvPr id="11" name="TextBox 10"/>
          <p:cNvSpPr txBox="1"/>
          <p:nvPr/>
        </p:nvSpPr>
        <p:spPr>
          <a:xfrm>
            <a:off x="2362200" y="2286000"/>
            <a:ext cx="3429000" cy="914400"/>
          </a:xfrm>
          <a:prstGeom prst="rect">
            <a:avLst/>
          </a:prstGeom>
          <a:noFill/>
        </p:spPr>
        <p:txBody>
          <a:bodyPr wrap="none" lIns="0" tIns="0" rIns="0" bIns="0" rtlCol="0">
            <a:noAutofit/>
          </a:bodyPr>
          <a:lstStyle/>
          <a:p>
            <a:pPr fontAlgn="base">
              <a:spcBef>
                <a:spcPct val="0"/>
              </a:spcBef>
              <a:spcAft>
                <a:spcPct val="0"/>
              </a:spcAft>
            </a:pPr>
            <a:r>
              <a:rPr lang="en-US" sz="1600" dirty="0">
                <a:solidFill>
                  <a:srgbClr val="000000"/>
                </a:solidFill>
                <a:cs typeface="Arial" charset="0"/>
              </a:rPr>
              <a:t>Insert 2010 CDC Guidelines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447800"/>
            <a:ext cx="7543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4743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NAME" val="confidentialMark"/>
</p:tagLst>
</file>

<file path=ppt/tags/tag3.xml><?xml version="1.0" encoding="utf-8"?>
<p:tagLst xmlns:a="http://schemas.openxmlformats.org/drawingml/2006/main" xmlns:r="http://schemas.openxmlformats.org/officeDocument/2006/relationships" xmlns:p="http://schemas.openxmlformats.org/presentationml/2006/main">
  <p:tag name="NAME" val="confidentialMark"/>
</p:tagLst>
</file>

<file path=ppt/tags/tag4.xml><?xml version="1.0" encoding="utf-8"?>
<p:tagLst xmlns:a="http://schemas.openxmlformats.org/drawingml/2006/main" xmlns:r="http://schemas.openxmlformats.org/officeDocument/2006/relationships" xmlns:p="http://schemas.openxmlformats.org/presentationml/2006/main">
  <p:tag name="NAME" val="confidentialMark"/>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5_QIAGEN Template">
  <a:themeElements>
    <a:clrScheme name="Sonal blue">
      <a:dk1>
        <a:srgbClr val="FFFFFF"/>
      </a:dk1>
      <a:lt1>
        <a:sysClr val="window" lastClr="FFFFFF"/>
      </a:lt1>
      <a:dk2>
        <a:srgbClr val="366092"/>
      </a:dk2>
      <a:lt2>
        <a:srgbClr val="366092"/>
      </a:lt2>
      <a:accent1>
        <a:srgbClr val="4F81BD"/>
      </a:accent1>
      <a:accent2>
        <a:srgbClr val="C0504D"/>
      </a:accent2>
      <a:accent3>
        <a:srgbClr val="9BBB59"/>
      </a:accent3>
      <a:accent4>
        <a:srgbClr val="8064A2"/>
      </a:accent4>
      <a:accent5>
        <a:srgbClr val="4BACC6"/>
      </a:accent5>
      <a:accent6>
        <a:srgbClr val="F79646"/>
      </a:accent6>
      <a:hlink>
        <a:srgbClr val="A5A5A5"/>
      </a:hlink>
      <a:folHlink>
        <a:srgbClr val="E36C09"/>
      </a:folHlink>
    </a:clrScheme>
    <a:fontScheme name="QIAG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spcBef>
            <a:spcPct val="20000"/>
          </a:spcBef>
          <a:buClr>
            <a:srgbClr val="000000"/>
          </a:buClr>
          <a:buSzPct val="100000"/>
          <a:defRPr sz="1600" dirty="0" smtClean="0">
            <a:solidFill>
              <a:schemeClr val="tx1"/>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a:defPPr>
      </a:lstStyle>
    </a:txDef>
  </a:objectDefaults>
  <a:extraClrSchemeLst/>
  <a:custClrLst>
    <a:custClr name="Black 100%">
      <a:srgbClr val="000000"/>
    </a:custClr>
    <a:custClr name="Black 65%">
      <a:srgbClr val="595959"/>
    </a:custClr>
    <a:custClr name="Black 40%">
      <a:srgbClr val="999999"/>
    </a:custClr>
    <a:custClr name="Black 25%">
      <a:srgbClr val="BFBFBF"/>
    </a:custClr>
    <a:custClr name="Black 10%">
      <a:srgbClr val="E5E5E5"/>
    </a:custClr>
    <a:custClr name="Dark blue 100%">
      <a:srgbClr val="1B3067"/>
    </a:custClr>
    <a:custClr name="Dark blue 65%">
      <a:srgbClr val="6B789C"/>
    </a:custClr>
    <a:custClr name="Dark blue 40%">
      <a:srgbClr val="A4ACC2"/>
    </a:custClr>
    <a:custClr name="Dark blue 25%">
      <a:srgbClr val="C6CBD9"/>
    </a:custClr>
    <a:custClr name="Dark blue 10%">
      <a:srgbClr val="E8EAF0"/>
    </a:custClr>
    <a:custClr name="Purple 100%">
      <a:srgbClr val="6E3E6D"/>
    </a:custClr>
    <a:custClr name="Purple 65%">
      <a:srgbClr val="A181A0"/>
    </a:custClr>
    <a:custClr name="Purple 40%">
      <a:srgbClr val="C5B2C5"/>
    </a:custClr>
    <a:custClr name="Purple 25%">
      <a:srgbClr val="DBCFDA"/>
    </a:custClr>
    <a:custClr name="Purple 10%">
      <a:srgbClr val="F0EBF0"/>
    </a:custClr>
    <a:custClr name="Red 100%">
      <a:srgbClr val="AD1525"/>
    </a:custClr>
    <a:custClr name="Red 65%">
      <a:srgbClr val="CA6771"/>
    </a:custClr>
    <a:custClr name="Red 40%">
      <a:srgbClr val="DEA1A8"/>
    </a:custClr>
    <a:custClr name="Red 25%">
      <a:srgbClr val="EAC4C8"/>
    </a:custClr>
    <a:custClr name="Red 10%">
      <a:srgbClr val="F7E7E9"/>
    </a:custClr>
    <a:custClr name="Yellow 100%">
      <a:srgbClr val="FFCC1A"/>
    </a:custClr>
    <a:custClr name="Yellow 65%">
      <a:srgbClr val="FFDE6A"/>
    </a:custClr>
    <a:custClr name="Yellow 40%">
      <a:srgbClr val="FFEBA3"/>
    </a:custClr>
    <a:custClr name="Yellow 25%">
      <a:srgbClr val="FFF2C6"/>
    </a:custClr>
    <a:custClr name="Yellow 10%">
      <a:srgbClr val="FFFAE8"/>
    </a:custClr>
    <a:custClr name="Green 100%">
      <a:srgbClr val="007045"/>
    </a:custClr>
    <a:custClr name="Green 65%">
      <a:srgbClr val="59A286"/>
    </a:custClr>
    <a:custClr name="Green 40%">
      <a:srgbClr val="99C6B5"/>
    </a:custClr>
    <a:custClr name="Green 25%">
      <a:srgbClr val="BFDBD0"/>
    </a:custClr>
    <a:custClr name="Green 10%">
      <a:srgbClr val="E5F0EC"/>
    </a:custClr>
    <a:custClr name="Blue 100%">
      <a:srgbClr val="004D9F"/>
    </a:custClr>
    <a:custClr name="Blue 65%">
      <a:srgbClr val="598BC1"/>
    </a:custClr>
    <a:custClr name="Blue 40%">
      <a:srgbClr val="99B8D9"/>
    </a:custClr>
    <a:custClr name="Blue 25%">
      <a:srgbClr val="BFD2E7"/>
    </a:custClr>
    <a:custClr name="Blue 10%">
      <a:srgbClr val="E5EDF5"/>
    </a:custClr>
  </a:custClrLst>
</a:theme>
</file>

<file path=ppt/theme/theme2.xml><?xml version="1.0" encoding="utf-8"?>
<a:theme xmlns:a="http://schemas.openxmlformats.org/drawingml/2006/main" name="2_QIAGEN Template">
  <a:themeElements>
    <a:clrScheme name="QIAGEN">
      <a:dk1>
        <a:srgbClr val="000000"/>
      </a:dk1>
      <a:lt1>
        <a:srgbClr val="FFFFFF"/>
      </a:lt1>
      <a:dk2>
        <a:srgbClr val="4B6791"/>
      </a:dk2>
      <a:lt2>
        <a:srgbClr val="5F5F5F"/>
      </a:lt2>
      <a:accent1>
        <a:srgbClr val="1B3067"/>
      </a:accent1>
      <a:accent2>
        <a:srgbClr val="5472A1"/>
      </a:accent2>
      <a:accent3>
        <a:srgbClr val="BDCADD"/>
      </a:accent3>
      <a:accent4>
        <a:srgbClr val="909090"/>
      </a:accent4>
      <a:accent5>
        <a:srgbClr val="C0C0C0"/>
      </a:accent5>
      <a:accent6>
        <a:srgbClr val="E0003C"/>
      </a:accent6>
      <a:hlink>
        <a:srgbClr val="1B3067"/>
      </a:hlink>
      <a:folHlink>
        <a:srgbClr val="5472A1"/>
      </a:folHlink>
    </a:clrScheme>
    <a:fontScheme name="QIAG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spcBef>
            <a:spcPct val="20000"/>
          </a:spcBef>
          <a:buClr>
            <a:srgbClr val="000000"/>
          </a:buClr>
          <a:buSzPct val="100000"/>
          <a:defRPr sz="1600" dirty="0" smtClean="0">
            <a:solidFill>
              <a:schemeClr val="tx1"/>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a:defPPr>
      </a:lstStyle>
    </a:txDef>
  </a:objectDefaults>
  <a:extraClrSchemeLst/>
  <a:custClrLst>
    <a:custClr name="Black 100%">
      <a:srgbClr val="000000"/>
    </a:custClr>
    <a:custClr name="Black 65%">
      <a:srgbClr val="595959"/>
    </a:custClr>
    <a:custClr name="Black 40%">
      <a:srgbClr val="999999"/>
    </a:custClr>
    <a:custClr name="Black 25%">
      <a:srgbClr val="BFBFBF"/>
    </a:custClr>
    <a:custClr name="Black 10%">
      <a:srgbClr val="E5E5E5"/>
    </a:custClr>
    <a:custClr name="Dark blue 100%">
      <a:srgbClr val="1B3067"/>
    </a:custClr>
    <a:custClr name="Dark blue 65%">
      <a:srgbClr val="6B789C"/>
    </a:custClr>
    <a:custClr name="Dark blue 40%">
      <a:srgbClr val="A4ACC2"/>
    </a:custClr>
    <a:custClr name="Dark blue 25%">
      <a:srgbClr val="C6CBD9"/>
    </a:custClr>
    <a:custClr name="Dark blue 10%">
      <a:srgbClr val="E8EAF0"/>
    </a:custClr>
    <a:custClr name="Purple 100%">
      <a:srgbClr val="6E3E6D"/>
    </a:custClr>
    <a:custClr name="Purple 65%">
      <a:srgbClr val="A181A0"/>
    </a:custClr>
    <a:custClr name="Purple 40%">
      <a:srgbClr val="C5B2C5"/>
    </a:custClr>
    <a:custClr name="Purple 25%">
      <a:srgbClr val="DBCFDA"/>
    </a:custClr>
    <a:custClr name="Purple 10%">
      <a:srgbClr val="F0EBF0"/>
    </a:custClr>
    <a:custClr name="Red 100%">
      <a:srgbClr val="AD1525"/>
    </a:custClr>
    <a:custClr name="Red 65%">
      <a:srgbClr val="CA6771"/>
    </a:custClr>
    <a:custClr name="Red 40%">
      <a:srgbClr val="DEA1A8"/>
    </a:custClr>
    <a:custClr name="Red 25%">
      <a:srgbClr val="EAC4C8"/>
    </a:custClr>
    <a:custClr name="Red 10%">
      <a:srgbClr val="F7E7E9"/>
    </a:custClr>
    <a:custClr name="Yellow 100%">
      <a:srgbClr val="FFCC1A"/>
    </a:custClr>
    <a:custClr name="Yellow 65%">
      <a:srgbClr val="FFDE6A"/>
    </a:custClr>
    <a:custClr name="Yellow 40%">
      <a:srgbClr val="FFEBA3"/>
    </a:custClr>
    <a:custClr name="Yellow 25%">
      <a:srgbClr val="FFF2C6"/>
    </a:custClr>
    <a:custClr name="Yellow 10%">
      <a:srgbClr val="FFFAE8"/>
    </a:custClr>
    <a:custClr name="Green 100%">
      <a:srgbClr val="007045"/>
    </a:custClr>
    <a:custClr name="Green 65%">
      <a:srgbClr val="59A286"/>
    </a:custClr>
    <a:custClr name="Green 40%">
      <a:srgbClr val="99C6B5"/>
    </a:custClr>
    <a:custClr name="Green 25%">
      <a:srgbClr val="BFDBD0"/>
    </a:custClr>
    <a:custClr name="Green 10%">
      <a:srgbClr val="E5F0EC"/>
    </a:custClr>
    <a:custClr name="Blue 100%">
      <a:srgbClr val="004D9F"/>
    </a:custClr>
    <a:custClr name="Blue 65%">
      <a:srgbClr val="598BC1"/>
    </a:custClr>
    <a:custClr name="Blue 40%">
      <a:srgbClr val="99B8D9"/>
    </a:custClr>
    <a:custClr name="Blue 25%">
      <a:srgbClr val="BFD2E7"/>
    </a:custClr>
    <a:custClr name="Blue 10%">
      <a:srgbClr val="E5EDF5"/>
    </a:custClr>
  </a:custClrLst>
</a:theme>
</file>

<file path=ppt/theme/theme3.xml><?xml version="1.0" encoding="utf-8"?>
<a:theme xmlns:a="http://schemas.openxmlformats.org/drawingml/2006/main" name="4_QIAGEN Template">
  <a:themeElements>
    <a:clrScheme name="QIAGEN">
      <a:dk1>
        <a:srgbClr val="000000"/>
      </a:dk1>
      <a:lt1>
        <a:srgbClr val="FFFFFF"/>
      </a:lt1>
      <a:dk2>
        <a:srgbClr val="4B6791"/>
      </a:dk2>
      <a:lt2>
        <a:srgbClr val="5F5F5F"/>
      </a:lt2>
      <a:accent1>
        <a:srgbClr val="1B3067"/>
      </a:accent1>
      <a:accent2>
        <a:srgbClr val="5472A1"/>
      </a:accent2>
      <a:accent3>
        <a:srgbClr val="BDCADD"/>
      </a:accent3>
      <a:accent4>
        <a:srgbClr val="909090"/>
      </a:accent4>
      <a:accent5>
        <a:srgbClr val="C0C0C0"/>
      </a:accent5>
      <a:accent6>
        <a:srgbClr val="E0003C"/>
      </a:accent6>
      <a:hlink>
        <a:srgbClr val="1B3067"/>
      </a:hlink>
      <a:folHlink>
        <a:srgbClr val="5472A1"/>
      </a:folHlink>
    </a:clrScheme>
    <a:fontScheme name="QIAG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spcBef>
            <a:spcPct val="20000"/>
          </a:spcBef>
          <a:buClr>
            <a:srgbClr val="000000"/>
          </a:buClr>
          <a:buSzPct val="100000"/>
          <a:defRPr sz="1600" dirty="0" smtClean="0">
            <a:solidFill>
              <a:schemeClr val="tx1"/>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a:defPPr>
      </a:lstStyle>
    </a:txDef>
  </a:objectDefaults>
  <a:extraClrSchemeLst/>
  <a:custClrLst>
    <a:custClr name="Black 100%">
      <a:srgbClr val="000000"/>
    </a:custClr>
    <a:custClr name="Black 65%">
      <a:srgbClr val="595959"/>
    </a:custClr>
    <a:custClr name="Black 40%">
      <a:srgbClr val="999999"/>
    </a:custClr>
    <a:custClr name="Black 25%">
      <a:srgbClr val="BFBFBF"/>
    </a:custClr>
    <a:custClr name="Black 10%">
      <a:srgbClr val="E5E5E5"/>
    </a:custClr>
    <a:custClr name="Dark blue 100%">
      <a:srgbClr val="1B3067"/>
    </a:custClr>
    <a:custClr name="Dark blue 65%">
      <a:srgbClr val="6B789C"/>
    </a:custClr>
    <a:custClr name="Dark blue 40%">
      <a:srgbClr val="A4ACC2"/>
    </a:custClr>
    <a:custClr name="Dark blue 25%">
      <a:srgbClr val="C6CBD9"/>
    </a:custClr>
    <a:custClr name="Dark blue 10%">
      <a:srgbClr val="E8EAF0"/>
    </a:custClr>
    <a:custClr name="Purple 100%">
      <a:srgbClr val="6E3E6D"/>
    </a:custClr>
    <a:custClr name="Purple 65%">
      <a:srgbClr val="A181A0"/>
    </a:custClr>
    <a:custClr name="Purple 40%">
      <a:srgbClr val="C5B2C5"/>
    </a:custClr>
    <a:custClr name="Purple 25%">
      <a:srgbClr val="DBCFDA"/>
    </a:custClr>
    <a:custClr name="Purple 10%">
      <a:srgbClr val="F0EBF0"/>
    </a:custClr>
    <a:custClr name="Red 100%">
      <a:srgbClr val="AD1525"/>
    </a:custClr>
    <a:custClr name="Red 65%">
      <a:srgbClr val="CA6771"/>
    </a:custClr>
    <a:custClr name="Red 40%">
      <a:srgbClr val="DEA1A8"/>
    </a:custClr>
    <a:custClr name="Red 25%">
      <a:srgbClr val="EAC4C8"/>
    </a:custClr>
    <a:custClr name="Red 10%">
      <a:srgbClr val="F7E7E9"/>
    </a:custClr>
    <a:custClr name="Yellow 100%">
      <a:srgbClr val="FFCC1A"/>
    </a:custClr>
    <a:custClr name="Yellow 65%">
      <a:srgbClr val="FFDE6A"/>
    </a:custClr>
    <a:custClr name="Yellow 40%">
      <a:srgbClr val="FFEBA3"/>
    </a:custClr>
    <a:custClr name="Yellow 25%">
      <a:srgbClr val="FFF2C6"/>
    </a:custClr>
    <a:custClr name="Yellow 10%">
      <a:srgbClr val="FFFAE8"/>
    </a:custClr>
    <a:custClr name="Green 100%">
      <a:srgbClr val="007045"/>
    </a:custClr>
    <a:custClr name="Green 65%">
      <a:srgbClr val="59A286"/>
    </a:custClr>
    <a:custClr name="Green 40%">
      <a:srgbClr val="99C6B5"/>
    </a:custClr>
    <a:custClr name="Green 25%">
      <a:srgbClr val="BFDBD0"/>
    </a:custClr>
    <a:custClr name="Green 10%">
      <a:srgbClr val="E5F0EC"/>
    </a:custClr>
    <a:custClr name="Blue 100%">
      <a:srgbClr val="004D9F"/>
    </a:custClr>
    <a:custClr name="Blue 65%">
      <a:srgbClr val="598BC1"/>
    </a:custClr>
    <a:custClr name="Blue 40%">
      <a:srgbClr val="99B8D9"/>
    </a:custClr>
    <a:custClr name="Blue 25%">
      <a:srgbClr val="BFD2E7"/>
    </a:custClr>
    <a:custClr name="Blue 10%">
      <a:srgbClr val="E5EDF5"/>
    </a:custClr>
  </a:custClrLst>
</a:theme>
</file>

<file path=ppt/theme/theme4.xml><?xml version="1.0" encoding="utf-8"?>
<a:theme xmlns:a="http://schemas.openxmlformats.org/drawingml/2006/main" name="NCHHSTP_PPT_dark([1]">
  <a:themeElements>
    <a:clrScheme name="Custom 1">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CCFFFF"/>
      </a:hlink>
      <a:folHlink>
        <a:srgbClr val="89F5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TotalTime>
  <Words>3381</Words>
  <Application>Microsoft Office PowerPoint</Application>
  <PresentationFormat>On-screen Show (4:3)</PresentationFormat>
  <Paragraphs>729</Paragraphs>
  <Slides>50</Slides>
  <Notes>16</Notes>
  <HiddenSlides>0</HiddenSlides>
  <MMClips>0</MMClips>
  <ScaleCrop>false</ScaleCrop>
  <HeadingPairs>
    <vt:vector size="4" baseType="variant">
      <vt:variant>
        <vt:lpstr>Theme</vt:lpstr>
      </vt:variant>
      <vt:variant>
        <vt:i4>4</vt:i4>
      </vt:variant>
      <vt:variant>
        <vt:lpstr>Slide Titles</vt:lpstr>
      </vt:variant>
      <vt:variant>
        <vt:i4>50</vt:i4>
      </vt:variant>
    </vt:vector>
  </HeadingPairs>
  <TitlesOfParts>
    <vt:vector size="54" baseType="lpstr">
      <vt:lpstr>5_QIAGEN Template</vt:lpstr>
      <vt:lpstr>2_QIAGEN Template</vt:lpstr>
      <vt:lpstr>4_QIAGEN Template</vt:lpstr>
      <vt:lpstr>NCHHSTP_PPT_dark([1]</vt:lpstr>
      <vt:lpstr>Understanding Interferon Gamma Release Assays, and an Update on Tuberculosis Treatment</vt:lpstr>
      <vt:lpstr>Today’s Talk</vt:lpstr>
      <vt:lpstr>PowerPoint Presentation</vt:lpstr>
      <vt:lpstr>A Model of Tuberculosis Epidemiology </vt:lpstr>
      <vt:lpstr>Interventions to control Tuberculosis</vt:lpstr>
      <vt:lpstr>PowerPoint Presentation</vt:lpstr>
      <vt:lpstr>Methods for detecting M. tb Infection in U.S.</vt:lpstr>
      <vt:lpstr>PowerPoint Presentation</vt:lpstr>
      <vt:lpstr>Interferon Gamma Release Assay (IGRA) Guidelines  in US</vt:lpstr>
      <vt:lpstr>Interferon Gamma Release Assays (IGRAs)</vt:lpstr>
      <vt:lpstr>General Recommendations for Using IGRAs</vt:lpstr>
      <vt:lpstr>General Recommendations for Using IGRAs (cont.)</vt:lpstr>
      <vt:lpstr>Interpretation of TB Test Results in BCG-Vaccinated Persons</vt:lpstr>
      <vt:lpstr>Immunologic Basis of IGRAs</vt:lpstr>
      <vt:lpstr>Immunological Basis of QFT</vt:lpstr>
      <vt:lpstr>Quantiferon Technology</vt:lpstr>
      <vt:lpstr>QFT Step-By-Step Procedure </vt:lpstr>
      <vt:lpstr>T SPOT .TB  testing steps</vt:lpstr>
      <vt:lpstr>Antigens in QFT</vt:lpstr>
      <vt:lpstr>Quantiferon Performance</vt:lpstr>
      <vt:lpstr> </vt:lpstr>
      <vt:lpstr>PowerPoint Presentation</vt:lpstr>
      <vt:lpstr>LTBI – TST and QFT</vt:lpstr>
      <vt:lpstr>Overview Of IGRAs in HIV-infected persons</vt:lpstr>
      <vt:lpstr>IGRAs in HIV infected persons</vt:lpstr>
      <vt:lpstr>IGRAs in HIV infected persons</vt:lpstr>
      <vt:lpstr>Serial Testing in Health Care Workers</vt:lpstr>
      <vt:lpstr>PowerPoint Presentation</vt:lpstr>
      <vt:lpstr>PowerPoint Presentation</vt:lpstr>
      <vt:lpstr>IGRA summary  </vt:lpstr>
      <vt:lpstr>Tuberculosis Treatment Basics</vt:lpstr>
      <vt:lpstr>Objectives of Tuberculosis Treatment</vt:lpstr>
      <vt:lpstr>Ensuring Best outcomes in TB Treatment</vt:lpstr>
      <vt:lpstr>Current Anti-TB Drugs</vt:lpstr>
      <vt:lpstr>Regimens with Rifampin</vt:lpstr>
      <vt:lpstr>TB Disease Treatment Regimens</vt:lpstr>
      <vt:lpstr>Regimen 1 for Treatment of Pulmonary, Drug-Susceptible TB  6-Month Standard Regimen for Most Patients</vt:lpstr>
      <vt:lpstr>TB Disease Treatment Regimens (cont.)</vt:lpstr>
      <vt:lpstr>Regimen 3 for Treatment of Pulmonary, Drug-Susceptible TB  6-Month Intermittent Dosing Options</vt:lpstr>
      <vt:lpstr>Regimen 4 for Treatment of Pulmonary, Drug-Susceptible TB  7-Month Regimen without Pyrazinamide</vt:lpstr>
      <vt:lpstr>Treatment Regimens for Specific Situations</vt:lpstr>
      <vt:lpstr>Treatment Regimens for Specific Situations</vt:lpstr>
      <vt:lpstr>Treatment Regimens for Specific Situations  HIV-Infected Persons </vt:lpstr>
      <vt:lpstr>Common Cytochrome P450 Drug Interactions</vt:lpstr>
      <vt:lpstr>Treatment Regimens for Specific Situations  HIV-Infected Persons (cont.) </vt:lpstr>
      <vt:lpstr>Conditions Requiring Additional Considerations</vt:lpstr>
      <vt:lpstr>Evaluating Response to Treatment</vt:lpstr>
      <vt:lpstr>The Future of TB treatment?</vt:lpstr>
      <vt:lpstr>PowerPoint Presentation</vt:lpstr>
      <vt:lpstr>PowerPoint Presentation</vt:lpstr>
    </vt:vector>
  </TitlesOfParts>
  <Company>QIAGEN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QFT use in HIV patients</dc:title>
  <dc:creator>Anthony Ausiello</dc:creator>
  <cp:lastModifiedBy>Brittany Zuckerman</cp:lastModifiedBy>
  <cp:revision>44</cp:revision>
  <dcterms:created xsi:type="dcterms:W3CDTF">2013-10-24T20:46:31Z</dcterms:created>
  <dcterms:modified xsi:type="dcterms:W3CDTF">2014-04-24T13:36:44Z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CB9B0684-CBCA-411C-9976-D5DB8B8C58B9</vt:lpwstr>
  </property>
  <property fmtid="{D5CDD505-2E9C-101B-9397-08002B2CF9AE}" pid="3" name="ArticulatePath">
    <vt:lpwstr>QFT_HIV_Sension</vt:lpwstr>
  </property>
</Properties>
</file>