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3" r:id="rId25"/>
    <p:sldId id="284" r:id="rId26"/>
    <p:sldId id="285" r:id="rId27"/>
    <p:sldId id="286" r:id="rId28"/>
    <p:sldId id="287" r:id="rId29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r>
              <a:rPr lang="en-US" smtClean="0"/>
              <a:t>4/25/2014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F68A7D17-9675-4E6B-9BCF-F878AAA1F9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2010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r>
              <a:rPr lang="en-US" smtClean="0"/>
              <a:t>4/25/2014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787FA79E-B904-4503-B9F5-7133BADD33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55145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FA79E-B904-4503-B9F5-7133BADD335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4/25/2014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3E0B-92D4-41EB-A77A-EADDB7180D93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89AA-5E8E-4622-9A9A-4FF9A1983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1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3E0B-92D4-41EB-A77A-EADDB7180D93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89AA-5E8E-4622-9A9A-4FF9A1983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8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3E0B-92D4-41EB-A77A-EADDB7180D93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89AA-5E8E-4622-9A9A-4FF9A1983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9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3E0B-92D4-41EB-A77A-EADDB7180D93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89AA-5E8E-4622-9A9A-4FF9A1983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5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3E0B-92D4-41EB-A77A-EADDB7180D93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89AA-5E8E-4622-9A9A-4FF9A1983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3E0B-92D4-41EB-A77A-EADDB7180D93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89AA-5E8E-4622-9A9A-4FF9A1983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0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3E0B-92D4-41EB-A77A-EADDB7180D93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89AA-5E8E-4622-9A9A-4FF9A1983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2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3E0B-92D4-41EB-A77A-EADDB7180D93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89AA-5E8E-4622-9A9A-4FF9A1983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8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3E0B-92D4-41EB-A77A-EADDB7180D93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89AA-5E8E-4622-9A9A-4FF9A1983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6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3E0B-92D4-41EB-A77A-EADDB7180D93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89AA-5E8E-4622-9A9A-4FF9A1983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0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53E0B-92D4-41EB-A77A-EADDB7180D93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789AA-5E8E-4622-9A9A-4FF9A1983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8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53E0B-92D4-41EB-A77A-EADDB7180D93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789AA-5E8E-4622-9A9A-4FF9A1983D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3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Effects </a:t>
            </a:r>
            <a:r>
              <a:rPr lang="en-US" dirty="0" smtClean="0"/>
              <a:t>of Tuberculosis Internationally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0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Recently a visiting student from Singapore tested positive for active TB</a:t>
            </a:r>
          </a:p>
          <a:p>
            <a:r>
              <a:rPr lang="en-US" dirty="0" smtClean="0"/>
              <a:t>Required hospitalization</a:t>
            </a:r>
          </a:p>
          <a:p>
            <a:r>
              <a:rPr lang="en-US" dirty="0" smtClean="0"/>
              <a:t>Collection of Sputum</a:t>
            </a:r>
          </a:p>
          <a:p>
            <a:r>
              <a:rPr lang="en-US" dirty="0" smtClean="0"/>
              <a:t>Medication </a:t>
            </a:r>
          </a:p>
          <a:p>
            <a:r>
              <a:rPr lang="en-US" dirty="0" smtClean="0"/>
              <a:t>Contact investigation </a:t>
            </a:r>
            <a:r>
              <a:rPr lang="en-US" dirty="0" smtClean="0"/>
              <a:t>work</a:t>
            </a:r>
            <a:r>
              <a:rPr lang="en-US" dirty="0" smtClean="0"/>
              <a:t>, church, family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 of TB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and accurate detection, diagnosis and reporting of TB cases leading to initiation and completion of treatment</a:t>
            </a:r>
          </a:p>
          <a:p>
            <a:r>
              <a:rPr lang="en-US" dirty="0" smtClean="0"/>
              <a:t>Identification of contacts of patients with infectious TB</a:t>
            </a:r>
          </a:p>
          <a:p>
            <a:r>
              <a:rPr lang="en-US" dirty="0" smtClean="0"/>
              <a:t>Identification of those patients with LTBI and at risk for  progression to TB </a:t>
            </a:r>
            <a:r>
              <a:rPr lang="en-US" dirty="0" smtClean="0"/>
              <a:t>disease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4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Delays in Obtaining Health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Homeless patients</a:t>
            </a:r>
          </a:p>
          <a:p>
            <a:endParaRPr lang="en-US" dirty="0" smtClean="0"/>
          </a:p>
          <a:p>
            <a:r>
              <a:rPr lang="en-US" dirty="0" smtClean="0"/>
              <a:t>Fear of Immigration authorities</a:t>
            </a:r>
          </a:p>
          <a:p>
            <a:endParaRPr lang="en-US" dirty="0" smtClean="0"/>
          </a:p>
          <a:p>
            <a:r>
              <a:rPr lang="en-US" dirty="0" smtClean="0"/>
              <a:t>Those who speak language other than English</a:t>
            </a:r>
          </a:p>
          <a:p>
            <a:endParaRPr lang="en-US" dirty="0" smtClean="0"/>
          </a:p>
          <a:p>
            <a:r>
              <a:rPr lang="en-US" dirty="0" smtClean="0"/>
              <a:t>Cultural </a:t>
            </a:r>
            <a:r>
              <a:rPr lang="en-US" dirty="0" smtClean="0"/>
              <a:t>factors, social </a:t>
            </a:r>
            <a:r>
              <a:rPr lang="en-US" dirty="0" smtClean="0"/>
              <a:t>stigma of TB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20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Importance of Tb Training and Education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Deficiencies in clinical knowledge and practice</a:t>
            </a:r>
          </a:p>
          <a:p>
            <a:r>
              <a:rPr lang="en-US" dirty="0" smtClean="0"/>
              <a:t>Staffing and workforce </a:t>
            </a:r>
            <a:r>
              <a:rPr lang="en-US" dirty="0" smtClean="0"/>
              <a:t>concerns</a:t>
            </a:r>
            <a:endParaRPr lang="en-US" dirty="0"/>
          </a:p>
          <a:p>
            <a:r>
              <a:rPr lang="en-US" dirty="0" smtClean="0"/>
              <a:t>New guidelines and </a:t>
            </a:r>
            <a:r>
              <a:rPr lang="en-US" dirty="0" smtClean="0"/>
              <a:t>recommendations</a:t>
            </a:r>
            <a:endParaRPr lang="en-US" dirty="0"/>
          </a:p>
          <a:p>
            <a:r>
              <a:rPr lang="en-US" dirty="0" smtClean="0"/>
              <a:t>Education of new contributors to TB control</a:t>
            </a:r>
          </a:p>
          <a:p>
            <a:r>
              <a:rPr lang="en-US" dirty="0" smtClean="0"/>
              <a:t>Diminished teaching about TB in medical and nursing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08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Surgeon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Licensed physicians  conduct health  screening including LTBI and active TB on foreign born persons living in the US for permanent residency</a:t>
            </a:r>
          </a:p>
          <a:p>
            <a:endParaRPr lang="en-US" dirty="0" smtClean="0"/>
          </a:p>
          <a:p>
            <a:r>
              <a:rPr lang="en-US" dirty="0" smtClean="0"/>
              <a:t>Civil surgeons receive immigration-focused training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6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–resistant TB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Refers to an isolate of M. Tuberculosis that is resistant to one of the first-line </a:t>
            </a:r>
            <a:r>
              <a:rPr lang="en-US" dirty="0" err="1" smtClean="0"/>
              <a:t>antiTB</a:t>
            </a:r>
            <a:r>
              <a:rPr lang="en-US" dirty="0" smtClean="0"/>
              <a:t> drugs:</a:t>
            </a:r>
          </a:p>
          <a:p>
            <a:r>
              <a:rPr lang="en-US" dirty="0" err="1" smtClean="0"/>
              <a:t>Isonaizid</a:t>
            </a:r>
            <a:endParaRPr lang="en-US" dirty="0" smtClean="0"/>
          </a:p>
          <a:p>
            <a:r>
              <a:rPr lang="en-US" dirty="0" smtClean="0"/>
              <a:t>Rifampin</a:t>
            </a:r>
          </a:p>
          <a:p>
            <a:r>
              <a:rPr lang="en-US" dirty="0" err="1" smtClean="0"/>
              <a:t>Pyrazinsmide</a:t>
            </a:r>
            <a:endParaRPr lang="en-US" dirty="0" smtClean="0"/>
          </a:p>
          <a:p>
            <a:r>
              <a:rPr lang="en-US" dirty="0" err="1" smtClean="0"/>
              <a:t>Ethambutol</a:t>
            </a:r>
            <a:endParaRPr lang="en-US" dirty="0" smtClean="0"/>
          </a:p>
          <a:p>
            <a:r>
              <a:rPr lang="en-US" dirty="0" smtClean="0"/>
              <a:t>Streptomycin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02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Multidrug-resistant TB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MDR-TB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Multidrug resistant TB refers to an isolate of </a:t>
            </a:r>
            <a:r>
              <a:rPr lang="en-US" dirty="0" err="1" smtClean="0"/>
              <a:t>M.Tuberculosis</a:t>
            </a:r>
            <a:r>
              <a:rPr lang="en-US" dirty="0" smtClean="0"/>
              <a:t> that is resistant to at least isoniazid and rifampin and possibly additional agents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98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Extensive Drug Resistant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XDR-TB</a:t>
            </a:r>
          </a:p>
          <a:p>
            <a:endParaRPr lang="en-US" dirty="0"/>
          </a:p>
          <a:p>
            <a:r>
              <a:rPr lang="en-US" dirty="0" smtClean="0"/>
              <a:t>This refers to an isolate of </a:t>
            </a:r>
            <a:r>
              <a:rPr lang="en-US" dirty="0" err="1" smtClean="0"/>
              <a:t>M.Tuberculosis</a:t>
            </a:r>
            <a:r>
              <a:rPr lang="en-US" dirty="0" smtClean="0"/>
              <a:t> that is resistant to at least Isoniazid, rifampin and </a:t>
            </a:r>
            <a:r>
              <a:rPr lang="en-US" dirty="0" err="1" smtClean="0"/>
              <a:t>fluroquinolones</a:t>
            </a:r>
            <a:r>
              <a:rPr lang="en-US" dirty="0" smtClean="0"/>
              <a:t> as well as either aminoglycosides (</a:t>
            </a:r>
            <a:r>
              <a:rPr lang="en-US" dirty="0" err="1" smtClean="0"/>
              <a:t>amikacin</a:t>
            </a:r>
            <a:r>
              <a:rPr lang="en-US" dirty="0" smtClean="0"/>
              <a:t>, kanamycin or </a:t>
            </a:r>
            <a:r>
              <a:rPr lang="en-US" dirty="0" err="1" smtClean="0"/>
              <a:t>capreomycin</a:t>
            </a:r>
            <a:r>
              <a:rPr lang="en-US" dirty="0" smtClean="0"/>
              <a:t> or both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9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Totally drug-resistant TB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TDR-TB refers to an isolate of </a:t>
            </a:r>
            <a:r>
              <a:rPr lang="en-US" dirty="0" err="1" smtClean="0"/>
              <a:t>M.tuberculosis</a:t>
            </a:r>
            <a:r>
              <a:rPr lang="en-US" dirty="0" smtClean="0"/>
              <a:t> resistant to all locally tested medications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2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Drug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Primary drug resistance is said to occur in a patient who has never received </a:t>
            </a:r>
            <a:r>
              <a:rPr lang="en-US" dirty="0" smtClean="0"/>
              <a:t>ant-TB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24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Tuberculosis Control In Vulnerable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Bulletin of the World Health Organization</a:t>
            </a:r>
          </a:p>
          <a:p>
            <a:endParaRPr lang="en-US" dirty="0" smtClean="0"/>
          </a:p>
          <a:p>
            <a:r>
              <a:rPr lang="en-US" dirty="0" smtClean="0"/>
              <a:t>TB is an in important public health problem in industrialized countries</a:t>
            </a:r>
          </a:p>
          <a:p>
            <a:endParaRPr lang="en-US" dirty="0" smtClean="0"/>
          </a:p>
          <a:p>
            <a:r>
              <a:rPr lang="en-US" dirty="0" smtClean="0"/>
              <a:t>Most cases occur in minority groups</a:t>
            </a:r>
          </a:p>
          <a:p>
            <a:endParaRPr lang="en-US" dirty="0" smtClean="0"/>
          </a:p>
          <a:p>
            <a:r>
              <a:rPr lang="en-US" dirty="0" smtClean="0"/>
              <a:t>Immigrants who arrive from  high </a:t>
            </a:r>
            <a:r>
              <a:rPr lang="en-US" dirty="0" err="1" smtClean="0"/>
              <a:t>endemicity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drug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Secondary drug resistance refers to the development of resistance during or following chemotherapy in patients who had previously had drug-susceptible TB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6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CDC’s Do Not Board and/or Lookout </a:t>
            </a:r>
            <a:r>
              <a:rPr lang="en-US" dirty="0"/>
              <a:t>L</a:t>
            </a:r>
            <a:r>
              <a:rPr lang="en-US" dirty="0" smtClean="0"/>
              <a:t>ists </a:t>
            </a:r>
            <a:r>
              <a:rPr lang="en-US" dirty="0"/>
              <a:t>E</a:t>
            </a:r>
            <a:r>
              <a:rPr lang="en-US" dirty="0" smtClean="0"/>
              <a:t>xplained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U.S. Federally </a:t>
            </a:r>
            <a:r>
              <a:rPr lang="en-US" sz="2400" dirty="0" err="1" smtClean="0"/>
              <a:t>Quarantinable</a:t>
            </a:r>
            <a:r>
              <a:rPr lang="en-US" sz="2400" dirty="0" smtClean="0"/>
              <a:t> Communicable </a:t>
            </a:r>
            <a:r>
              <a:rPr lang="en-US" sz="2400" dirty="0" smtClean="0"/>
              <a:t>Diseases    </a:t>
            </a:r>
            <a:endParaRPr lang="en-US" sz="2400" dirty="0" smtClean="0"/>
          </a:p>
          <a:p>
            <a:r>
              <a:rPr lang="en-US" sz="2400" dirty="0" smtClean="0"/>
              <a:t>Cholera                         </a:t>
            </a:r>
            <a:endParaRPr lang="en-US" sz="2400" dirty="0" smtClean="0"/>
          </a:p>
          <a:p>
            <a:r>
              <a:rPr lang="en-US" sz="2400" dirty="0" smtClean="0"/>
              <a:t>Viral </a:t>
            </a:r>
            <a:r>
              <a:rPr lang="en-US" sz="2400" dirty="0" smtClean="0"/>
              <a:t>hemorrhagic fevers</a:t>
            </a:r>
          </a:p>
          <a:p>
            <a:r>
              <a:rPr lang="en-US" sz="2400" dirty="0" smtClean="0"/>
              <a:t>Diphtheria                    </a:t>
            </a:r>
            <a:endParaRPr lang="en-US" sz="2400" dirty="0" smtClean="0"/>
          </a:p>
          <a:p>
            <a:r>
              <a:rPr lang="en-US" sz="2400" dirty="0" smtClean="0"/>
              <a:t>Sever </a:t>
            </a:r>
            <a:r>
              <a:rPr lang="en-US" sz="2400" dirty="0" smtClean="0"/>
              <a:t>acute respiratory </a:t>
            </a:r>
            <a:r>
              <a:rPr lang="en-US" sz="2400" dirty="0"/>
              <a:t>(SARS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r>
              <a:rPr lang="en-US" sz="2400" dirty="0" smtClean="0"/>
              <a:t>Infectious TB </a:t>
            </a:r>
            <a:r>
              <a:rPr lang="en-US" sz="2400" dirty="0" smtClean="0"/>
              <a:t>Plague                           </a:t>
            </a:r>
          </a:p>
          <a:p>
            <a:r>
              <a:rPr lang="en-US" sz="2400" dirty="0" smtClean="0"/>
              <a:t>Influenza </a:t>
            </a:r>
            <a:r>
              <a:rPr lang="en-US" sz="2400" dirty="0" smtClean="0"/>
              <a:t>novel </a:t>
            </a:r>
            <a:r>
              <a:rPr lang="en-US" sz="2400" dirty="0" smtClean="0"/>
              <a:t>or </a:t>
            </a:r>
            <a:r>
              <a:rPr lang="en-US" sz="2400" dirty="0" smtClean="0"/>
              <a:t>reemerging </a:t>
            </a:r>
            <a:r>
              <a:rPr lang="en-US" sz="2400" dirty="0" smtClean="0"/>
              <a:t>influenza causing </a:t>
            </a:r>
            <a:r>
              <a:rPr lang="en-US" sz="2400" dirty="0" smtClean="0"/>
              <a:t>or with potential </a:t>
            </a:r>
            <a:r>
              <a:rPr lang="en-US" sz="2400" dirty="0" smtClean="0"/>
              <a:t>to cause </a:t>
            </a:r>
            <a:r>
              <a:rPr lang="en-US" sz="2400" dirty="0" smtClean="0"/>
              <a:t>a pandemic</a:t>
            </a:r>
          </a:p>
          <a:p>
            <a:r>
              <a:rPr lang="en-US" sz="2400" dirty="0" smtClean="0"/>
              <a:t>Smallpox</a:t>
            </a:r>
          </a:p>
          <a:p>
            <a:r>
              <a:rPr lang="en-US" sz="2400" dirty="0" smtClean="0"/>
              <a:t>Yellow fever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006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Do Not Board  (DNB) List</a:t>
            </a:r>
          </a:p>
          <a:p>
            <a:r>
              <a:rPr lang="en-US" dirty="0" smtClean="0"/>
              <a:t>Travel restriction tool:  Prevents people who meet specific criteria from obtaining a boarding pass for any flight inbound to, outbound from, or within the United States</a:t>
            </a:r>
          </a:p>
          <a:p>
            <a:pPr lvl="2"/>
            <a:r>
              <a:rPr lang="en-US" dirty="0" err="1" smtClean="0"/>
              <a:t>Implented</a:t>
            </a:r>
            <a:r>
              <a:rPr lang="en-US" dirty="0" smtClean="0"/>
              <a:t> by the TSA</a:t>
            </a:r>
          </a:p>
          <a:p>
            <a:pPr lvl="2"/>
            <a:r>
              <a:rPr lang="en-US" dirty="0" smtClean="0"/>
              <a:t>Does </a:t>
            </a:r>
            <a:r>
              <a:rPr lang="en-US" dirty="0" smtClean="0"/>
              <a:t>NOT prevent </a:t>
            </a:r>
            <a:r>
              <a:rPr lang="en-US" dirty="0" smtClean="0"/>
              <a:t>passengers from </a:t>
            </a:r>
            <a:r>
              <a:rPr lang="en-US" dirty="0" smtClean="0"/>
              <a:t>boarding ships, trains, or </a:t>
            </a:r>
            <a:r>
              <a:rPr lang="en-US" dirty="0" smtClean="0"/>
              <a:t>buses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67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DNB/LO at a Glance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         DNB                                                 LO</a:t>
            </a:r>
          </a:p>
          <a:p>
            <a:pPr marL="0" indent="0">
              <a:buNone/>
            </a:pPr>
            <a:r>
              <a:rPr lang="en-US" dirty="0" smtClean="0"/>
              <a:t>Boarding pass denied              </a:t>
            </a:r>
            <a:r>
              <a:rPr lang="en-US" dirty="0" smtClean="0"/>
              <a:t>   Traveler evaluated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 smtClean="0"/>
              <a:t>any flight inbound to,       </a:t>
            </a:r>
            <a:r>
              <a:rPr lang="en-US" dirty="0" smtClean="0"/>
              <a:t>    </a:t>
            </a:r>
            <a:r>
              <a:rPr lang="en-US" dirty="0" smtClean="0"/>
              <a:t>evaluated when</a:t>
            </a:r>
          </a:p>
          <a:p>
            <a:pPr marL="0" indent="0">
              <a:buNone/>
            </a:pPr>
            <a:r>
              <a:rPr lang="en-US" dirty="0" smtClean="0"/>
              <a:t>Outbound from, or within     </a:t>
            </a:r>
            <a:r>
              <a:rPr lang="en-US" dirty="0" smtClean="0"/>
              <a:t>       entering </a:t>
            </a:r>
            <a:r>
              <a:rPr lang="en-US" dirty="0" smtClean="0"/>
              <a:t>US at</a:t>
            </a:r>
          </a:p>
          <a:p>
            <a:pPr marL="0" indent="0">
              <a:buNone/>
            </a:pPr>
            <a:r>
              <a:rPr lang="en-US" dirty="0" smtClean="0"/>
              <a:t>US                                                </a:t>
            </a:r>
            <a:r>
              <a:rPr lang="en-US" dirty="0" smtClean="0"/>
              <a:t>        </a:t>
            </a:r>
            <a:r>
              <a:rPr lang="en-US" dirty="0" smtClean="0"/>
              <a:t>a border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Implemented by TSA                 Enforced </a:t>
            </a:r>
            <a:r>
              <a:rPr lang="en-US" dirty="0" smtClean="0"/>
              <a:t>by </a:t>
            </a:r>
            <a:r>
              <a:rPr lang="en-US" dirty="0" smtClean="0"/>
              <a:t>Customs </a:t>
            </a:r>
          </a:p>
          <a:p>
            <a:pPr marL="0" indent="0">
              <a:buNone/>
            </a:pPr>
            <a:r>
              <a:rPr lang="en-US" dirty="0" smtClean="0"/>
              <a:t>					and Border Protection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17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on the Do Not Board list are not part of the No Fly List</a:t>
            </a:r>
          </a:p>
          <a:p>
            <a:r>
              <a:rPr lang="en-US" dirty="0" smtClean="0"/>
              <a:t>The Do Not Board list is designed to protect the public’s health</a:t>
            </a:r>
          </a:p>
          <a:p>
            <a:r>
              <a:rPr lang="en-US" dirty="0" smtClean="0"/>
              <a:t>The No Fly list is intended for law enforcement purposes, such as terrorist threats.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23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DNB/LO Removal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Removal </a:t>
            </a:r>
            <a:r>
              <a:rPr lang="en-US" dirty="0" smtClean="0"/>
              <a:t>is </a:t>
            </a:r>
            <a:r>
              <a:rPr lang="en-US" dirty="0"/>
              <a:t>f</a:t>
            </a:r>
            <a:r>
              <a:rPr lang="en-US" dirty="0" smtClean="0"/>
              <a:t>acilitated </a:t>
            </a:r>
            <a:r>
              <a:rPr lang="en-US" dirty="0" smtClean="0"/>
              <a:t>when </a:t>
            </a:r>
            <a:r>
              <a:rPr lang="en-US" dirty="0" smtClean="0"/>
              <a:t>person </a:t>
            </a:r>
            <a:r>
              <a:rPr lang="en-US" dirty="0" smtClean="0"/>
              <a:t>is </a:t>
            </a:r>
            <a:r>
              <a:rPr lang="en-US" dirty="0"/>
              <a:t>d</a:t>
            </a:r>
            <a:r>
              <a:rPr lang="en-US" dirty="0" smtClean="0"/>
              <a:t>etermined </a:t>
            </a:r>
            <a:r>
              <a:rPr lang="en-US" dirty="0" smtClean="0"/>
              <a:t>to </a:t>
            </a:r>
            <a:r>
              <a:rPr lang="en-US" dirty="0" smtClean="0"/>
              <a:t>b</a:t>
            </a:r>
            <a:r>
              <a:rPr lang="en-US" dirty="0" smtClean="0"/>
              <a:t>e NONINFECTIOUS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985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Wall Street Journal</a:t>
            </a:r>
            <a:br>
              <a:rPr lang="en-US" dirty="0" smtClean="0"/>
            </a:br>
            <a:r>
              <a:rPr lang="en-US" dirty="0" smtClean="0"/>
              <a:t>October 29,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Few diseases need new medicines as much as tuberculosis.  </a:t>
            </a:r>
          </a:p>
          <a:p>
            <a:r>
              <a:rPr lang="en-US" dirty="0" smtClean="0"/>
              <a:t>Some medications are 40 years old</a:t>
            </a:r>
          </a:p>
          <a:p>
            <a:r>
              <a:rPr lang="en-US" dirty="0" smtClean="0"/>
              <a:t>Funding for R&amp;D rose annually </a:t>
            </a:r>
            <a:r>
              <a:rPr lang="en-US" dirty="0" smtClean="0"/>
              <a:t>2005-2012</a:t>
            </a:r>
            <a:endParaRPr lang="en-US" dirty="0" smtClean="0"/>
          </a:p>
          <a:p>
            <a:r>
              <a:rPr lang="en-US" dirty="0" smtClean="0"/>
              <a:t>Most cuts came from private sector donors</a:t>
            </a:r>
          </a:p>
          <a:p>
            <a:r>
              <a:rPr lang="en-US" dirty="0" err="1" smtClean="0"/>
              <a:t>Bedaquiline</a:t>
            </a:r>
            <a:r>
              <a:rPr lang="en-US" dirty="0" smtClean="0"/>
              <a:t>, </a:t>
            </a:r>
            <a:r>
              <a:rPr lang="en-US" dirty="0" smtClean="0"/>
              <a:t>Johnson </a:t>
            </a:r>
            <a:r>
              <a:rPr lang="en-US" dirty="0" smtClean="0"/>
              <a:t>&amp; Johnson</a:t>
            </a:r>
          </a:p>
          <a:p>
            <a:r>
              <a:rPr lang="en-US" dirty="0" smtClean="0"/>
              <a:t>Awaiting regulatory approval outside US where 450,000 annual drug resistant TB occur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45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Delamanid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Otsuka Pharmaceutical  failed to get approval </a:t>
            </a:r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rom European Union committee  in July</a:t>
            </a:r>
          </a:p>
          <a:p>
            <a:r>
              <a:rPr lang="en-US" dirty="0" smtClean="0"/>
              <a:t>Pfizer</a:t>
            </a:r>
          </a:p>
          <a:p>
            <a:r>
              <a:rPr lang="en-US" dirty="0" smtClean="0"/>
              <a:t>Astra-Zeneca</a:t>
            </a:r>
          </a:p>
          <a:p>
            <a:r>
              <a:rPr lang="en-US" dirty="0" smtClean="0"/>
              <a:t>Bill &amp; Melinda Gates</a:t>
            </a:r>
          </a:p>
          <a:p>
            <a:r>
              <a:rPr lang="en-US" dirty="0" smtClean="0"/>
              <a:t>President Obama </a:t>
            </a:r>
            <a:r>
              <a:rPr lang="en-US" dirty="0" smtClean="0"/>
              <a:t>in 2014 </a:t>
            </a:r>
            <a:r>
              <a:rPr lang="en-US" dirty="0" smtClean="0"/>
              <a:t>budget proposed a 19% cut to </a:t>
            </a:r>
            <a:r>
              <a:rPr lang="en-US" dirty="0" smtClean="0"/>
              <a:t>$191 </a:t>
            </a:r>
            <a:r>
              <a:rPr lang="en-US" dirty="0" smtClean="0"/>
              <a:t>Million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3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 Currently, most cases are diagnosed via the longtime sputum smear microscopy method.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Doctors need a test that can be used to diagnose patients in the examination room and begin treatment right away.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6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Bulletin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Association between TB and poverty is mediated by ;</a:t>
            </a:r>
          </a:p>
          <a:p>
            <a:r>
              <a:rPr lang="en-US" dirty="0" smtClean="0"/>
              <a:t>Overcrowding</a:t>
            </a:r>
          </a:p>
          <a:p>
            <a:r>
              <a:rPr lang="en-US" dirty="0" smtClean="0"/>
              <a:t>Poorly ventilated housing</a:t>
            </a:r>
          </a:p>
          <a:p>
            <a:r>
              <a:rPr lang="en-US" dirty="0" smtClean="0"/>
              <a:t>Malnutrition</a:t>
            </a:r>
          </a:p>
          <a:p>
            <a:r>
              <a:rPr lang="en-US" dirty="0" smtClean="0"/>
              <a:t>Smoking </a:t>
            </a:r>
          </a:p>
          <a:p>
            <a:r>
              <a:rPr lang="en-US" dirty="0" smtClean="0"/>
              <a:t>Stress</a:t>
            </a:r>
          </a:p>
          <a:p>
            <a:r>
              <a:rPr lang="en-US" dirty="0" smtClean="0"/>
              <a:t>Social deprivation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82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Displaced populations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groups of refugees affects TB control in receiving country.</a:t>
            </a:r>
          </a:p>
          <a:p>
            <a:endParaRPr lang="en-US" dirty="0" smtClean="0"/>
          </a:p>
          <a:p>
            <a:r>
              <a:rPr lang="en-US" dirty="0" smtClean="0"/>
              <a:t>Poor living conditions and overcrowding in refugee settlements increase the risk of TB</a:t>
            </a:r>
          </a:p>
        </p:txBody>
      </p:sp>
    </p:spTree>
    <p:extLst>
      <p:ext uri="{BB962C8B-B14F-4D97-AF65-F5344CB8AC3E}">
        <p14:creationId xmlns:p14="http://schemas.microsoft.com/office/powerpoint/2010/main" val="348161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1554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MMWR  March 20, 2014</a:t>
            </a:r>
            <a:br>
              <a:rPr lang="en-US" dirty="0" smtClean="0"/>
            </a:br>
            <a:r>
              <a:rPr lang="en-US" dirty="0" smtClean="0"/>
              <a:t>Morbidity and Mortality Weekly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Cases and rates of TB continue to fall in the US</a:t>
            </a:r>
          </a:p>
          <a:p>
            <a:r>
              <a:rPr lang="en-US" dirty="0" smtClean="0"/>
              <a:t>Foreign – Born  and racial/ethnic minorities are keeping TB elimination out of reach</a:t>
            </a:r>
          </a:p>
          <a:p>
            <a:r>
              <a:rPr lang="en-US" dirty="0" smtClean="0"/>
              <a:t>TB rate for foreign born individuals is 13 times higher than among individuals born in the US.</a:t>
            </a:r>
          </a:p>
          <a:p>
            <a:r>
              <a:rPr lang="en-US" dirty="0" smtClean="0"/>
              <a:t>The proportion of TB cases in foreign-born group continues to increase.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7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New </a:t>
            </a:r>
            <a:r>
              <a:rPr lang="en-US" dirty="0" smtClean="0"/>
              <a:t>TB Screening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CDC recommendations for overseas tuberculosis screening of immigrants and refugees has improved diagnosis prior to </a:t>
            </a:r>
            <a:r>
              <a:rPr lang="en-US" dirty="0" smtClean="0"/>
              <a:t>arrival</a:t>
            </a:r>
            <a:endParaRPr lang="en-US" dirty="0" smtClean="0"/>
          </a:p>
          <a:p>
            <a:r>
              <a:rPr lang="en-US" dirty="0" smtClean="0"/>
              <a:t>Sputum more sensitive screening</a:t>
            </a:r>
          </a:p>
          <a:p>
            <a:r>
              <a:rPr lang="en-US" dirty="0" smtClean="0"/>
              <a:t>Chest x-ray </a:t>
            </a:r>
          </a:p>
          <a:p>
            <a:r>
              <a:rPr lang="en-US" dirty="0" smtClean="0"/>
              <a:t>$15 million decrease in US Health Care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58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 </a:t>
            </a:r>
            <a:r>
              <a:rPr lang="en-US" dirty="0" smtClean="0"/>
              <a:t>screening </a:t>
            </a:r>
            <a:r>
              <a:rPr lang="en-US" dirty="0" smtClean="0"/>
              <a:t>overseas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Guidelines require testing of children ages 2 – 14 who are arriving from countries with high rates of TB</a:t>
            </a:r>
          </a:p>
          <a:p>
            <a:endParaRPr lang="en-US" dirty="0" smtClean="0"/>
          </a:p>
          <a:p>
            <a:r>
              <a:rPr lang="en-US" dirty="0" smtClean="0"/>
              <a:t>The 2007 guidelines are require the use of DOT Direct Observed Therapy.  This is considered the gold standard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2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four greatest  immigrant magnet states have over half the TB cases in the U.S.</a:t>
            </a:r>
          </a:p>
          <a:p>
            <a:r>
              <a:rPr lang="en-US" dirty="0" smtClean="0"/>
              <a:t>1992 27 % TB cases in the U.S. are foreign born:    Hawaii                         83% of cases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smtClean="0"/>
              <a:t>      </a:t>
            </a:r>
            <a:r>
              <a:rPr lang="en-US" dirty="0" smtClean="0"/>
              <a:t>Washington State     48% of </a:t>
            </a:r>
            <a:r>
              <a:rPr lang="en-US" dirty="0" smtClean="0"/>
              <a:t>cases                         	        California                    </a:t>
            </a:r>
            <a:r>
              <a:rPr lang="en-US" dirty="0" smtClean="0"/>
              <a:t>61% of cases</a:t>
            </a:r>
          </a:p>
          <a:p>
            <a:r>
              <a:rPr lang="en-US" dirty="0" smtClean="0"/>
              <a:t>The Queens, New York, Health Dept.  81% of new TB cases in 2001 to immigrants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25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706562"/>
          </a:xfrm>
        </p:spPr>
        <p:txBody>
          <a:bodyPr/>
          <a:lstStyle/>
          <a:p>
            <a:r>
              <a:rPr lang="en-US" dirty="0" smtClean="0"/>
              <a:t>Impact on the Unites States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Immigrants/refugees, </a:t>
            </a:r>
            <a:r>
              <a:rPr lang="en-US" dirty="0" smtClean="0"/>
              <a:t>these groups intend to reside </a:t>
            </a:r>
            <a:r>
              <a:rPr lang="en-US" dirty="0" smtClean="0"/>
              <a:t>in </a:t>
            </a:r>
            <a:r>
              <a:rPr lang="en-US" dirty="0" smtClean="0"/>
              <a:t>the U.S.</a:t>
            </a:r>
          </a:p>
          <a:p>
            <a:endParaRPr lang="en-US" dirty="0"/>
          </a:p>
          <a:p>
            <a:r>
              <a:rPr lang="en-US" dirty="0" smtClean="0"/>
              <a:t>Nonimmigrant </a:t>
            </a:r>
            <a:r>
              <a:rPr lang="en-US" dirty="0" smtClean="0"/>
              <a:t>visitors students</a:t>
            </a:r>
            <a:r>
              <a:rPr lang="en-US" dirty="0" smtClean="0"/>
              <a:t>, exchange </a:t>
            </a:r>
            <a:r>
              <a:rPr lang="en-US" dirty="0" smtClean="0"/>
              <a:t>visitors temporary </a:t>
            </a:r>
            <a:r>
              <a:rPr lang="en-US" dirty="0" smtClean="0"/>
              <a:t>workers, tourists, </a:t>
            </a:r>
            <a:r>
              <a:rPr lang="en-US" dirty="0" smtClean="0"/>
              <a:t>                           </a:t>
            </a:r>
            <a:r>
              <a:rPr lang="en-US" dirty="0" smtClean="0"/>
              <a:t>business </a:t>
            </a:r>
            <a:r>
              <a:rPr lang="en-US" dirty="0" smtClean="0"/>
              <a:t>travelers. </a:t>
            </a:r>
          </a:p>
          <a:p>
            <a:endParaRPr lang="en-US" dirty="0" smtClean="0"/>
          </a:p>
          <a:p>
            <a:r>
              <a:rPr lang="en-US" dirty="0" smtClean="0"/>
              <a:t>Only immigrants and refugees are screened.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93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916</Words>
  <Application>Microsoft Office PowerPoint</Application>
  <PresentationFormat>On-screen Show (4:3)</PresentationFormat>
  <Paragraphs>157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The Effects of Tuberculosis Internationally</vt:lpstr>
      <vt:lpstr>Tuberculosis Control In Vulnerable Groups</vt:lpstr>
      <vt:lpstr>WHO Bulletin</vt:lpstr>
      <vt:lpstr>Displaced populations</vt:lpstr>
      <vt:lpstr>MMWR  March 20, 2014 Morbidity and Mortality Weekly Report</vt:lpstr>
      <vt:lpstr>  New TB Screening  </vt:lpstr>
      <vt:lpstr>TB screening overseas</vt:lpstr>
      <vt:lpstr>Incidence</vt:lpstr>
      <vt:lpstr>Impact on the Unites States </vt:lpstr>
      <vt:lpstr>Positive Patient</vt:lpstr>
      <vt:lpstr>Basic principles of TB Control</vt:lpstr>
      <vt:lpstr>Delays in Obtaining Health Care</vt:lpstr>
      <vt:lpstr>Importance of Tb Training and Education </vt:lpstr>
      <vt:lpstr>Civil Surgeon</vt:lpstr>
      <vt:lpstr>Drug –resistant TB</vt:lpstr>
      <vt:lpstr>Multidrug-resistant TB</vt:lpstr>
      <vt:lpstr>Extensive Drug Resistant</vt:lpstr>
      <vt:lpstr>Totally drug-resistant TB</vt:lpstr>
      <vt:lpstr>Primary Drug Resistance</vt:lpstr>
      <vt:lpstr>Secondary drug Resistance</vt:lpstr>
      <vt:lpstr>CDC’s Do Not Board and/or Lookout Lists Explained</vt:lpstr>
      <vt:lpstr>Definitions</vt:lpstr>
      <vt:lpstr>DNB/LO at a Glance</vt:lpstr>
      <vt:lpstr>NOTE</vt:lpstr>
      <vt:lpstr>Criteria for DNB/LO Removal</vt:lpstr>
      <vt:lpstr>Wall Street Journal October 29, 2014</vt:lpstr>
      <vt:lpstr>Delamanid</vt:lpstr>
      <vt:lpstr>Goal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Affects of Tuberculosis Internationally</dc:title>
  <dc:creator>Chlebowski, Sally</dc:creator>
  <cp:lastModifiedBy>Brittany Zuckerman</cp:lastModifiedBy>
  <cp:revision>36</cp:revision>
  <dcterms:created xsi:type="dcterms:W3CDTF">2014-04-14T14:09:42Z</dcterms:created>
  <dcterms:modified xsi:type="dcterms:W3CDTF">2014-04-23T20:25:00Z</dcterms:modified>
</cp:coreProperties>
</file>