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256" r:id="rId2"/>
    <p:sldId id="257" r:id="rId3"/>
    <p:sldId id="258" r:id="rId4"/>
    <p:sldId id="259" r:id="rId5"/>
    <p:sldId id="261" r:id="rId6"/>
    <p:sldId id="262" r:id="rId7"/>
    <p:sldId id="263" r:id="rId8"/>
    <p:sldId id="264" r:id="rId9"/>
    <p:sldId id="273" r:id="rId10"/>
    <p:sldId id="265" r:id="rId11"/>
    <p:sldId id="274" r:id="rId12"/>
    <p:sldId id="266" r:id="rId13"/>
    <p:sldId id="267" r:id="rId14"/>
    <p:sldId id="268" r:id="rId15"/>
    <p:sldId id="269" r:id="rId16"/>
    <p:sldId id="270" r:id="rId17"/>
    <p:sldId id="271" r:id="rId18"/>
    <p:sldId id="272" r:id="rId19"/>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BC"/>
    <a:srgbClr val="FFC60B"/>
    <a:srgbClr val="A6CE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p:scale>
          <a:sx n="81" d="100"/>
          <a:sy n="81" d="100"/>
        </p:scale>
        <p:origin x="-600" y="-318"/>
      </p:cViewPr>
      <p:guideLst>
        <p:guide orient="horz" pos="2160"/>
        <p:guide pos="2880"/>
      </p:guideLst>
    </p:cSldViewPr>
  </p:slideViewPr>
  <p:notesTextViewPr>
    <p:cViewPr>
      <p:scale>
        <a:sx n="1" d="1"/>
        <a:sy n="1" d="1"/>
      </p:scale>
      <p:origin x="0" y="0"/>
    </p:cViewPr>
  </p:notesTextViewPr>
  <p:notesViewPr>
    <p:cSldViewPr snapToGrid="0">
      <p:cViewPr varScale="1">
        <p:scale>
          <a:sx n="77" d="100"/>
          <a:sy n="77" d="100"/>
        </p:scale>
        <p:origin x="2904" y="8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r>
              <a:rPr lang="en-US" smtClean="0"/>
              <a:t>4/25/2014</a:t>
            </a:r>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CDAA5938-2926-482B-9057-96ABB70ECCFA}" type="slidenum">
              <a:rPr lang="en-US" smtClean="0"/>
              <a:pPr/>
              <a:t>‹#›</a:t>
            </a:fld>
            <a:endParaRPr lang="en-US"/>
          </a:p>
        </p:txBody>
      </p:sp>
    </p:spTree>
    <p:extLst>
      <p:ext uri="{BB962C8B-B14F-4D97-AF65-F5344CB8AC3E}">
        <p14:creationId xmlns:p14="http://schemas.microsoft.com/office/powerpoint/2010/main" val="284181290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r>
              <a:rPr lang="en-US" smtClean="0"/>
              <a:t>4/25/2014</a:t>
            </a:r>
            <a:endParaRPr lang="en-US"/>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9D4953F9-EBF8-417E-AE49-DA747B80F498}" type="slidenum">
              <a:rPr lang="en-US" smtClean="0"/>
              <a:pPr/>
              <a:t>‹#›</a:t>
            </a:fld>
            <a:endParaRPr lang="en-US"/>
          </a:p>
        </p:txBody>
      </p:sp>
    </p:spTree>
    <p:extLst>
      <p:ext uri="{BB962C8B-B14F-4D97-AF65-F5344CB8AC3E}">
        <p14:creationId xmlns:p14="http://schemas.microsoft.com/office/powerpoint/2010/main" val="149577991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4953F9-EBF8-417E-AE49-DA747B80F498}" type="slidenum">
              <a:rPr lang="en-US" smtClean="0"/>
              <a:pPr/>
              <a:t>1</a:t>
            </a:fld>
            <a:endParaRPr lang="en-US"/>
          </a:p>
        </p:txBody>
      </p:sp>
      <p:sp>
        <p:nvSpPr>
          <p:cNvPr id="7" name="Date Placeholder 6"/>
          <p:cNvSpPr>
            <a:spLocks noGrp="1"/>
          </p:cNvSpPr>
          <p:nvPr>
            <p:ph type="dt" idx="11"/>
          </p:nvPr>
        </p:nvSpPr>
        <p:spPr/>
        <p:txBody>
          <a:bodyPr/>
          <a:lstStyle/>
          <a:p>
            <a:r>
              <a:rPr lang="en-US" smtClean="0"/>
              <a:t>4/25/2014</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a:gsLst>
            <a:gs pos="0">
              <a:schemeClr val="bg1"/>
            </a:gs>
            <a:gs pos="100000">
              <a:srgbClr val="FFC60B"/>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3003395"/>
            <a:ext cx="7772400" cy="728547"/>
          </a:xfrm>
          <a:prstGeom prst="rect">
            <a:avLst/>
          </a:prstGeom>
        </p:spPr>
        <p:txBody>
          <a:bodyPr anchor="t">
            <a:normAutofit/>
          </a:bodyPr>
          <a:lstStyle>
            <a:lvl1pPr algn="ctr">
              <a:defRPr sz="4800">
                <a:solidFill>
                  <a:srgbClr val="0072BC"/>
                </a:solidFill>
                <a:latin typeface="Conduit ITC Medium" panose="02000606040000020004" pitchFamily="50" charset="0"/>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84832" y="386271"/>
            <a:ext cx="4974336" cy="1472184"/>
          </a:xfrm>
          <a:prstGeom prst="rect">
            <a:avLst/>
          </a:prstGeom>
        </p:spPr>
      </p:pic>
    </p:spTree>
    <p:extLst>
      <p:ext uri="{BB962C8B-B14F-4D97-AF65-F5344CB8AC3E}">
        <p14:creationId xmlns:p14="http://schemas.microsoft.com/office/powerpoint/2010/main" val="1041692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8650" y="921833"/>
            <a:ext cx="7886700" cy="423747"/>
          </a:xfrm>
          <a:prstGeom prst="rect">
            <a:avLst/>
          </a:prstGeom>
        </p:spPr>
        <p:txBody>
          <a:bodyPr anchor="ctr">
            <a:normAutofit/>
          </a:bodyPr>
          <a:lstStyle>
            <a:lvl1pPr algn="ctr">
              <a:defRPr sz="3000">
                <a:solidFill>
                  <a:srgbClr val="0072BC"/>
                </a:solidFill>
                <a:latin typeface="Conduit ITC Medium" panose="02000606040000020004"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lvl1pPr>
              <a:defRPr sz="1800">
                <a:solidFill>
                  <a:srgbClr val="0072BC"/>
                </a:solidFill>
                <a:latin typeface="Conduit ITC Medium" panose="02000606040000020004" pitchFamily="50" charset="0"/>
              </a:defRPr>
            </a:lvl1pPr>
            <a:lvl2pPr>
              <a:defRPr sz="1600">
                <a:solidFill>
                  <a:srgbClr val="0072BC"/>
                </a:solidFill>
                <a:latin typeface="Conduit ITC Medium" panose="02000606040000020004" pitchFamily="50" charset="0"/>
              </a:defRPr>
            </a:lvl2pPr>
            <a:lvl3pPr>
              <a:defRPr sz="1400">
                <a:solidFill>
                  <a:srgbClr val="0072BC"/>
                </a:solidFill>
                <a:latin typeface="Conduit ITC Medium" panose="02000606040000020004" pitchFamily="50" charset="0"/>
              </a:defRPr>
            </a:lvl3pPr>
            <a:lvl4pPr>
              <a:defRPr sz="1200">
                <a:solidFill>
                  <a:srgbClr val="0072BC"/>
                </a:solidFill>
                <a:latin typeface="Conduit ITC Medium" panose="02000606040000020004" pitchFamily="50" charset="0"/>
              </a:defRPr>
            </a:lvl4pPr>
            <a:lvl5pPr>
              <a:defRPr sz="1200">
                <a:solidFill>
                  <a:srgbClr val="0072BC"/>
                </a:solidFill>
                <a:latin typeface="Conduit ITC Medium" panose="02000606040000020004" pitchFamily="50"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628650" y="1553736"/>
            <a:ext cx="7950355" cy="27432"/>
          </a:xfrm>
          <a:prstGeom prst="rect">
            <a:avLst/>
          </a:prstGeom>
          <a:gradFill>
            <a:gsLst>
              <a:gs pos="0">
                <a:schemeClr val="accent1">
                  <a:lumMod val="5000"/>
                  <a:lumOff val="95000"/>
                </a:schemeClr>
              </a:gs>
              <a:gs pos="7000">
                <a:srgbClr val="0072BC"/>
              </a:gs>
              <a:gs pos="94000">
                <a:srgbClr val="0072BC"/>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userDrawn="1"/>
        </p:nvSpPr>
        <p:spPr>
          <a:xfrm>
            <a:off x="4508253" y="1497980"/>
            <a:ext cx="127494" cy="127494"/>
          </a:xfrm>
          <a:prstGeom prst="ellipse">
            <a:avLst/>
          </a:prstGeom>
          <a:solidFill>
            <a:srgbClr val="A6C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6457949" y="6356351"/>
            <a:ext cx="2522499" cy="365125"/>
          </a:xfrm>
          <a:prstGeom prst="rect">
            <a:avLst/>
          </a:prstGeom>
        </p:spPr>
        <p:txBody>
          <a:bodyPr anchor="ctr"/>
          <a:lstStyle>
            <a:lvl1pPr algn="r">
              <a:defRPr sz="1000">
                <a:solidFill>
                  <a:schemeClr val="bg1"/>
                </a:solidFill>
                <a:latin typeface="Conduit ITC Medium" panose="02000606040000020004" pitchFamily="50" charset="0"/>
              </a:defRPr>
            </a:lvl1pPr>
          </a:lstStyle>
          <a:p>
            <a:fld id="{B4EF2F96-99B8-49DB-B476-0C28FE4078F2}" type="slidenum">
              <a:rPr lang="en-US" smtClean="0"/>
              <a:pPr/>
              <a:t>‹#›</a:t>
            </a:fld>
            <a:endParaRPr lang="en-US" dirty="0"/>
          </a:p>
        </p:txBody>
      </p:sp>
      <p:sp>
        <p:nvSpPr>
          <p:cNvPr id="9" name="TextBox 8"/>
          <p:cNvSpPr txBox="1"/>
          <p:nvPr userDrawn="1"/>
        </p:nvSpPr>
        <p:spPr>
          <a:xfrm>
            <a:off x="252761" y="6415802"/>
            <a:ext cx="2356624" cy="246221"/>
          </a:xfrm>
          <a:prstGeom prst="rect">
            <a:avLst/>
          </a:prstGeom>
          <a:noFill/>
        </p:spPr>
        <p:txBody>
          <a:bodyPr wrap="square" rtlCol="0">
            <a:spAutoFit/>
          </a:bodyPr>
          <a:lstStyle/>
          <a:p>
            <a:r>
              <a:rPr lang="en-US" sz="1000" dirty="0" smtClean="0">
                <a:solidFill>
                  <a:schemeClr val="bg1"/>
                </a:solidFill>
                <a:latin typeface="Conduit ITC Medium" panose="02000606040000020004" pitchFamily="50" charset="0"/>
              </a:rPr>
              <a:t>BREATHE</a:t>
            </a:r>
            <a:r>
              <a:rPr lang="en-US" sz="1000" baseline="0" dirty="0" smtClean="0">
                <a:solidFill>
                  <a:schemeClr val="bg1"/>
                </a:solidFill>
                <a:latin typeface="Conduit ITC Medium" panose="02000606040000020004" pitchFamily="50" charset="0"/>
              </a:rPr>
              <a:t> PENNSYLVANIA</a:t>
            </a:r>
            <a:endParaRPr lang="en-US" sz="1000" dirty="0">
              <a:solidFill>
                <a:schemeClr val="bg1"/>
              </a:solidFill>
              <a:latin typeface="Conduit ITC Medium" panose="02000606040000020004" pitchFamily="50" charset="0"/>
            </a:endParaRPr>
          </a:p>
        </p:txBody>
      </p:sp>
    </p:spTree>
    <p:extLst>
      <p:ext uri="{BB962C8B-B14F-4D97-AF65-F5344CB8AC3E}">
        <p14:creationId xmlns:p14="http://schemas.microsoft.com/office/powerpoint/2010/main" val="501032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userDrawn="1">
            <p:extLst>
              <p:ext uri="{D42A27DB-BD31-4B8C-83A1-F6EECF244321}">
                <p14:modId xmlns:p14="http://schemas.microsoft.com/office/powerpoint/2010/main" val="325104161"/>
              </p:ext>
            </p:extLst>
          </p:nvPr>
        </p:nvGraphicFramePr>
        <p:xfrm>
          <a:off x="0" y="342899"/>
          <a:ext cx="4133088" cy="6173433"/>
        </p:xfrm>
        <a:graphic>
          <a:graphicData uri="http://schemas.openxmlformats.org/presentationml/2006/ole">
            <mc:AlternateContent xmlns:mc="http://schemas.openxmlformats.org/markup-compatibility/2006">
              <mc:Choice xmlns:v="urn:schemas-microsoft-com:vml" Requires="v">
                <p:oleObj spid="_x0000_s1038" name="Image" r:id="rId3" imgW="4133096" imgH="6172212" progId="">
                  <p:embed/>
                </p:oleObj>
              </mc:Choice>
              <mc:Fallback>
                <p:oleObj name="Image" r:id="rId3" imgW="4133096" imgH="6172212" progId="">
                  <p:embed/>
                  <p:pic>
                    <p:nvPicPr>
                      <p:cNvPr id="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2899"/>
                        <a:ext cx="4133088" cy="6173433"/>
                      </a:xfrm>
                      <a:prstGeom prst="rect">
                        <a:avLst/>
                      </a:prstGeom>
                      <a:gradFill rotWithShape="0">
                        <a:gsLst>
                          <a:gs pos="0">
                            <a:schemeClr val="bg1"/>
                          </a:gs>
                          <a:gs pos="100000">
                            <a:srgbClr val="FFC60B"/>
                          </a:gs>
                        </a:gsLst>
                        <a:lin ang="5400000" scaled="1"/>
                      </a:gradFill>
                    </p:spPr>
                  </p:pic>
                </p:oleObj>
              </mc:Fallback>
            </mc:AlternateContent>
          </a:graphicData>
        </a:graphic>
      </p:graphicFrame>
      <p:sp>
        <p:nvSpPr>
          <p:cNvPr id="5" name="Rectangle 4"/>
          <p:cNvSpPr/>
          <p:nvPr userDrawn="1"/>
        </p:nvSpPr>
        <p:spPr>
          <a:xfrm>
            <a:off x="3434576" y="334537"/>
            <a:ext cx="698809" cy="6252117"/>
          </a:xfrm>
          <a:prstGeom prst="rect">
            <a:avLst/>
          </a:prstGeom>
          <a:gradFill>
            <a:gsLst>
              <a:gs pos="74000">
                <a:schemeClr val="bg1"/>
              </a:gs>
              <a:gs pos="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334106" y="921833"/>
            <a:ext cx="4181243" cy="423747"/>
          </a:xfrm>
          <a:prstGeom prst="rect">
            <a:avLst/>
          </a:prstGeom>
        </p:spPr>
        <p:txBody>
          <a:bodyPr anchor="ctr">
            <a:noAutofit/>
          </a:bodyPr>
          <a:lstStyle>
            <a:lvl1pPr algn="l">
              <a:defRPr sz="2400">
                <a:solidFill>
                  <a:srgbClr val="0072BC"/>
                </a:solidFill>
                <a:latin typeface="Conduit ITC Medium" panose="02000606040000020004"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334106" y="1825625"/>
            <a:ext cx="4181244" cy="4351338"/>
          </a:xfrm>
          <a:prstGeom prst="rect">
            <a:avLst/>
          </a:prstGeom>
        </p:spPr>
        <p:txBody>
          <a:bodyPr/>
          <a:lstStyle>
            <a:lvl1pPr>
              <a:defRPr sz="1800">
                <a:solidFill>
                  <a:srgbClr val="0072BC"/>
                </a:solidFill>
                <a:latin typeface="Conduit ITC Medium" panose="02000606040000020004" pitchFamily="50" charset="0"/>
              </a:defRPr>
            </a:lvl1pPr>
            <a:lvl2pPr>
              <a:defRPr sz="1600">
                <a:solidFill>
                  <a:srgbClr val="0072BC"/>
                </a:solidFill>
                <a:latin typeface="Conduit ITC Medium" panose="02000606040000020004" pitchFamily="50" charset="0"/>
              </a:defRPr>
            </a:lvl2pPr>
            <a:lvl3pPr>
              <a:defRPr sz="1400">
                <a:solidFill>
                  <a:srgbClr val="0072BC"/>
                </a:solidFill>
                <a:latin typeface="Conduit ITC Medium" panose="02000606040000020004" pitchFamily="50" charset="0"/>
              </a:defRPr>
            </a:lvl3pPr>
            <a:lvl4pPr>
              <a:defRPr sz="1200">
                <a:solidFill>
                  <a:srgbClr val="0072BC"/>
                </a:solidFill>
                <a:latin typeface="Conduit ITC Medium" panose="02000606040000020004" pitchFamily="50" charset="0"/>
              </a:defRPr>
            </a:lvl4pPr>
            <a:lvl5pPr>
              <a:defRPr sz="1200">
                <a:solidFill>
                  <a:srgbClr val="0072BC"/>
                </a:solidFill>
                <a:latin typeface="Conduit ITC Medium" panose="02000606040000020004" pitchFamily="50"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flipV="1">
            <a:off x="4334106" y="1550018"/>
            <a:ext cx="4244899" cy="27432"/>
          </a:xfrm>
          <a:prstGeom prst="rect">
            <a:avLst/>
          </a:prstGeom>
          <a:gradFill>
            <a:gsLst>
              <a:gs pos="0">
                <a:schemeClr val="accent1">
                  <a:lumMod val="5000"/>
                  <a:lumOff val="95000"/>
                </a:schemeClr>
              </a:gs>
              <a:gs pos="7000">
                <a:srgbClr val="0072BC"/>
              </a:gs>
              <a:gs pos="94000">
                <a:srgbClr val="0072BC"/>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userDrawn="1"/>
        </p:nvSpPr>
        <p:spPr>
          <a:xfrm>
            <a:off x="6392808" y="1497980"/>
            <a:ext cx="127494" cy="127494"/>
          </a:xfrm>
          <a:prstGeom prst="ellipse">
            <a:avLst/>
          </a:prstGeom>
          <a:solidFill>
            <a:srgbClr val="A6C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6457949" y="6356351"/>
            <a:ext cx="2522499" cy="365125"/>
          </a:xfrm>
          <a:prstGeom prst="rect">
            <a:avLst/>
          </a:prstGeom>
        </p:spPr>
        <p:txBody>
          <a:bodyPr anchor="ctr"/>
          <a:lstStyle>
            <a:lvl1pPr algn="r">
              <a:defRPr sz="1000">
                <a:solidFill>
                  <a:schemeClr val="bg1"/>
                </a:solidFill>
                <a:latin typeface="Conduit ITC Medium" panose="02000606040000020004" pitchFamily="50" charset="0"/>
              </a:defRPr>
            </a:lvl1pPr>
          </a:lstStyle>
          <a:p>
            <a:fld id="{B4EF2F96-99B8-49DB-B476-0C28FE4078F2}" type="slidenum">
              <a:rPr lang="en-US" smtClean="0"/>
              <a:pPr/>
              <a:t>‹#›</a:t>
            </a:fld>
            <a:endParaRPr lang="en-US" dirty="0"/>
          </a:p>
        </p:txBody>
      </p:sp>
      <p:sp>
        <p:nvSpPr>
          <p:cNvPr id="9" name="TextBox 8"/>
          <p:cNvSpPr txBox="1"/>
          <p:nvPr userDrawn="1"/>
        </p:nvSpPr>
        <p:spPr>
          <a:xfrm>
            <a:off x="252761" y="6415802"/>
            <a:ext cx="2356624" cy="246221"/>
          </a:xfrm>
          <a:prstGeom prst="rect">
            <a:avLst/>
          </a:prstGeom>
          <a:noFill/>
        </p:spPr>
        <p:txBody>
          <a:bodyPr wrap="square" rtlCol="0">
            <a:spAutoFit/>
          </a:bodyPr>
          <a:lstStyle/>
          <a:p>
            <a:r>
              <a:rPr lang="en-US" sz="1000" dirty="0" smtClean="0">
                <a:solidFill>
                  <a:schemeClr val="bg1"/>
                </a:solidFill>
                <a:latin typeface="Conduit ITC Medium" panose="02000606040000020004" pitchFamily="50" charset="0"/>
              </a:rPr>
              <a:t>BREATHE</a:t>
            </a:r>
            <a:r>
              <a:rPr lang="en-US" sz="1000" baseline="0" dirty="0" smtClean="0">
                <a:solidFill>
                  <a:schemeClr val="bg1"/>
                </a:solidFill>
                <a:latin typeface="Conduit ITC Medium" panose="02000606040000020004" pitchFamily="50" charset="0"/>
              </a:rPr>
              <a:t> PENNSYLVANIA</a:t>
            </a:r>
            <a:endParaRPr lang="en-US" sz="1000" dirty="0">
              <a:solidFill>
                <a:schemeClr val="bg1"/>
              </a:solidFill>
              <a:latin typeface="Conduit ITC Medium" panose="02000606040000020004" pitchFamily="50" charset="0"/>
            </a:endParaRPr>
          </a:p>
        </p:txBody>
      </p:sp>
    </p:spTree>
    <p:extLst>
      <p:ext uri="{BB962C8B-B14F-4D97-AF65-F5344CB8AC3E}">
        <p14:creationId xmlns:p14="http://schemas.microsoft.com/office/powerpoint/2010/main" val="1304982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gradFill>
          <a:gsLst>
            <a:gs pos="50000">
              <a:schemeClr val="bg1"/>
            </a:gs>
            <a:gs pos="11000">
              <a:srgbClr val="FFC60B"/>
            </a:gs>
          </a:gsLst>
          <a:lin ang="0" scaled="0"/>
        </a:gra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le 1"/>
          <p:cNvSpPr>
            <a:spLocks noGrp="1"/>
          </p:cNvSpPr>
          <p:nvPr>
            <p:ph type="title"/>
          </p:nvPr>
        </p:nvSpPr>
        <p:spPr>
          <a:xfrm>
            <a:off x="3992880" y="921833"/>
            <a:ext cx="4522469" cy="423747"/>
          </a:xfrm>
          <a:prstGeom prst="rect">
            <a:avLst/>
          </a:prstGeom>
        </p:spPr>
        <p:txBody>
          <a:bodyPr anchor="ctr">
            <a:noAutofit/>
          </a:bodyPr>
          <a:lstStyle>
            <a:lvl1pPr algn="l">
              <a:defRPr sz="2400">
                <a:solidFill>
                  <a:srgbClr val="0072BC"/>
                </a:solidFill>
                <a:latin typeface="Conduit ITC Medium" panose="02000606040000020004" pitchFamily="50" charset="0"/>
              </a:defRPr>
            </a:lvl1pPr>
          </a:lstStyle>
          <a:p>
            <a:r>
              <a:rPr lang="en-US" dirty="0" smtClean="0"/>
              <a:t>Click to edit Master title style</a:t>
            </a:r>
            <a:endParaRPr lang="en-US" dirty="0"/>
          </a:p>
        </p:txBody>
      </p:sp>
      <p:sp>
        <p:nvSpPr>
          <p:cNvPr id="13" name="Slide Number Placeholder 5"/>
          <p:cNvSpPr>
            <a:spLocks noGrp="1"/>
          </p:cNvSpPr>
          <p:nvPr>
            <p:ph type="sldNum" sz="quarter" idx="12"/>
          </p:nvPr>
        </p:nvSpPr>
        <p:spPr>
          <a:xfrm>
            <a:off x="6457949" y="6356351"/>
            <a:ext cx="2522499" cy="365125"/>
          </a:xfrm>
          <a:prstGeom prst="rect">
            <a:avLst/>
          </a:prstGeom>
        </p:spPr>
        <p:txBody>
          <a:bodyPr anchor="ctr"/>
          <a:lstStyle>
            <a:lvl1pPr algn="r">
              <a:defRPr sz="1000">
                <a:solidFill>
                  <a:schemeClr val="bg1"/>
                </a:solidFill>
                <a:latin typeface="Conduit ITC Medium" panose="02000606040000020004" pitchFamily="50" charset="0"/>
              </a:defRPr>
            </a:lvl1pPr>
          </a:lstStyle>
          <a:p>
            <a:fld id="{B4EF2F96-99B8-49DB-B476-0C28FE4078F2}" type="slidenum">
              <a:rPr lang="en-US" smtClean="0"/>
              <a:pPr/>
              <a:t>‹#›</a:t>
            </a:fld>
            <a:endParaRPr lang="en-US" dirty="0"/>
          </a:p>
        </p:txBody>
      </p:sp>
      <p:sp>
        <p:nvSpPr>
          <p:cNvPr id="14" name="TextBox 13"/>
          <p:cNvSpPr txBox="1"/>
          <p:nvPr userDrawn="1"/>
        </p:nvSpPr>
        <p:spPr>
          <a:xfrm>
            <a:off x="252761" y="6415802"/>
            <a:ext cx="2356624" cy="246221"/>
          </a:xfrm>
          <a:prstGeom prst="rect">
            <a:avLst/>
          </a:prstGeom>
          <a:noFill/>
        </p:spPr>
        <p:txBody>
          <a:bodyPr wrap="square" rtlCol="0">
            <a:spAutoFit/>
          </a:bodyPr>
          <a:lstStyle/>
          <a:p>
            <a:r>
              <a:rPr lang="en-US" sz="1000" dirty="0" smtClean="0">
                <a:solidFill>
                  <a:schemeClr val="bg1"/>
                </a:solidFill>
                <a:latin typeface="Conduit ITC Medium" panose="02000606040000020004" pitchFamily="50" charset="0"/>
              </a:rPr>
              <a:t>BREATHE</a:t>
            </a:r>
            <a:r>
              <a:rPr lang="en-US" sz="1000" baseline="0" dirty="0" smtClean="0">
                <a:solidFill>
                  <a:schemeClr val="bg1"/>
                </a:solidFill>
                <a:latin typeface="Conduit ITC Medium" panose="02000606040000020004" pitchFamily="50" charset="0"/>
              </a:rPr>
              <a:t> PENNSYLVANIA</a:t>
            </a:r>
            <a:endParaRPr lang="en-US" sz="1000" dirty="0">
              <a:solidFill>
                <a:schemeClr val="bg1"/>
              </a:solidFill>
              <a:latin typeface="Conduit ITC Medium" panose="02000606040000020004" pitchFamily="50" charset="0"/>
            </a:endParaRPr>
          </a:p>
        </p:txBody>
      </p:sp>
      <p:grpSp>
        <p:nvGrpSpPr>
          <p:cNvPr id="17" name="Group 16"/>
          <p:cNvGrpSpPr/>
          <p:nvPr userDrawn="1"/>
        </p:nvGrpSpPr>
        <p:grpSpPr>
          <a:xfrm>
            <a:off x="252761" y="1358596"/>
            <a:ext cx="3200400" cy="127494"/>
            <a:chOff x="433224" y="1481217"/>
            <a:chExt cx="3200400" cy="127494"/>
          </a:xfrm>
        </p:grpSpPr>
        <p:sp>
          <p:nvSpPr>
            <p:cNvPr id="15" name="Rectangle 14"/>
            <p:cNvSpPr/>
            <p:nvPr userDrawn="1"/>
          </p:nvSpPr>
          <p:spPr>
            <a:xfrm flipV="1">
              <a:off x="433224" y="1522586"/>
              <a:ext cx="3200400" cy="27432"/>
            </a:xfrm>
            <a:prstGeom prst="rect">
              <a:avLst/>
            </a:prstGeom>
            <a:gradFill>
              <a:gsLst>
                <a:gs pos="0">
                  <a:schemeClr val="accent1">
                    <a:lumMod val="5000"/>
                    <a:lumOff val="95000"/>
                    <a:alpha val="0"/>
                  </a:schemeClr>
                </a:gs>
                <a:gs pos="7000">
                  <a:srgbClr val="0072BC"/>
                </a:gs>
                <a:gs pos="94000">
                  <a:srgbClr val="0072BC"/>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userDrawn="1"/>
          </p:nvSpPr>
          <p:spPr>
            <a:xfrm>
              <a:off x="1969677" y="1481217"/>
              <a:ext cx="127494" cy="127494"/>
            </a:xfrm>
            <a:prstGeom prst="ellipse">
              <a:avLst/>
            </a:prstGeom>
            <a:solidFill>
              <a:srgbClr val="A6C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userDrawn="1"/>
        </p:nvGrpSpPr>
        <p:grpSpPr>
          <a:xfrm>
            <a:off x="252761" y="5616364"/>
            <a:ext cx="3200400" cy="127494"/>
            <a:chOff x="433224" y="1481217"/>
            <a:chExt cx="3200400" cy="127494"/>
          </a:xfrm>
        </p:grpSpPr>
        <p:sp>
          <p:nvSpPr>
            <p:cNvPr id="19" name="Rectangle 18"/>
            <p:cNvSpPr/>
            <p:nvPr userDrawn="1"/>
          </p:nvSpPr>
          <p:spPr>
            <a:xfrm flipV="1">
              <a:off x="433224" y="1522586"/>
              <a:ext cx="3200400" cy="27432"/>
            </a:xfrm>
            <a:prstGeom prst="rect">
              <a:avLst/>
            </a:prstGeom>
            <a:gradFill>
              <a:gsLst>
                <a:gs pos="0">
                  <a:schemeClr val="accent1">
                    <a:lumMod val="5000"/>
                    <a:lumOff val="95000"/>
                    <a:alpha val="0"/>
                  </a:schemeClr>
                </a:gs>
                <a:gs pos="7000">
                  <a:srgbClr val="0072BC"/>
                </a:gs>
                <a:gs pos="94000">
                  <a:srgbClr val="0072BC"/>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a:off x="1969677" y="1481217"/>
              <a:ext cx="127494" cy="127494"/>
            </a:xfrm>
            <a:prstGeom prst="ellipse">
              <a:avLst/>
            </a:prstGeom>
            <a:solidFill>
              <a:srgbClr val="A6C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Content Placeholder 2"/>
          <p:cNvSpPr>
            <a:spLocks noGrp="1"/>
          </p:cNvSpPr>
          <p:nvPr>
            <p:ph idx="13"/>
          </p:nvPr>
        </p:nvSpPr>
        <p:spPr>
          <a:xfrm>
            <a:off x="338300" y="1909836"/>
            <a:ext cx="3114861" cy="3466433"/>
          </a:xfrm>
          <a:prstGeom prst="rect">
            <a:avLst/>
          </a:prstGeom>
        </p:spPr>
        <p:txBody>
          <a:bodyPr/>
          <a:lstStyle>
            <a:lvl1pPr>
              <a:defRPr sz="1800">
                <a:solidFill>
                  <a:srgbClr val="0072BC"/>
                </a:solidFill>
                <a:latin typeface="Conduit ITC Medium" panose="02000606040000020004" pitchFamily="50" charset="0"/>
              </a:defRPr>
            </a:lvl1pPr>
            <a:lvl2pPr>
              <a:defRPr sz="1600">
                <a:solidFill>
                  <a:srgbClr val="0072BC"/>
                </a:solidFill>
                <a:latin typeface="Conduit ITC Medium" panose="02000606040000020004" pitchFamily="50" charset="0"/>
              </a:defRPr>
            </a:lvl2pPr>
            <a:lvl3pPr>
              <a:defRPr sz="1400">
                <a:solidFill>
                  <a:srgbClr val="0072BC"/>
                </a:solidFill>
                <a:latin typeface="Conduit ITC Medium" panose="02000606040000020004" pitchFamily="50" charset="0"/>
              </a:defRPr>
            </a:lvl3pPr>
            <a:lvl4pPr>
              <a:defRPr sz="1200">
                <a:solidFill>
                  <a:srgbClr val="0072BC"/>
                </a:solidFill>
                <a:latin typeface="Conduit ITC Medium" panose="02000606040000020004" pitchFamily="50" charset="0"/>
              </a:defRPr>
            </a:lvl4pPr>
            <a:lvl5pPr>
              <a:defRPr sz="1200">
                <a:solidFill>
                  <a:srgbClr val="0072BC"/>
                </a:solidFill>
                <a:latin typeface="Conduit ITC Medium" panose="02000606040000020004" pitchFamily="50"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0"/>
          </p:nvPr>
        </p:nvSpPr>
        <p:spPr>
          <a:xfrm>
            <a:off x="3992880" y="1619772"/>
            <a:ext cx="4522470" cy="4557191"/>
          </a:xfrm>
          <a:prstGeom prst="rect">
            <a:avLst/>
          </a:prstGeom>
        </p:spPr>
        <p:txBody>
          <a:bodyPr/>
          <a:lstStyle>
            <a:lvl1pPr>
              <a:defRPr sz="1800">
                <a:solidFill>
                  <a:srgbClr val="0072BC"/>
                </a:solidFill>
                <a:latin typeface="Conduit ITC Medium" panose="02000606040000020004" pitchFamily="50" charset="0"/>
              </a:defRPr>
            </a:lvl1pPr>
            <a:lvl2pPr>
              <a:defRPr sz="1600">
                <a:solidFill>
                  <a:srgbClr val="0072BC"/>
                </a:solidFill>
                <a:latin typeface="Conduit ITC Medium" panose="02000606040000020004" pitchFamily="50" charset="0"/>
              </a:defRPr>
            </a:lvl2pPr>
            <a:lvl3pPr>
              <a:defRPr sz="1400">
                <a:solidFill>
                  <a:srgbClr val="0072BC"/>
                </a:solidFill>
                <a:latin typeface="Conduit ITC Medium" panose="02000606040000020004" pitchFamily="50" charset="0"/>
              </a:defRPr>
            </a:lvl3pPr>
            <a:lvl4pPr>
              <a:defRPr sz="1200">
                <a:solidFill>
                  <a:srgbClr val="0072BC"/>
                </a:solidFill>
                <a:latin typeface="Conduit ITC Medium" panose="02000606040000020004" pitchFamily="50" charset="0"/>
              </a:defRPr>
            </a:lvl4pPr>
            <a:lvl5pPr>
              <a:defRPr sz="1200">
                <a:solidFill>
                  <a:srgbClr val="0072BC"/>
                </a:solidFill>
                <a:latin typeface="Conduit ITC Medium" panose="02000606040000020004" pitchFamily="50"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Content Placeholder 2"/>
          <p:cNvSpPr>
            <a:spLocks noGrp="1"/>
          </p:cNvSpPr>
          <p:nvPr>
            <p:ph idx="14"/>
          </p:nvPr>
        </p:nvSpPr>
        <p:spPr>
          <a:xfrm>
            <a:off x="342019" y="1504676"/>
            <a:ext cx="3114861" cy="3466433"/>
          </a:xfrm>
          <a:prstGeom prst="rect">
            <a:avLst/>
          </a:prstGeom>
        </p:spPr>
        <p:txBody>
          <a:bodyPr/>
          <a:lstStyle>
            <a:lvl1pPr>
              <a:defRPr sz="2000">
                <a:solidFill>
                  <a:srgbClr val="0072BC"/>
                </a:solidFill>
                <a:latin typeface="Conduit ITC Medium" panose="02000606040000020004" pitchFamily="50" charset="0"/>
              </a:defRPr>
            </a:lvl1pPr>
            <a:lvl2pPr>
              <a:defRPr sz="1800">
                <a:solidFill>
                  <a:srgbClr val="0072BC"/>
                </a:solidFill>
                <a:latin typeface="Conduit ITC Medium" panose="02000606040000020004" pitchFamily="50" charset="0"/>
              </a:defRPr>
            </a:lvl2pPr>
            <a:lvl3pPr>
              <a:defRPr sz="1600">
                <a:solidFill>
                  <a:srgbClr val="0072BC"/>
                </a:solidFill>
                <a:latin typeface="Conduit ITC Medium" panose="02000606040000020004" pitchFamily="50" charset="0"/>
              </a:defRPr>
            </a:lvl3pPr>
            <a:lvl4pPr>
              <a:defRPr sz="1400">
                <a:solidFill>
                  <a:srgbClr val="0072BC"/>
                </a:solidFill>
                <a:latin typeface="Conduit ITC Medium" panose="02000606040000020004" pitchFamily="50" charset="0"/>
              </a:defRPr>
            </a:lvl4pPr>
            <a:lvl5pPr>
              <a:defRPr sz="1400">
                <a:solidFill>
                  <a:srgbClr val="0072BC"/>
                </a:solidFill>
                <a:latin typeface="Conduit ITC Medium" panose="02000606040000020004" pitchFamily="50"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544874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71877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64"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err="1" smtClean="0">
                <a:latin typeface="Calibri Light" panose="020F0302020204030204" pitchFamily="34" charset="0"/>
              </a:rPr>
              <a:t>Mantoux</a:t>
            </a:r>
            <a:r>
              <a:rPr lang="en-US" dirty="0" smtClean="0">
                <a:latin typeface="Calibri Light" panose="020F0302020204030204" pitchFamily="34" charset="0"/>
              </a:rPr>
              <a:t> Skin Testing </a:t>
            </a:r>
            <a:br>
              <a:rPr lang="en-US" dirty="0" smtClean="0">
                <a:latin typeface="Calibri Light" panose="020F0302020204030204" pitchFamily="34" charset="0"/>
              </a:rPr>
            </a:br>
            <a:r>
              <a:rPr lang="en-US" sz="3100" dirty="0" smtClean="0">
                <a:latin typeface="Calibri Light" panose="020F0302020204030204" pitchFamily="34" charset="0"/>
              </a:rPr>
              <a:t>Joan E. McMahon, RN, MPH</a:t>
            </a:r>
            <a:br>
              <a:rPr lang="en-US" sz="3100" dirty="0" smtClean="0">
                <a:latin typeface="Calibri Light" panose="020F0302020204030204" pitchFamily="34" charset="0"/>
              </a:rPr>
            </a:br>
            <a:r>
              <a:rPr lang="en-US" sz="3100" dirty="0" smtClean="0">
                <a:latin typeface="Calibri Light" panose="020F0302020204030204" pitchFamily="34" charset="0"/>
              </a:rPr>
              <a:t>Tuberculosis Educator</a:t>
            </a:r>
            <a:br>
              <a:rPr lang="en-US" sz="3100" dirty="0" smtClean="0">
                <a:latin typeface="Calibri Light" panose="020F0302020204030204" pitchFamily="34" charset="0"/>
              </a:rPr>
            </a:br>
            <a:r>
              <a:rPr lang="en-US" sz="3100" dirty="0" smtClean="0">
                <a:latin typeface="Calibri Light" panose="020F0302020204030204" pitchFamily="34" charset="0"/>
              </a:rPr>
              <a:t>Breathe Pennsylvania </a:t>
            </a:r>
            <a:endParaRPr lang="en-US" sz="3100" dirty="0">
              <a:latin typeface="Calibri Light" panose="020F0302020204030204" pitchFamily="34" charset="0"/>
            </a:endParaRPr>
          </a:p>
        </p:txBody>
      </p:sp>
    </p:spTree>
    <p:extLst>
      <p:ext uri="{BB962C8B-B14F-4D97-AF65-F5344CB8AC3E}">
        <p14:creationId xmlns:p14="http://schemas.microsoft.com/office/powerpoint/2010/main" val="408872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latin typeface="Calibri Light" panose="020F0302020204030204" pitchFamily="34" charset="0"/>
              </a:rPr>
              <a:t>How is the TST Read?</a:t>
            </a:r>
            <a:endParaRPr lang="en-US" dirty="0">
              <a:latin typeface="Calibri Light" panose="020F0302020204030204" pitchFamily="34" charset="0"/>
            </a:endParaRPr>
          </a:p>
        </p:txBody>
      </p:sp>
      <p:sp>
        <p:nvSpPr>
          <p:cNvPr id="3" name="Content Placeholder 2"/>
          <p:cNvSpPr>
            <a:spLocks noGrp="1"/>
          </p:cNvSpPr>
          <p:nvPr>
            <p:ph idx="1"/>
          </p:nvPr>
        </p:nvSpPr>
        <p:spPr/>
        <p:txBody>
          <a:bodyPr/>
          <a:lstStyle/>
          <a:p>
            <a:pPr>
              <a:buNone/>
            </a:pPr>
            <a:endParaRPr lang="en-US" dirty="0" smtClean="0"/>
          </a:p>
          <a:p>
            <a:r>
              <a:rPr lang="en-US" dirty="0" smtClean="0">
                <a:latin typeface="Calibri Light" panose="020F0302020204030204" pitchFamily="34" charset="0"/>
              </a:rPr>
              <a:t>TST reaction should be read between 48 and 72 hours after administration</a:t>
            </a:r>
          </a:p>
          <a:p>
            <a:pPr>
              <a:buNone/>
            </a:pPr>
            <a:endParaRPr lang="en-US" sz="1200" dirty="0" smtClean="0">
              <a:latin typeface="Calibri Light" panose="020F0302020204030204" pitchFamily="34" charset="0"/>
            </a:endParaRPr>
          </a:p>
          <a:p>
            <a:r>
              <a:rPr lang="en-US" dirty="0" smtClean="0">
                <a:latin typeface="Calibri Light" panose="020F0302020204030204" pitchFamily="34" charset="0"/>
              </a:rPr>
              <a:t>A person who does not return within 72 hours will need to be rescheduled for another TST</a:t>
            </a:r>
          </a:p>
          <a:p>
            <a:pPr>
              <a:buNone/>
            </a:pPr>
            <a:endParaRPr lang="en-US" sz="1200" dirty="0" smtClean="0">
              <a:latin typeface="Calibri Light" panose="020F0302020204030204" pitchFamily="34" charset="0"/>
            </a:endParaRPr>
          </a:p>
          <a:p>
            <a:r>
              <a:rPr lang="en-US" dirty="0" smtClean="0">
                <a:latin typeface="Calibri Light" panose="020F0302020204030204" pitchFamily="34" charset="0"/>
              </a:rPr>
              <a:t>Reaction should be measured in millimeters of </a:t>
            </a:r>
            <a:r>
              <a:rPr lang="en-US" dirty="0" err="1" smtClean="0">
                <a:latin typeface="Calibri Light" panose="020F0302020204030204" pitchFamily="34" charset="0"/>
              </a:rPr>
              <a:t>induration</a:t>
            </a:r>
            <a:r>
              <a:rPr lang="en-US" dirty="0" smtClean="0">
                <a:latin typeface="Calibri Light" panose="020F0302020204030204" pitchFamily="34" charset="0"/>
              </a:rPr>
              <a:t> (palpable,</a:t>
            </a:r>
            <a:r>
              <a:rPr lang="en-US" dirty="0" smtClean="0">
                <a:solidFill>
                  <a:srgbClr val="FF0000"/>
                </a:solidFill>
                <a:latin typeface="Calibri Light" panose="020F0302020204030204" pitchFamily="34" charset="0"/>
              </a:rPr>
              <a:t> </a:t>
            </a:r>
            <a:r>
              <a:rPr lang="en-US" dirty="0" smtClean="0">
                <a:latin typeface="Calibri Light" panose="020F0302020204030204" pitchFamily="34" charset="0"/>
              </a:rPr>
              <a:t>raised, hardened area)</a:t>
            </a:r>
          </a:p>
          <a:p>
            <a:pPr>
              <a:buNone/>
            </a:pPr>
            <a:endParaRPr lang="en-US" sz="1200" dirty="0" smtClean="0">
              <a:latin typeface="Calibri Light" panose="020F0302020204030204" pitchFamily="34" charset="0"/>
            </a:endParaRPr>
          </a:p>
          <a:p>
            <a:r>
              <a:rPr lang="en-US" dirty="0" err="1" smtClean="0">
                <a:latin typeface="Calibri Light" panose="020F0302020204030204" pitchFamily="34" charset="0"/>
              </a:rPr>
              <a:t>Erythema</a:t>
            </a:r>
            <a:r>
              <a:rPr lang="en-US" dirty="0" smtClean="0">
                <a:solidFill>
                  <a:srgbClr val="FF0000"/>
                </a:solidFill>
                <a:latin typeface="Calibri Light" panose="020F0302020204030204" pitchFamily="34" charset="0"/>
              </a:rPr>
              <a:t> </a:t>
            </a:r>
            <a:r>
              <a:rPr lang="en-US" dirty="0" smtClean="0">
                <a:latin typeface="Calibri Light" panose="020F0302020204030204" pitchFamily="34" charset="0"/>
              </a:rPr>
              <a:t>(redness) should not be measured</a:t>
            </a:r>
          </a:p>
          <a:p>
            <a:pPr>
              <a:buNone/>
            </a:pPr>
            <a:endParaRPr lang="en-US" sz="1200" dirty="0" smtClean="0">
              <a:latin typeface="Calibri Light" panose="020F0302020204030204" pitchFamily="34" charset="0"/>
            </a:endParaRPr>
          </a:p>
          <a:p>
            <a:r>
              <a:rPr lang="en-US" dirty="0" smtClean="0">
                <a:latin typeface="Calibri Light" panose="020F0302020204030204" pitchFamily="34" charset="0"/>
              </a:rPr>
              <a:t>Diameter of the indicated area should be measured across the forearm (perpendicular to the long axis) </a:t>
            </a:r>
          </a:p>
          <a:p>
            <a:endParaRPr lang="en-US" dirty="0"/>
          </a:p>
        </p:txBody>
      </p:sp>
      <p:sp>
        <p:nvSpPr>
          <p:cNvPr id="5" name="Slide Number Placeholder 4"/>
          <p:cNvSpPr>
            <a:spLocks noGrp="1"/>
          </p:cNvSpPr>
          <p:nvPr>
            <p:ph type="sldNum" sz="quarter" idx="12"/>
          </p:nvPr>
        </p:nvSpPr>
        <p:spPr/>
        <p:txBody>
          <a:bodyPr/>
          <a:lstStyle/>
          <a:p>
            <a:fld id="{B4EF2F96-99B8-49DB-B476-0C28FE4078F2}" type="slidenum">
              <a:rPr lang="en-US" smtClean="0"/>
              <a:pPr/>
              <a:t>10</a:t>
            </a:fld>
            <a:endParaRPr lang="en-US" dirty="0"/>
          </a:p>
        </p:txBody>
      </p:sp>
    </p:spTree>
    <p:extLst>
      <p:ext uri="{BB962C8B-B14F-4D97-AF65-F5344CB8AC3E}">
        <p14:creationId xmlns:p14="http://schemas.microsoft.com/office/powerpoint/2010/main" val="2588130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300" dirty="0" smtClean="0">
                <a:latin typeface="Calibri Light" panose="020F0302020204030204" pitchFamily="34" charset="0"/>
              </a:rPr>
              <a:t>Reading the TST</a:t>
            </a:r>
            <a:r>
              <a:rPr lang="en-US" dirty="0" smtClean="0">
                <a:latin typeface="Calibri Light" panose="020F0302020204030204" pitchFamily="34" charset="0"/>
              </a:rPr>
              <a:t> </a:t>
            </a:r>
            <a:endParaRPr lang="en-US" dirty="0">
              <a:latin typeface="Calibri Light" panose="020F0302020204030204" pitchFamily="34"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47925" y="1648558"/>
            <a:ext cx="3876675" cy="428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5934808"/>
            <a:ext cx="35052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fld id="{B4EF2F96-99B8-49DB-B476-0C28FE4078F2}" type="slidenum">
              <a:rPr lang="en-US" smtClean="0"/>
              <a:pPr/>
              <a:t>11</a:t>
            </a:fld>
            <a:endParaRPr lang="en-US" dirty="0"/>
          </a:p>
        </p:txBody>
      </p:sp>
    </p:spTree>
    <p:extLst>
      <p:ext uri="{BB962C8B-B14F-4D97-AF65-F5344CB8AC3E}">
        <p14:creationId xmlns:p14="http://schemas.microsoft.com/office/powerpoint/2010/main" val="4228456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300" dirty="0" smtClean="0">
                <a:latin typeface="Calibri Light" panose="020F0302020204030204" pitchFamily="34" charset="0"/>
              </a:rPr>
              <a:t>What Are False Positive Reactions?</a:t>
            </a:r>
            <a:r>
              <a:rPr lang="en-US" dirty="0" smtClean="0">
                <a:latin typeface="Calibri Light" panose="020F0302020204030204" pitchFamily="34" charset="0"/>
              </a:rPr>
              <a:t> </a:t>
            </a:r>
            <a:endParaRPr lang="en-US" dirty="0">
              <a:latin typeface="Calibri Light" panose="020F0302020204030204" pitchFamily="34" charset="0"/>
            </a:endParaRPr>
          </a:p>
        </p:txBody>
      </p:sp>
      <p:sp>
        <p:nvSpPr>
          <p:cNvPr id="3" name="Content Placeholder 2"/>
          <p:cNvSpPr>
            <a:spLocks noGrp="1"/>
          </p:cNvSpPr>
          <p:nvPr>
            <p:ph idx="1"/>
          </p:nvPr>
        </p:nvSpPr>
        <p:spPr/>
        <p:txBody>
          <a:bodyPr/>
          <a:lstStyle/>
          <a:p>
            <a:endParaRPr lang="en-US" dirty="0" smtClean="0"/>
          </a:p>
          <a:p>
            <a:r>
              <a:rPr lang="en-US" dirty="0" smtClean="0">
                <a:latin typeface="Calibri Light" panose="020F0302020204030204" pitchFamily="34" charset="0"/>
              </a:rPr>
              <a:t>Some persons may react to the TST even though they are not infected with M. Tuberculosis</a:t>
            </a:r>
          </a:p>
          <a:p>
            <a:pPr>
              <a:buNone/>
            </a:pPr>
            <a:endParaRPr lang="en-US" dirty="0" smtClean="0">
              <a:latin typeface="Calibri Light" panose="020F0302020204030204" pitchFamily="34" charset="0"/>
            </a:endParaRPr>
          </a:p>
          <a:p>
            <a:r>
              <a:rPr lang="en-US" dirty="0" smtClean="0">
                <a:latin typeface="Calibri Light" panose="020F0302020204030204" pitchFamily="34" charset="0"/>
              </a:rPr>
              <a:t>Causes: </a:t>
            </a:r>
          </a:p>
          <a:p>
            <a:pPr lvl="1"/>
            <a:r>
              <a:rPr lang="en-US" dirty="0" smtClean="0">
                <a:latin typeface="Calibri Light" panose="020F0302020204030204" pitchFamily="34" charset="0"/>
              </a:rPr>
              <a:t>Infection with non-tuberculin </a:t>
            </a:r>
            <a:r>
              <a:rPr lang="en-US" dirty="0" err="1" smtClean="0">
                <a:latin typeface="Calibri Light" panose="020F0302020204030204" pitchFamily="34" charset="0"/>
              </a:rPr>
              <a:t>mycobacteria</a:t>
            </a:r>
            <a:r>
              <a:rPr lang="en-US" dirty="0" smtClean="0">
                <a:latin typeface="Calibri Light" panose="020F0302020204030204" pitchFamily="34" charset="0"/>
              </a:rPr>
              <a:t> </a:t>
            </a:r>
          </a:p>
          <a:p>
            <a:pPr lvl="1"/>
            <a:r>
              <a:rPr lang="en-US" dirty="0" smtClean="0">
                <a:latin typeface="Calibri Light" panose="020F0302020204030204" pitchFamily="34" charset="0"/>
              </a:rPr>
              <a:t>Previous BCG vaccination</a:t>
            </a:r>
          </a:p>
          <a:p>
            <a:pPr lvl="1"/>
            <a:r>
              <a:rPr lang="en-US" dirty="0" smtClean="0">
                <a:latin typeface="Calibri Light" panose="020F0302020204030204" pitchFamily="34" charset="0"/>
              </a:rPr>
              <a:t>Incorrect method TST Administration</a:t>
            </a:r>
          </a:p>
          <a:p>
            <a:pPr lvl="1"/>
            <a:r>
              <a:rPr lang="en-US" dirty="0" smtClean="0">
                <a:latin typeface="Calibri Light" panose="020F0302020204030204" pitchFamily="34" charset="0"/>
              </a:rPr>
              <a:t>Incorrect interpretation of the reaction </a:t>
            </a:r>
          </a:p>
          <a:p>
            <a:pPr lvl="1"/>
            <a:r>
              <a:rPr lang="en-US" dirty="0" smtClean="0">
                <a:latin typeface="Calibri Light" panose="020F0302020204030204" pitchFamily="34" charset="0"/>
              </a:rPr>
              <a:t>Incorrect antigen used</a:t>
            </a:r>
          </a:p>
        </p:txBody>
      </p:sp>
      <p:sp>
        <p:nvSpPr>
          <p:cNvPr id="5" name="Slide Number Placeholder 4"/>
          <p:cNvSpPr>
            <a:spLocks noGrp="1"/>
          </p:cNvSpPr>
          <p:nvPr>
            <p:ph type="sldNum" sz="quarter" idx="12"/>
          </p:nvPr>
        </p:nvSpPr>
        <p:spPr/>
        <p:txBody>
          <a:bodyPr/>
          <a:lstStyle/>
          <a:p>
            <a:fld id="{B4EF2F96-99B8-49DB-B476-0C28FE4078F2}" type="slidenum">
              <a:rPr lang="en-US" smtClean="0"/>
              <a:pPr/>
              <a:t>12</a:t>
            </a:fld>
            <a:endParaRPr lang="en-US" dirty="0"/>
          </a:p>
        </p:txBody>
      </p:sp>
    </p:spTree>
    <p:extLst>
      <p:ext uri="{BB962C8B-B14F-4D97-AF65-F5344CB8AC3E}">
        <p14:creationId xmlns:p14="http://schemas.microsoft.com/office/powerpoint/2010/main" val="38804135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latin typeface="Calibri Light" panose="020F0302020204030204" pitchFamily="34" charset="0"/>
              </a:rPr>
              <a:t>What are False Negative Reactions?</a:t>
            </a:r>
            <a:endParaRPr lang="en-US" dirty="0">
              <a:latin typeface="Calibri Light" panose="020F0302020204030204" pitchFamily="34" charset="0"/>
            </a:endParaRPr>
          </a:p>
        </p:txBody>
      </p:sp>
      <p:sp>
        <p:nvSpPr>
          <p:cNvPr id="3" name="Content Placeholder 2"/>
          <p:cNvSpPr>
            <a:spLocks noGrp="1"/>
          </p:cNvSpPr>
          <p:nvPr>
            <p:ph idx="1"/>
          </p:nvPr>
        </p:nvSpPr>
        <p:spPr/>
        <p:txBody>
          <a:bodyPr/>
          <a:lstStyle/>
          <a:p>
            <a:pPr marL="0" indent="0">
              <a:buNone/>
            </a:pPr>
            <a:r>
              <a:rPr lang="en-US" dirty="0" smtClean="0">
                <a:latin typeface="Calibri Light" panose="020F0302020204030204" pitchFamily="34" charset="0"/>
              </a:rPr>
              <a:t>Some people may not react to the TST even though they are infected with M. Tuberculosis. The causes of these false negative reactions may include, but are not limited to the following:</a:t>
            </a:r>
          </a:p>
          <a:p>
            <a:pPr marL="0" indent="0">
              <a:buNone/>
            </a:pPr>
            <a:endParaRPr lang="en-US" dirty="0" smtClean="0">
              <a:latin typeface="Calibri Light" panose="020F0302020204030204" pitchFamily="34" charset="0"/>
            </a:endParaRPr>
          </a:p>
          <a:p>
            <a:pPr lvl="1"/>
            <a:r>
              <a:rPr lang="en-US" dirty="0" err="1" smtClean="0">
                <a:latin typeface="Calibri Light" panose="020F0302020204030204" pitchFamily="34" charset="0"/>
              </a:rPr>
              <a:t>Anergy</a:t>
            </a:r>
            <a:r>
              <a:rPr lang="en-US" dirty="0" smtClean="0">
                <a:latin typeface="Calibri Light" panose="020F0302020204030204" pitchFamily="34" charset="0"/>
              </a:rPr>
              <a:t> (the inability to react to skin tests due to a weakened) immune system </a:t>
            </a:r>
          </a:p>
          <a:p>
            <a:pPr lvl="1"/>
            <a:r>
              <a:rPr lang="en-US" dirty="0" smtClean="0">
                <a:latin typeface="Calibri Light" panose="020F0302020204030204" pitchFamily="34" charset="0"/>
              </a:rPr>
              <a:t>Recent TB infection (within 8-10 weeks of exposure)</a:t>
            </a:r>
          </a:p>
          <a:p>
            <a:pPr lvl="1"/>
            <a:r>
              <a:rPr lang="en-US" dirty="0" smtClean="0">
                <a:latin typeface="Calibri Light" panose="020F0302020204030204" pitchFamily="34" charset="0"/>
              </a:rPr>
              <a:t>Very old TB infection (many years) </a:t>
            </a:r>
          </a:p>
          <a:p>
            <a:pPr lvl="1"/>
            <a:r>
              <a:rPr lang="en-US" dirty="0" smtClean="0">
                <a:latin typeface="Calibri Light" panose="020F0302020204030204" pitchFamily="34" charset="0"/>
              </a:rPr>
              <a:t>Very young age (less than 6 months old)</a:t>
            </a:r>
          </a:p>
          <a:p>
            <a:pPr lvl="1"/>
            <a:r>
              <a:rPr lang="en-US" dirty="0" smtClean="0">
                <a:latin typeface="Calibri Light" panose="020F0302020204030204" pitchFamily="34" charset="0"/>
              </a:rPr>
              <a:t>Recent live virus vaccination (e.g. measles, MMR)</a:t>
            </a:r>
          </a:p>
          <a:p>
            <a:pPr lvl="1"/>
            <a:r>
              <a:rPr lang="en-US" dirty="0" smtClean="0">
                <a:latin typeface="Calibri Light" panose="020F0302020204030204" pitchFamily="34" charset="0"/>
              </a:rPr>
              <a:t>Overwhelming disease</a:t>
            </a:r>
          </a:p>
          <a:p>
            <a:pPr lvl="1"/>
            <a:r>
              <a:rPr lang="en-US" dirty="0" smtClean="0">
                <a:latin typeface="Calibri Light" panose="020F0302020204030204" pitchFamily="34" charset="0"/>
              </a:rPr>
              <a:t>Some viral illnesses (e.g. measles, chicken pox)</a:t>
            </a:r>
          </a:p>
          <a:p>
            <a:pPr lvl="1"/>
            <a:r>
              <a:rPr lang="en-US" dirty="0" smtClean="0">
                <a:latin typeface="Calibri Light" panose="020F0302020204030204" pitchFamily="34" charset="0"/>
              </a:rPr>
              <a:t>Incorrect method of TST Administration</a:t>
            </a:r>
          </a:p>
          <a:p>
            <a:pPr lvl="1"/>
            <a:r>
              <a:rPr lang="en-US" dirty="0" smtClean="0">
                <a:latin typeface="Calibri Light" panose="020F0302020204030204" pitchFamily="34" charset="0"/>
              </a:rPr>
              <a:t>Incorrect interpretation of reaction </a:t>
            </a:r>
          </a:p>
        </p:txBody>
      </p:sp>
      <p:sp>
        <p:nvSpPr>
          <p:cNvPr id="5" name="Slide Number Placeholder 4"/>
          <p:cNvSpPr>
            <a:spLocks noGrp="1"/>
          </p:cNvSpPr>
          <p:nvPr>
            <p:ph type="sldNum" sz="quarter" idx="12"/>
          </p:nvPr>
        </p:nvSpPr>
        <p:spPr/>
        <p:txBody>
          <a:bodyPr/>
          <a:lstStyle/>
          <a:p>
            <a:fld id="{B4EF2F96-99B8-49DB-B476-0C28FE4078F2}" type="slidenum">
              <a:rPr lang="en-US" smtClean="0"/>
              <a:pPr/>
              <a:t>13</a:t>
            </a:fld>
            <a:endParaRPr lang="en-US" dirty="0"/>
          </a:p>
        </p:txBody>
      </p:sp>
    </p:spTree>
    <p:extLst>
      <p:ext uri="{BB962C8B-B14F-4D97-AF65-F5344CB8AC3E}">
        <p14:creationId xmlns:p14="http://schemas.microsoft.com/office/powerpoint/2010/main" val="10575093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latin typeface="Calibri Light" panose="020F0302020204030204" pitchFamily="34" charset="0"/>
              </a:rPr>
              <a:t>Who Can Receive a Test?</a:t>
            </a:r>
            <a:endParaRPr lang="en-US" dirty="0">
              <a:latin typeface="Calibri Light" panose="020F0302020204030204" pitchFamily="34" charset="0"/>
            </a:endParaRPr>
          </a:p>
        </p:txBody>
      </p:sp>
      <p:sp>
        <p:nvSpPr>
          <p:cNvPr id="3" name="Content Placeholder 2"/>
          <p:cNvSpPr>
            <a:spLocks noGrp="1"/>
          </p:cNvSpPr>
          <p:nvPr>
            <p:ph idx="1"/>
          </p:nvPr>
        </p:nvSpPr>
        <p:spPr/>
        <p:txBody>
          <a:bodyPr/>
          <a:lstStyle/>
          <a:p>
            <a:pPr>
              <a:buNone/>
            </a:pPr>
            <a:endParaRPr lang="en-US" dirty="0" smtClean="0">
              <a:latin typeface="Calibri Light" panose="020F0302020204030204" pitchFamily="34" charset="0"/>
            </a:endParaRPr>
          </a:p>
          <a:p>
            <a:r>
              <a:rPr lang="en-US" dirty="0" smtClean="0">
                <a:latin typeface="Calibri Light" panose="020F0302020204030204" pitchFamily="34" charset="0"/>
              </a:rPr>
              <a:t>Most persons can receive a TST</a:t>
            </a:r>
          </a:p>
          <a:p>
            <a:endParaRPr lang="en-US" dirty="0" smtClean="0">
              <a:latin typeface="Calibri Light" panose="020F0302020204030204" pitchFamily="34" charset="0"/>
            </a:endParaRPr>
          </a:p>
          <a:p>
            <a:r>
              <a:rPr lang="en-US" dirty="0" smtClean="0">
                <a:latin typeface="Calibri Light" panose="020F0302020204030204" pitchFamily="34" charset="0"/>
              </a:rPr>
              <a:t>Contraindicated only for persons who have had a severe reaction (e.g., necrosis, blistering, anaphylactic shock, or ulceration) to a previous TST. </a:t>
            </a:r>
          </a:p>
          <a:p>
            <a:endParaRPr lang="en-US" dirty="0" smtClean="0">
              <a:solidFill>
                <a:srgbClr val="FF0000"/>
              </a:solidFill>
              <a:latin typeface="Calibri Light" panose="020F0302020204030204" pitchFamily="34" charset="0"/>
            </a:endParaRPr>
          </a:p>
          <a:p>
            <a:r>
              <a:rPr lang="en-US" u="sng" dirty="0" smtClean="0">
                <a:latin typeface="Calibri Light" panose="020F0302020204030204" pitchFamily="34" charset="0"/>
              </a:rPr>
              <a:t>Not</a:t>
            </a:r>
            <a:r>
              <a:rPr lang="en-US" dirty="0" smtClean="0">
                <a:latin typeface="Calibri Light" panose="020F0302020204030204" pitchFamily="34" charset="0"/>
              </a:rPr>
              <a:t> contraindicated for any other persons, including infants, children, pregnant women, HIV infected individuals, or persons who have been vaccinated with BCG. </a:t>
            </a:r>
          </a:p>
        </p:txBody>
      </p:sp>
      <p:sp>
        <p:nvSpPr>
          <p:cNvPr id="5" name="Slide Number Placeholder 4"/>
          <p:cNvSpPr>
            <a:spLocks noGrp="1"/>
          </p:cNvSpPr>
          <p:nvPr>
            <p:ph type="sldNum" sz="quarter" idx="12"/>
          </p:nvPr>
        </p:nvSpPr>
        <p:spPr/>
        <p:txBody>
          <a:bodyPr/>
          <a:lstStyle/>
          <a:p>
            <a:fld id="{B4EF2F96-99B8-49DB-B476-0C28FE4078F2}" type="slidenum">
              <a:rPr lang="en-US" smtClean="0"/>
              <a:pPr/>
              <a:t>14</a:t>
            </a:fld>
            <a:endParaRPr lang="en-US" dirty="0"/>
          </a:p>
        </p:txBody>
      </p:sp>
    </p:spTree>
    <p:extLst>
      <p:ext uri="{BB962C8B-B14F-4D97-AF65-F5344CB8AC3E}">
        <p14:creationId xmlns:p14="http://schemas.microsoft.com/office/powerpoint/2010/main" val="15311607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latin typeface="Calibri Light" panose="020F0302020204030204" pitchFamily="34" charset="0"/>
              </a:rPr>
              <a:t>What is a Boosted Reaction?</a:t>
            </a:r>
            <a:endParaRPr lang="en-US" dirty="0">
              <a:latin typeface="Calibri Light" panose="020F0302020204030204" pitchFamily="34" charset="0"/>
            </a:endParaRPr>
          </a:p>
        </p:txBody>
      </p:sp>
      <p:sp>
        <p:nvSpPr>
          <p:cNvPr id="3" name="Content Placeholder 2"/>
          <p:cNvSpPr>
            <a:spLocks noGrp="1"/>
          </p:cNvSpPr>
          <p:nvPr>
            <p:ph idx="1"/>
          </p:nvPr>
        </p:nvSpPr>
        <p:spPr/>
        <p:txBody>
          <a:bodyPr/>
          <a:lstStyle/>
          <a:p>
            <a:pPr>
              <a:buNone/>
            </a:pPr>
            <a:endParaRPr lang="en-US" dirty="0" smtClean="0"/>
          </a:p>
          <a:p>
            <a:r>
              <a:rPr lang="en-US" dirty="0" smtClean="0">
                <a:latin typeface="Calibri Light" panose="020F0302020204030204" pitchFamily="34" charset="0"/>
              </a:rPr>
              <a:t>In some individuals who are infected with M. tuberculosis, the ability to react to the TST may wane over time.</a:t>
            </a:r>
          </a:p>
          <a:p>
            <a:pPr>
              <a:buNone/>
            </a:pPr>
            <a:endParaRPr lang="en-US" dirty="0" smtClean="0">
              <a:latin typeface="Calibri Light" panose="020F0302020204030204" pitchFamily="34" charset="0"/>
            </a:endParaRPr>
          </a:p>
          <a:p>
            <a:r>
              <a:rPr lang="en-US" dirty="0" smtClean="0">
                <a:latin typeface="Calibri Light" panose="020F0302020204030204" pitchFamily="34" charset="0"/>
              </a:rPr>
              <a:t>When such a person is given a TST, the individual may initially have a false negative reaction. However, the test may stimulate the immune system, causing a positive reaction to subsequent TSTs, falsely indicating a recent TB infection when, in fact, the individual was previously positive.</a:t>
            </a:r>
            <a:endParaRPr lang="en-US" dirty="0">
              <a:latin typeface="Calibri Light" panose="020F0302020204030204" pitchFamily="34" charset="0"/>
            </a:endParaRPr>
          </a:p>
        </p:txBody>
      </p:sp>
      <p:sp>
        <p:nvSpPr>
          <p:cNvPr id="5" name="Slide Number Placeholder 4"/>
          <p:cNvSpPr>
            <a:spLocks noGrp="1"/>
          </p:cNvSpPr>
          <p:nvPr>
            <p:ph type="sldNum" sz="quarter" idx="12"/>
          </p:nvPr>
        </p:nvSpPr>
        <p:spPr/>
        <p:txBody>
          <a:bodyPr/>
          <a:lstStyle/>
          <a:p>
            <a:fld id="{B4EF2F96-99B8-49DB-B476-0C28FE4078F2}" type="slidenum">
              <a:rPr lang="en-US" smtClean="0"/>
              <a:pPr/>
              <a:t>15</a:t>
            </a:fld>
            <a:endParaRPr lang="en-US" dirty="0"/>
          </a:p>
        </p:txBody>
      </p:sp>
    </p:spTree>
    <p:extLst>
      <p:ext uri="{BB962C8B-B14F-4D97-AF65-F5344CB8AC3E}">
        <p14:creationId xmlns:p14="http://schemas.microsoft.com/office/powerpoint/2010/main" val="3677857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latin typeface="Calibri Light" panose="020F0302020204030204" pitchFamily="34" charset="0"/>
              </a:rPr>
              <a:t>What is Two-Step Testing and Why is it Conducted?</a:t>
            </a:r>
            <a:endParaRPr lang="en-US" dirty="0">
              <a:latin typeface="Calibri Light" panose="020F0302020204030204" pitchFamily="34" charset="0"/>
            </a:endParaRPr>
          </a:p>
        </p:txBody>
      </p:sp>
      <p:sp>
        <p:nvSpPr>
          <p:cNvPr id="3" name="Content Placeholder 2"/>
          <p:cNvSpPr>
            <a:spLocks noGrp="1"/>
          </p:cNvSpPr>
          <p:nvPr>
            <p:ph idx="1"/>
          </p:nvPr>
        </p:nvSpPr>
        <p:spPr/>
        <p:txBody>
          <a:bodyPr/>
          <a:lstStyle/>
          <a:p>
            <a:pPr>
              <a:buNone/>
            </a:pPr>
            <a:endParaRPr lang="en-US" dirty="0"/>
          </a:p>
          <a:p>
            <a:r>
              <a:rPr lang="en-US" dirty="0" smtClean="0">
                <a:latin typeface="Calibri Light" panose="020F0302020204030204" pitchFamily="34" charset="0"/>
              </a:rPr>
              <a:t>Giving a second TST approximately 1 to 2 weeks after an initial negative TST reaction is called two-step testing</a:t>
            </a:r>
          </a:p>
          <a:p>
            <a:endParaRPr lang="en-US" dirty="0" smtClean="0">
              <a:latin typeface="Calibri Light" panose="020F0302020204030204" pitchFamily="34" charset="0"/>
            </a:endParaRPr>
          </a:p>
          <a:p>
            <a:r>
              <a:rPr lang="en-US" dirty="0" smtClean="0">
                <a:latin typeface="Calibri Light" panose="020F0302020204030204" pitchFamily="34" charset="0"/>
              </a:rPr>
              <a:t>It is useful for the </a:t>
            </a:r>
            <a:r>
              <a:rPr lang="en-US" u="sng" dirty="0" smtClean="0">
                <a:latin typeface="Calibri Light" panose="020F0302020204030204" pitchFamily="34" charset="0"/>
              </a:rPr>
              <a:t>initial</a:t>
            </a:r>
            <a:r>
              <a:rPr lang="en-US" dirty="0" smtClean="0">
                <a:latin typeface="Calibri Light" panose="020F0302020204030204" pitchFamily="34" charset="0"/>
              </a:rPr>
              <a:t> skin testing of adults who are going to be retested periodically such as health care workers or nursing home residents</a:t>
            </a:r>
          </a:p>
          <a:p>
            <a:endParaRPr lang="en-US" dirty="0" smtClean="0">
              <a:latin typeface="Calibri Light" panose="020F0302020204030204" pitchFamily="34" charset="0"/>
            </a:endParaRPr>
          </a:p>
          <a:p>
            <a:r>
              <a:rPr lang="en-US" dirty="0" smtClean="0">
                <a:latin typeface="Calibri Light" panose="020F0302020204030204" pitchFamily="34" charset="0"/>
              </a:rPr>
              <a:t>Two-step approach can reduce likelihood that a boosted reaction to a subsequent TST will be misinterpreted as a recent infection</a:t>
            </a:r>
            <a:endParaRPr lang="en-US" dirty="0">
              <a:latin typeface="Calibri Light" panose="020F0302020204030204" pitchFamily="34" charset="0"/>
            </a:endParaRPr>
          </a:p>
        </p:txBody>
      </p:sp>
      <p:sp>
        <p:nvSpPr>
          <p:cNvPr id="5" name="Slide Number Placeholder 4"/>
          <p:cNvSpPr>
            <a:spLocks noGrp="1"/>
          </p:cNvSpPr>
          <p:nvPr>
            <p:ph type="sldNum" sz="quarter" idx="12"/>
          </p:nvPr>
        </p:nvSpPr>
        <p:spPr/>
        <p:txBody>
          <a:bodyPr/>
          <a:lstStyle/>
          <a:p>
            <a:fld id="{B4EF2F96-99B8-49DB-B476-0C28FE4078F2}" type="slidenum">
              <a:rPr lang="en-US" smtClean="0"/>
              <a:pPr/>
              <a:t>16</a:t>
            </a:fld>
            <a:endParaRPr lang="en-US" dirty="0"/>
          </a:p>
        </p:txBody>
      </p:sp>
    </p:spTree>
    <p:extLst>
      <p:ext uri="{BB962C8B-B14F-4D97-AF65-F5344CB8AC3E}">
        <p14:creationId xmlns:p14="http://schemas.microsoft.com/office/powerpoint/2010/main" val="2849866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Calibri Light" panose="020F0302020204030204" pitchFamily="34" charset="0"/>
              </a:rPr>
              <a:t>Can TSTs be Administered to Persons Receiving Vaccinations? </a:t>
            </a:r>
            <a:endParaRPr lang="en-US" sz="2400" dirty="0">
              <a:latin typeface="Calibri Light" panose="020F0302020204030204" pitchFamily="34" charset="0"/>
            </a:endParaRPr>
          </a:p>
        </p:txBody>
      </p:sp>
      <p:sp>
        <p:nvSpPr>
          <p:cNvPr id="3" name="Content Placeholder 2"/>
          <p:cNvSpPr>
            <a:spLocks noGrp="1"/>
          </p:cNvSpPr>
          <p:nvPr>
            <p:ph idx="1"/>
          </p:nvPr>
        </p:nvSpPr>
        <p:spPr/>
        <p:txBody>
          <a:bodyPr/>
          <a:lstStyle/>
          <a:p>
            <a:endParaRPr lang="en-US" dirty="0" smtClean="0"/>
          </a:p>
          <a:p>
            <a:r>
              <a:rPr lang="en-US" dirty="0" smtClean="0">
                <a:latin typeface="Calibri Light" panose="020F0302020204030204" pitchFamily="34" charset="0"/>
              </a:rPr>
              <a:t>Vaccination with live viruses may interfere with TST reactions </a:t>
            </a:r>
          </a:p>
          <a:p>
            <a:endParaRPr lang="en-US" dirty="0" smtClean="0">
              <a:latin typeface="Calibri Light" panose="020F0302020204030204" pitchFamily="34" charset="0"/>
            </a:endParaRPr>
          </a:p>
          <a:p>
            <a:r>
              <a:rPr lang="en-US" dirty="0" smtClean="0">
                <a:latin typeface="Calibri Light" panose="020F0302020204030204" pitchFamily="34" charset="0"/>
              </a:rPr>
              <a:t>Therefore, TSTs should be administered either on the same day as vaccinations with live virus vaccines </a:t>
            </a:r>
          </a:p>
          <a:p>
            <a:pPr>
              <a:buNone/>
            </a:pPr>
            <a:endParaRPr lang="en-US" dirty="0">
              <a:latin typeface="Calibri Light" panose="020F0302020204030204" pitchFamily="34" charset="0"/>
            </a:endParaRPr>
          </a:p>
          <a:p>
            <a:r>
              <a:rPr lang="en-US" dirty="0" smtClean="0">
                <a:latin typeface="Calibri Light" panose="020F0302020204030204" pitchFamily="34" charset="0"/>
              </a:rPr>
              <a:t>OR, 4-6 weeks after the administration of the live virus vaccine</a:t>
            </a:r>
          </a:p>
          <a:p>
            <a:endParaRPr lang="en-US" dirty="0" smtClean="0">
              <a:latin typeface="Calibri Light" panose="020F0302020204030204" pitchFamily="34" charset="0"/>
            </a:endParaRPr>
          </a:p>
          <a:p>
            <a:r>
              <a:rPr lang="en-US" dirty="0" smtClean="0">
                <a:latin typeface="Calibri Light" panose="020F0302020204030204" pitchFamily="34" charset="0"/>
              </a:rPr>
              <a:t>TSTs should be administered at least one month after smallpox vaccination</a:t>
            </a:r>
          </a:p>
        </p:txBody>
      </p:sp>
      <p:sp>
        <p:nvSpPr>
          <p:cNvPr id="5" name="Slide Number Placeholder 4"/>
          <p:cNvSpPr>
            <a:spLocks noGrp="1"/>
          </p:cNvSpPr>
          <p:nvPr>
            <p:ph type="sldNum" sz="quarter" idx="12"/>
          </p:nvPr>
        </p:nvSpPr>
        <p:spPr/>
        <p:txBody>
          <a:bodyPr/>
          <a:lstStyle/>
          <a:p>
            <a:fld id="{B4EF2F96-99B8-49DB-B476-0C28FE4078F2}" type="slidenum">
              <a:rPr lang="en-US" smtClean="0"/>
              <a:pPr/>
              <a:t>17</a:t>
            </a:fld>
            <a:endParaRPr lang="en-US" dirty="0"/>
          </a:p>
        </p:txBody>
      </p:sp>
    </p:spTree>
    <p:extLst>
      <p:ext uri="{BB962C8B-B14F-4D97-AF65-F5344CB8AC3E}">
        <p14:creationId xmlns:p14="http://schemas.microsoft.com/office/powerpoint/2010/main" val="40258909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300" dirty="0" smtClean="0">
                <a:latin typeface="Calibri Light" panose="020F0302020204030204" pitchFamily="34" charset="0"/>
              </a:rPr>
              <a:t>Care of the PPD Testing Solution</a:t>
            </a:r>
            <a:r>
              <a:rPr lang="en-US" dirty="0" smtClean="0">
                <a:latin typeface="Calibri Light" panose="020F0302020204030204" pitchFamily="34" charset="0"/>
              </a:rPr>
              <a:t> </a:t>
            </a:r>
            <a:endParaRPr lang="en-US" dirty="0">
              <a:latin typeface="Calibri Light" panose="020F0302020204030204" pitchFamily="34" charset="0"/>
            </a:endParaRPr>
          </a:p>
        </p:txBody>
      </p:sp>
      <p:sp>
        <p:nvSpPr>
          <p:cNvPr id="3" name="Content Placeholder 2"/>
          <p:cNvSpPr>
            <a:spLocks noGrp="1"/>
          </p:cNvSpPr>
          <p:nvPr>
            <p:ph idx="1"/>
          </p:nvPr>
        </p:nvSpPr>
        <p:spPr/>
        <p:txBody>
          <a:bodyPr/>
          <a:lstStyle/>
          <a:p>
            <a:pPr>
              <a:buNone/>
            </a:pPr>
            <a:endParaRPr lang="en-US" dirty="0" smtClean="0">
              <a:latin typeface="Calibri Light" panose="020F0302020204030204" pitchFamily="34" charset="0"/>
            </a:endParaRPr>
          </a:p>
          <a:p>
            <a:r>
              <a:rPr lang="en-US" dirty="0" smtClean="0">
                <a:latin typeface="Calibri Light" panose="020F0302020204030204" pitchFamily="34" charset="0"/>
              </a:rPr>
              <a:t>Liquid PPD is sensitive to light and temperature and may become unstable if held in plastic syringes </a:t>
            </a:r>
          </a:p>
          <a:p>
            <a:endParaRPr lang="en-US" dirty="0" smtClean="0">
              <a:latin typeface="Calibri Light" panose="020F0302020204030204" pitchFamily="34" charset="0"/>
            </a:endParaRPr>
          </a:p>
          <a:p>
            <a:r>
              <a:rPr lang="en-US" dirty="0" smtClean="0">
                <a:latin typeface="Calibri Light" panose="020F0302020204030204" pitchFamily="34" charset="0"/>
              </a:rPr>
              <a:t>Should be stored in cool environment between 35 and 46 degrees Fahrenheit </a:t>
            </a:r>
          </a:p>
          <a:p>
            <a:endParaRPr lang="en-US" dirty="0" smtClean="0">
              <a:latin typeface="Calibri Light" panose="020F0302020204030204" pitchFamily="34" charset="0"/>
            </a:endParaRPr>
          </a:p>
          <a:p>
            <a:r>
              <a:rPr lang="en-US" dirty="0" smtClean="0">
                <a:latin typeface="Calibri Light" panose="020F0302020204030204" pitchFamily="34" charset="0"/>
              </a:rPr>
              <a:t>PPD vial should be dated upon opening, and the remainder discarded after 30 days, regardless of expiration date</a:t>
            </a:r>
          </a:p>
          <a:p>
            <a:endParaRPr lang="en-US" dirty="0" smtClean="0">
              <a:latin typeface="Calibri Light" panose="020F0302020204030204" pitchFamily="34" charset="0"/>
            </a:endParaRPr>
          </a:p>
          <a:p>
            <a:r>
              <a:rPr lang="en-US" dirty="0" smtClean="0">
                <a:latin typeface="Calibri Light" panose="020F0302020204030204" pitchFamily="34" charset="0"/>
              </a:rPr>
              <a:t>Syringes should not be prefilled in anticipation of demand, but filled at time of need</a:t>
            </a:r>
            <a:endParaRPr lang="en-US" dirty="0">
              <a:latin typeface="Calibri Light" panose="020F0302020204030204" pitchFamily="34" charset="0"/>
            </a:endParaRPr>
          </a:p>
        </p:txBody>
      </p:sp>
      <p:sp>
        <p:nvSpPr>
          <p:cNvPr id="5" name="Slide Number Placeholder 4"/>
          <p:cNvSpPr>
            <a:spLocks noGrp="1"/>
          </p:cNvSpPr>
          <p:nvPr>
            <p:ph type="sldNum" sz="quarter" idx="12"/>
          </p:nvPr>
        </p:nvSpPr>
        <p:spPr/>
        <p:txBody>
          <a:bodyPr/>
          <a:lstStyle/>
          <a:p>
            <a:fld id="{B4EF2F96-99B8-49DB-B476-0C28FE4078F2}" type="slidenum">
              <a:rPr lang="en-US" smtClean="0"/>
              <a:pPr/>
              <a:t>18</a:t>
            </a:fld>
            <a:endParaRPr lang="en-US" dirty="0"/>
          </a:p>
        </p:txBody>
      </p:sp>
    </p:spTree>
    <p:extLst>
      <p:ext uri="{BB962C8B-B14F-4D97-AF65-F5344CB8AC3E}">
        <p14:creationId xmlns:p14="http://schemas.microsoft.com/office/powerpoint/2010/main" val="32627816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smtClean="0">
                <a:latin typeface="Calibri Light" panose="020F0302020204030204" pitchFamily="34" charset="0"/>
              </a:rPr>
              <a:t>The </a:t>
            </a:r>
            <a:r>
              <a:rPr lang="en-US" dirty="0" err="1" smtClean="0">
                <a:latin typeface="Calibri Light" panose="020F0302020204030204" pitchFamily="34" charset="0"/>
              </a:rPr>
              <a:t>Mantoux</a:t>
            </a:r>
            <a:r>
              <a:rPr lang="en-US" dirty="0" smtClean="0">
                <a:latin typeface="Calibri Light" panose="020F0302020204030204" pitchFamily="34" charset="0"/>
              </a:rPr>
              <a:t> Tuberculin Skin Test (TST)</a:t>
            </a:r>
            <a:endParaRPr lang="en-US" dirty="0">
              <a:latin typeface="Calibri Light" panose="020F0302020204030204" pitchFamily="34" charset="0"/>
            </a:endParaRPr>
          </a:p>
        </p:txBody>
      </p:sp>
      <p:sp>
        <p:nvSpPr>
          <p:cNvPr id="9" name="Content Placeholder 8"/>
          <p:cNvSpPr>
            <a:spLocks noGrp="1"/>
          </p:cNvSpPr>
          <p:nvPr>
            <p:ph idx="1"/>
          </p:nvPr>
        </p:nvSpPr>
        <p:spPr/>
        <p:txBody>
          <a:bodyPr/>
          <a:lstStyle/>
          <a:p>
            <a:pPr marL="0" indent="0">
              <a:buNone/>
            </a:pPr>
            <a:endParaRPr lang="en-US" dirty="0"/>
          </a:p>
          <a:p>
            <a:r>
              <a:rPr lang="en-US" dirty="0" smtClean="0">
                <a:latin typeface="Calibri Light" panose="020F0302020204030204" pitchFamily="34" charset="0"/>
              </a:rPr>
              <a:t>The </a:t>
            </a:r>
            <a:r>
              <a:rPr lang="en-US" dirty="0" err="1" smtClean="0">
                <a:latin typeface="Calibri Light" panose="020F0302020204030204" pitchFamily="34" charset="0"/>
              </a:rPr>
              <a:t>Mantoux</a:t>
            </a:r>
            <a:r>
              <a:rPr lang="en-US" dirty="0" smtClean="0">
                <a:latin typeface="Calibri Light" panose="020F0302020204030204" pitchFamily="34" charset="0"/>
              </a:rPr>
              <a:t> tuberculin skin test is used to detect tuberculosis (TB)infection.</a:t>
            </a:r>
          </a:p>
          <a:p>
            <a:endParaRPr lang="en-US" dirty="0" smtClean="0">
              <a:latin typeface="Calibri Light" panose="020F0302020204030204" pitchFamily="34" charset="0"/>
            </a:endParaRPr>
          </a:p>
          <a:p>
            <a:r>
              <a:rPr lang="en-US" dirty="0" smtClean="0">
                <a:latin typeface="Calibri Light" panose="020F0302020204030204" pitchFamily="34" charset="0"/>
              </a:rPr>
              <a:t>In the United States, it is performed by using a 27-gauge needle and syringe to inject 0.1 ml containing 5 tuberculin units of purified protein derivative (PPD) </a:t>
            </a:r>
            <a:r>
              <a:rPr lang="en-US" dirty="0" err="1" smtClean="0">
                <a:latin typeface="Calibri Light" panose="020F0302020204030204" pitchFamily="34" charset="0"/>
              </a:rPr>
              <a:t>intradermally</a:t>
            </a:r>
            <a:r>
              <a:rPr lang="en-US" dirty="0" smtClean="0">
                <a:latin typeface="Calibri Light" panose="020F0302020204030204" pitchFamily="34" charset="0"/>
              </a:rPr>
              <a:t>, usually on the forearm. </a:t>
            </a:r>
          </a:p>
          <a:p>
            <a:pPr>
              <a:buNone/>
            </a:pPr>
            <a:endParaRPr lang="en-US" dirty="0" smtClean="0">
              <a:latin typeface="Calibri Light" panose="020F0302020204030204" pitchFamily="34" charset="0"/>
            </a:endParaRPr>
          </a:p>
          <a:p>
            <a:r>
              <a:rPr lang="en-US" dirty="0" smtClean="0">
                <a:latin typeface="Calibri Light" panose="020F0302020204030204" pitchFamily="34" charset="0"/>
              </a:rPr>
              <a:t>The reaction to this test, the induration, is measured 48 to 72 hours after the injection and is classified as positive or negative depending on the size of the induration and the person’s risk factors for TB. </a:t>
            </a:r>
          </a:p>
          <a:p>
            <a:pPr marL="0" indent="0">
              <a:buNone/>
            </a:pPr>
            <a:endParaRPr lang="en-US" dirty="0"/>
          </a:p>
        </p:txBody>
      </p:sp>
      <p:sp>
        <p:nvSpPr>
          <p:cNvPr id="5" name="Slide Number Placeholder 4"/>
          <p:cNvSpPr>
            <a:spLocks noGrp="1"/>
          </p:cNvSpPr>
          <p:nvPr>
            <p:ph type="sldNum" sz="quarter" idx="12"/>
          </p:nvPr>
        </p:nvSpPr>
        <p:spPr/>
        <p:txBody>
          <a:bodyPr/>
          <a:lstStyle/>
          <a:p>
            <a:fld id="{B4EF2F96-99B8-49DB-B476-0C28FE4078F2}" type="slidenum">
              <a:rPr lang="en-US" smtClean="0"/>
              <a:pPr/>
              <a:t>2</a:t>
            </a:fld>
            <a:endParaRPr lang="en-US" dirty="0"/>
          </a:p>
        </p:txBody>
      </p:sp>
    </p:spTree>
    <p:extLst>
      <p:ext uri="{BB962C8B-B14F-4D97-AF65-F5344CB8AC3E}">
        <p14:creationId xmlns:p14="http://schemas.microsoft.com/office/powerpoint/2010/main" val="21797500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latin typeface="Calibri Light" panose="020F0302020204030204" pitchFamily="34" charset="0"/>
              </a:rPr>
              <a:t>The </a:t>
            </a:r>
            <a:r>
              <a:rPr lang="en-US" dirty="0" err="1">
                <a:latin typeface="Calibri Light" panose="020F0302020204030204" pitchFamily="34" charset="0"/>
              </a:rPr>
              <a:t>Mantoux</a:t>
            </a:r>
            <a:r>
              <a:rPr lang="en-US" dirty="0">
                <a:latin typeface="Calibri Light" panose="020F0302020204030204" pitchFamily="34" charset="0"/>
              </a:rPr>
              <a:t> Tuberculin Skin Test (TST)</a:t>
            </a:r>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r>
              <a:rPr lang="en-US" dirty="0" smtClean="0">
                <a:latin typeface="Calibri Light" panose="020F0302020204030204" pitchFamily="34" charset="0"/>
              </a:rPr>
              <a:t>History </a:t>
            </a:r>
          </a:p>
          <a:p>
            <a:pPr marL="0" indent="0">
              <a:buNone/>
            </a:pPr>
            <a:endParaRPr lang="en-US" dirty="0">
              <a:latin typeface="Calibri Light" panose="020F0302020204030204" pitchFamily="34" charset="0"/>
            </a:endParaRPr>
          </a:p>
          <a:p>
            <a:r>
              <a:rPr lang="en-US" dirty="0" err="1" smtClean="0">
                <a:latin typeface="Calibri Light" panose="020F0302020204030204" pitchFamily="34" charset="0"/>
              </a:rPr>
              <a:t>Mantoux</a:t>
            </a:r>
            <a:r>
              <a:rPr lang="en-US" dirty="0" smtClean="0">
                <a:latin typeface="Calibri Light" panose="020F0302020204030204" pitchFamily="34" charset="0"/>
              </a:rPr>
              <a:t> TST first developed and described by German physician Felix Mendel in 1908</a:t>
            </a:r>
          </a:p>
          <a:p>
            <a:pPr>
              <a:buNone/>
            </a:pPr>
            <a:endParaRPr lang="en-US" dirty="0" smtClean="0">
              <a:latin typeface="Calibri Light" panose="020F0302020204030204" pitchFamily="34" charset="0"/>
            </a:endParaRPr>
          </a:p>
          <a:p>
            <a:r>
              <a:rPr lang="en-US" dirty="0" smtClean="0">
                <a:latin typeface="Calibri Light" panose="020F0302020204030204" pitchFamily="34" charset="0"/>
              </a:rPr>
              <a:t>Named for French physician, Charles </a:t>
            </a:r>
            <a:r>
              <a:rPr lang="en-US" dirty="0" err="1" smtClean="0">
                <a:latin typeface="Calibri Light" panose="020F0302020204030204" pitchFamily="34" charset="0"/>
              </a:rPr>
              <a:t>Mantoux</a:t>
            </a:r>
            <a:r>
              <a:rPr lang="en-US" dirty="0" smtClean="0">
                <a:latin typeface="Calibri Light" panose="020F0302020204030204" pitchFamily="34" charset="0"/>
              </a:rPr>
              <a:t>, who started  widely using the test in 1908 and conducted extensive research on TB </a:t>
            </a:r>
            <a:endParaRPr lang="en-US" dirty="0">
              <a:latin typeface="Calibri Light" panose="020F0302020204030204" pitchFamily="34" charset="0"/>
            </a:endParaRPr>
          </a:p>
        </p:txBody>
      </p:sp>
      <p:sp>
        <p:nvSpPr>
          <p:cNvPr id="5" name="Slide Number Placeholder 4"/>
          <p:cNvSpPr>
            <a:spLocks noGrp="1"/>
          </p:cNvSpPr>
          <p:nvPr>
            <p:ph type="sldNum" sz="quarter" idx="12"/>
          </p:nvPr>
        </p:nvSpPr>
        <p:spPr/>
        <p:txBody>
          <a:bodyPr/>
          <a:lstStyle/>
          <a:p>
            <a:fld id="{B4EF2F96-99B8-49DB-B476-0C28FE4078F2}" type="slidenum">
              <a:rPr lang="en-US" smtClean="0"/>
              <a:pPr/>
              <a:t>3</a:t>
            </a:fld>
            <a:endParaRPr lang="en-US" dirty="0"/>
          </a:p>
        </p:txBody>
      </p:sp>
    </p:spTree>
    <p:extLst>
      <p:ext uri="{BB962C8B-B14F-4D97-AF65-F5344CB8AC3E}">
        <p14:creationId xmlns:p14="http://schemas.microsoft.com/office/powerpoint/2010/main" val="515145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300" dirty="0" smtClean="0">
                <a:latin typeface="Calibri Light" panose="020F0302020204030204" pitchFamily="34" charset="0"/>
              </a:rPr>
              <a:t>How Is The TST Reaction Interpreted?</a:t>
            </a:r>
            <a:r>
              <a:rPr lang="en-US" dirty="0" smtClean="0">
                <a:latin typeface="Calibri Light" panose="020F0302020204030204" pitchFamily="34" charset="0"/>
              </a:rPr>
              <a:t> </a:t>
            </a:r>
            <a:endParaRPr lang="en-US" dirty="0">
              <a:latin typeface="Calibri Light" panose="020F0302020204030204" pitchFamily="34" charset="0"/>
            </a:endParaRPr>
          </a:p>
        </p:txBody>
      </p:sp>
      <p:sp>
        <p:nvSpPr>
          <p:cNvPr id="3" name="Content Placeholder 2"/>
          <p:cNvSpPr>
            <a:spLocks noGrp="1"/>
          </p:cNvSpPr>
          <p:nvPr>
            <p:ph idx="1"/>
          </p:nvPr>
        </p:nvSpPr>
        <p:spPr>
          <a:xfrm>
            <a:off x="616927" y="1895963"/>
            <a:ext cx="7886700" cy="4351338"/>
          </a:xfrm>
        </p:spPr>
        <p:txBody>
          <a:bodyPr/>
          <a:lstStyle/>
          <a:p>
            <a:pPr marL="0" indent="0">
              <a:buNone/>
            </a:pPr>
            <a:r>
              <a:rPr lang="en-US" dirty="0" smtClean="0">
                <a:latin typeface="Calibri Light" panose="020F0302020204030204" pitchFamily="34" charset="0"/>
              </a:rPr>
              <a:t>Depends on two factors:</a:t>
            </a:r>
          </a:p>
          <a:p>
            <a:pPr marL="457200" lvl="1" indent="0">
              <a:buNone/>
            </a:pPr>
            <a:r>
              <a:rPr lang="en-US" dirty="0" smtClean="0">
                <a:latin typeface="Calibri Light" panose="020F0302020204030204" pitchFamily="34" charset="0"/>
              </a:rPr>
              <a:t>1. Measurement of the induration in millimeters</a:t>
            </a:r>
          </a:p>
          <a:p>
            <a:pPr marL="457200" lvl="1" indent="0">
              <a:buNone/>
            </a:pPr>
            <a:r>
              <a:rPr lang="en-US" dirty="0" smtClean="0">
                <a:latin typeface="Calibri Light" panose="020F0302020204030204" pitchFamily="34" charset="0"/>
              </a:rPr>
              <a:t>2. Individual’s risk of being infected with TB and of progression to disease if infected</a:t>
            </a:r>
          </a:p>
          <a:p>
            <a:pPr marL="457200" lvl="1" indent="0">
              <a:buNone/>
            </a:pPr>
            <a:endParaRPr lang="en-US" dirty="0">
              <a:latin typeface="Calibri Light" panose="020F0302020204030204" pitchFamily="34" charset="0"/>
            </a:endParaRPr>
          </a:p>
          <a:p>
            <a:pPr marL="457200" lvl="1" indent="0">
              <a:buNone/>
            </a:pPr>
            <a:r>
              <a:rPr lang="en-US" dirty="0" smtClean="0">
                <a:latin typeface="Calibri Light" panose="020F0302020204030204" pitchFamily="34" charset="0"/>
              </a:rPr>
              <a:t>TST reactions are classified according to cut</a:t>
            </a:r>
            <a:r>
              <a:rPr lang="en-US" dirty="0" smtClean="0">
                <a:solidFill>
                  <a:srgbClr val="FF0000"/>
                </a:solidFill>
                <a:latin typeface="Calibri Light" panose="020F0302020204030204" pitchFamily="34" charset="0"/>
              </a:rPr>
              <a:t> </a:t>
            </a:r>
            <a:r>
              <a:rPr lang="en-US" dirty="0" smtClean="0">
                <a:latin typeface="Calibri Light" panose="020F0302020204030204" pitchFamily="34" charset="0"/>
              </a:rPr>
              <a:t>points (5mm, 10mm, 15mm) according to the person’s risk factors </a:t>
            </a:r>
          </a:p>
          <a:p>
            <a:r>
              <a:rPr lang="en-US" dirty="0">
                <a:latin typeface="Calibri Light" panose="020F0302020204030204" pitchFamily="34" charset="0"/>
              </a:rPr>
              <a:t>A </a:t>
            </a:r>
            <a:r>
              <a:rPr lang="en-US" i="1" cap="all" dirty="0">
                <a:latin typeface="Calibri Light" panose="020F0302020204030204" pitchFamily="34" charset="0"/>
              </a:rPr>
              <a:t>positive </a:t>
            </a:r>
            <a:r>
              <a:rPr lang="en-US" i="1" dirty="0">
                <a:latin typeface="Calibri Light" panose="020F0302020204030204" pitchFamily="34" charset="0"/>
              </a:rPr>
              <a:t>TST</a:t>
            </a:r>
            <a:r>
              <a:rPr lang="en-US" dirty="0">
                <a:latin typeface="Calibri Light" panose="020F0302020204030204" pitchFamily="34" charset="0"/>
              </a:rPr>
              <a:t> means the person’s body was infected with TB bacteria</a:t>
            </a:r>
          </a:p>
          <a:p>
            <a:pPr lvl="1"/>
            <a:r>
              <a:rPr lang="en-US" dirty="0">
                <a:latin typeface="Calibri Light" panose="020F0302020204030204" pitchFamily="34" charset="0"/>
              </a:rPr>
              <a:t>Additional tests (such as a chest x-ray and sputum culture) are needed to determine if the person has latent TB infection or TB disease </a:t>
            </a:r>
          </a:p>
          <a:p>
            <a:r>
              <a:rPr lang="en-US" dirty="0">
                <a:latin typeface="Calibri Light" panose="020F0302020204030204" pitchFamily="34" charset="0"/>
              </a:rPr>
              <a:t>A </a:t>
            </a:r>
            <a:r>
              <a:rPr lang="en-US" i="1" dirty="0">
                <a:latin typeface="Calibri Light" panose="020F0302020204030204" pitchFamily="34" charset="0"/>
              </a:rPr>
              <a:t>NEGATIVE TST </a:t>
            </a:r>
            <a:r>
              <a:rPr lang="en-US" dirty="0">
                <a:latin typeface="Calibri Light" panose="020F0302020204030204" pitchFamily="34" charset="0"/>
              </a:rPr>
              <a:t>means that the person’s body did not react to the test, and that latent TB infection or TB disease are not likely</a:t>
            </a:r>
            <a:endParaRPr lang="en-US" i="1" dirty="0">
              <a:latin typeface="Calibri Light" panose="020F0302020204030204" pitchFamily="34" charset="0"/>
            </a:endParaRPr>
          </a:p>
          <a:p>
            <a:pPr marL="457200" lvl="1" indent="0">
              <a:buNone/>
            </a:pPr>
            <a:endParaRPr lang="en-US" dirty="0" smtClean="0"/>
          </a:p>
        </p:txBody>
      </p:sp>
      <p:sp>
        <p:nvSpPr>
          <p:cNvPr id="5" name="Slide Number Placeholder 4"/>
          <p:cNvSpPr>
            <a:spLocks noGrp="1"/>
          </p:cNvSpPr>
          <p:nvPr>
            <p:ph type="sldNum" sz="quarter" idx="12"/>
          </p:nvPr>
        </p:nvSpPr>
        <p:spPr/>
        <p:txBody>
          <a:bodyPr/>
          <a:lstStyle/>
          <a:p>
            <a:fld id="{B4EF2F96-99B8-49DB-B476-0C28FE4078F2}" type="slidenum">
              <a:rPr lang="en-US" smtClean="0"/>
              <a:pPr/>
              <a:t>4</a:t>
            </a:fld>
            <a:endParaRPr lang="en-US" dirty="0"/>
          </a:p>
        </p:txBody>
      </p:sp>
    </p:spTree>
    <p:extLst>
      <p:ext uri="{BB962C8B-B14F-4D97-AF65-F5344CB8AC3E}">
        <p14:creationId xmlns:p14="http://schemas.microsoft.com/office/powerpoint/2010/main" val="416171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300" dirty="0" smtClean="0">
                <a:latin typeface="Calibri Light" panose="020F0302020204030204" pitchFamily="34" charset="0"/>
              </a:rPr>
              <a:t>Should Everyone Be Tested for TB</a:t>
            </a:r>
            <a:r>
              <a:rPr lang="en-US" sz="3200" dirty="0" smtClean="0">
                <a:latin typeface="Calibri Light" panose="020F0302020204030204" pitchFamily="34" charset="0"/>
              </a:rPr>
              <a:t>?</a:t>
            </a:r>
            <a:endParaRPr lang="en-US" dirty="0">
              <a:latin typeface="Calibri Light" panose="020F0302020204030204" pitchFamily="34" charset="0"/>
            </a:endParaRPr>
          </a:p>
        </p:txBody>
      </p:sp>
      <p:sp>
        <p:nvSpPr>
          <p:cNvPr id="3" name="Content Placeholder 2"/>
          <p:cNvSpPr>
            <a:spLocks noGrp="1"/>
          </p:cNvSpPr>
          <p:nvPr>
            <p:ph idx="1"/>
          </p:nvPr>
        </p:nvSpPr>
        <p:spPr/>
        <p:txBody>
          <a:bodyPr/>
          <a:lstStyle/>
          <a:p>
            <a:endParaRPr lang="en-US" dirty="0" smtClean="0"/>
          </a:p>
          <a:p>
            <a:pPr marL="0" indent="0">
              <a:buNone/>
            </a:pPr>
            <a:endParaRPr lang="en-US" dirty="0" smtClean="0">
              <a:latin typeface="Calibri Light" panose="020F0302020204030204" pitchFamily="34" charset="0"/>
            </a:endParaRPr>
          </a:p>
          <a:p>
            <a:r>
              <a:rPr lang="en-US" dirty="0" smtClean="0">
                <a:latin typeface="Calibri Light" panose="020F0302020204030204" pitchFamily="34" charset="0"/>
              </a:rPr>
              <a:t>No, TB tests are generally not needed for people at low risk of infection with TB bacteria</a:t>
            </a:r>
          </a:p>
          <a:p>
            <a:pPr>
              <a:buNone/>
            </a:pPr>
            <a:endParaRPr lang="en-US" dirty="0">
              <a:latin typeface="Calibri Light" panose="020F0302020204030204" pitchFamily="34" charset="0"/>
            </a:endParaRPr>
          </a:p>
          <a:p>
            <a:r>
              <a:rPr lang="en-US" dirty="0" smtClean="0">
                <a:latin typeface="Calibri Light" panose="020F0302020204030204" pitchFamily="34" charset="0"/>
              </a:rPr>
              <a:t>Follow–up measures should always be in place when testing is initiated </a:t>
            </a:r>
            <a:endParaRPr lang="en-US" dirty="0">
              <a:latin typeface="Calibri Light" panose="020F0302020204030204" pitchFamily="34" charset="0"/>
            </a:endParaRPr>
          </a:p>
        </p:txBody>
      </p:sp>
      <p:sp>
        <p:nvSpPr>
          <p:cNvPr id="5" name="Slide Number Placeholder 4"/>
          <p:cNvSpPr>
            <a:spLocks noGrp="1"/>
          </p:cNvSpPr>
          <p:nvPr>
            <p:ph type="sldNum" sz="quarter" idx="12"/>
          </p:nvPr>
        </p:nvSpPr>
        <p:spPr/>
        <p:txBody>
          <a:bodyPr/>
          <a:lstStyle/>
          <a:p>
            <a:fld id="{B4EF2F96-99B8-49DB-B476-0C28FE4078F2}" type="slidenum">
              <a:rPr lang="en-US" smtClean="0"/>
              <a:pPr/>
              <a:t>5</a:t>
            </a:fld>
            <a:endParaRPr lang="en-US" dirty="0"/>
          </a:p>
        </p:txBody>
      </p:sp>
    </p:spTree>
    <p:extLst>
      <p:ext uri="{BB962C8B-B14F-4D97-AF65-F5344CB8AC3E}">
        <p14:creationId xmlns:p14="http://schemas.microsoft.com/office/powerpoint/2010/main" val="432735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300" dirty="0" smtClean="0">
                <a:latin typeface="Calibri Light" panose="020F0302020204030204" pitchFamily="34" charset="0"/>
              </a:rPr>
              <a:t>Who Should Be Tested For TB?</a:t>
            </a:r>
            <a:r>
              <a:rPr lang="en-US" dirty="0" smtClean="0">
                <a:latin typeface="Calibri Light" panose="020F0302020204030204" pitchFamily="34" charset="0"/>
              </a:rPr>
              <a:t> </a:t>
            </a:r>
            <a:endParaRPr lang="en-US" dirty="0">
              <a:latin typeface="Calibri Light" panose="020F0302020204030204" pitchFamily="34" charset="0"/>
            </a:endParaRPr>
          </a:p>
        </p:txBody>
      </p:sp>
      <p:sp>
        <p:nvSpPr>
          <p:cNvPr id="3" name="Content Placeholder 2"/>
          <p:cNvSpPr>
            <a:spLocks noGrp="1"/>
          </p:cNvSpPr>
          <p:nvPr>
            <p:ph idx="1"/>
          </p:nvPr>
        </p:nvSpPr>
        <p:spPr/>
        <p:txBody>
          <a:bodyPr/>
          <a:lstStyle/>
          <a:p>
            <a:r>
              <a:rPr lang="en-US" dirty="0" smtClean="0">
                <a:latin typeface="Calibri Light" panose="020F0302020204030204" pitchFamily="34" charset="0"/>
              </a:rPr>
              <a:t>Persons who have spent time with someone who has TB disease</a:t>
            </a:r>
          </a:p>
          <a:p>
            <a:r>
              <a:rPr lang="en-US" dirty="0" smtClean="0">
                <a:latin typeface="Calibri Light" panose="020F0302020204030204" pitchFamily="34" charset="0"/>
              </a:rPr>
              <a:t>Those with HIV infection or another medical problem that weakens the immune system</a:t>
            </a:r>
          </a:p>
          <a:p>
            <a:r>
              <a:rPr lang="en-US" dirty="0" smtClean="0">
                <a:latin typeface="Calibri Light" panose="020F0302020204030204" pitchFamily="34" charset="0"/>
              </a:rPr>
              <a:t>People who have symptoms of TB disease (fever, night sweats, persistent cough and unexplained weight loss) </a:t>
            </a:r>
          </a:p>
          <a:p>
            <a:r>
              <a:rPr lang="en-US" dirty="0" smtClean="0">
                <a:latin typeface="Calibri Light" panose="020F0302020204030204" pitchFamily="34" charset="0"/>
              </a:rPr>
              <a:t>Immigrants from a country where TB disease is common (most countries in Latin America, the Caribbean, Africa, Asia, Eastern Europe, and Russia)</a:t>
            </a:r>
          </a:p>
          <a:p>
            <a:r>
              <a:rPr lang="en-US" dirty="0" smtClean="0">
                <a:latin typeface="Calibri Light" panose="020F0302020204030204" pitchFamily="34" charset="0"/>
              </a:rPr>
              <a:t>Residents or workers in places where TB disease is more common (e.g., homeless shelters, prisons, some nursing homes)</a:t>
            </a:r>
          </a:p>
          <a:p>
            <a:r>
              <a:rPr lang="en-US" dirty="0" smtClean="0">
                <a:latin typeface="Calibri Light" panose="020F0302020204030204" pitchFamily="34" charset="0"/>
              </a:rPr>
              <a:t>Individuals who use illegal injectable drugs</a:t>
            </a:r>
          </a:p>
          <a:p>
            <a:endParaRPr lang="en-US" dirty="0"/>
          </a:p>
        </p:txBody>
      </p:sp>
      <p:sp>
        <p:nvSpPr>
          <p:cNvPr id="5" name="Slide Number Placeholder 4"/>
          <p:cNvSpPr>
            <a:spLocks noGrp="1"/>
          </p:cNvSpPr>
          <p:nvPr>
            <p:ph type="sldNum" sz="quarter" idx="12"/>
          </p:nvPr>
        </p:nvSpPr>
        <p:spPr/>
        <p:txBody>
          <a:bodyPr/>
          <a:lstStyle/>
          <a:p>
            <a:fld id="{B4EF2F96-99B8-49DB-B476-0C28FE4078F2}" type="slidenum">
              <a:rPr lang="en-US" smtClean="0"/>
              <a:pPr/>
              <a:t>6</a:t>
            </a:fld>
            <a:endParaRPr lang="en-US" dirty="0"/>
          </a:p>
        </p:txBody>
      </p:sp>
    </p:spTree>
    <p:extLst>
      <p:ext uri="{BB962C8B-B14F-4D97-AF65-F5344CB8AC3E}">
        <p14:creationId xmlns:p14="http://schemas.microsoft.com/office/powerpoint/2010/main" val="2805750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80448"/>
            <a:ext cx="7886700" cy="423747"/>
          </a:xfrm>
        </p:spPr>
        <p:txBody>
          <a:bodyPr>
            <a:noAutofit/>
          </a:bodyPr>
          <a:lstStyle/>
          <a:p>
            <a:r>
              <a:rPr lang="en-US" sz="2400" dirty="0" smtClean="0">
                <a:latin typeface="Calibri Light" panose="020F0302020204030204" pitchFamily="34" charset="0"/>
              </a:rPr>
              <a:t>What About Persons Who Have Been Previously Vaccinated With </a:t>
            </a:r>
            <a:r>
              <a:rPr lang="en-US" sz="2400" dirty="0" err="1" smtClean="0">
                <a:latin typeface="Calibri Light" panose="020F0302020204030204" pitchFamily="34" charset="0"/>
              </a:rPr>
              <a:t>Bacille</a:t>
            </a:r>
            <a:r>
              <a:rPr lang="en-US" sz="2400" dirty="0" smtClean="0">
                <a:latin typeface="Calibri Light" panose="020F0302020204030204" pitchFamily="34" charset="0"/>
              </a:rPr>
              <a:t> </a:t>
            </a:r>
            <a:r>
              <a:rPr lang="en-US" sz="2400" dirty="0" err="1" smtClean="0">
                <a:latin typeface="Calibri Light" panose="020F0302020204030204" pitchFamily="34" charset="0"/>
              </a:rPr>
              <a:t>Calmette</a:t>
            </a:r>
            <a:r>
              <a:rPr lang="en-US" sz="2400" dirty="0" smtClean="0">
                <a:latin typeface="Calibri Light" panose="020F0302020204030204" pitchFamily="34" charset="0"/>
              </a:rPr>
              <a:t>-Guerin (BCG) Vaccine? </a:t>
            </a:r>
            <a:endParaRPr lang="en-US" sz="2400" dirty="0">
              <a:latin typeface="Calibri Light" panose="020F0302020204030204" pitchFamily="34" charset="0"/>
            </a:endParaRPr>
          </a:p>
        </p:txBody>
      </p:sp>
      <p:sp>
        <p:nvSpPr>
          <p:cNvPr id="3" name="Content Placeholder 2"/>
          <p:cNvSpPr>
            <a:spLocks noGrp="1"/>
          </p:cNvSpPr>
          <p:nvPr>
            <p:ph idx="1"/>
          </p:nvPr>
        </p:nvSpPr>
        <p:spPr/>
        <p:txBody>
          <a:bodyPr/>
          <a:lstStyle/>
          <a:p>
            <a:pPr>
              <a:buNone/>
            </a:pPr>
            <a:endParaRPr lang="en-US" dirty="0">
              <a:latin typeface="Calibri Light" panose="020F0302020204030204" pitchFamily="34" charset="0"/>
            </a:endParaRPr>
          </a:p>
          <a:p>
            <a:r>
              <a:rPr lang="en-US" dirty="0" smtClean="0">
                <a:latin typeface="Calibri Light" panose="020F0302020204030204" pitchFamily="34" charset="0"/>
              </a:rPr>
              <a:t>May receive a TST</a:t>
            </a:r>
          </a:p>
          <a:p>
            <a:pPr>
              <a:buNone/>
            </a:pPr>
            <a:endParaRPr lang="en-US" dirty="0" smtClean="0">
              <a:latin typeface="Calibri Light" panose="020F0302020204030204" pitchFamily="34" charset="0"/>
            </a:endParaRPr>
          </a:p>
          <a:p>
            <a:r>
              <a:rPr lang="en-US" dirty="0" smtClean="0">
                <a:latin typeface="Calibri Light" panose="020F0302020204030204" pitchFamily="34" charset="0"/>
              </a:rPr>
              <a:t>In some persons, BCG may cause a positive skin test when they are actually not infected with TB bacteria</a:t>
            </a:r>
          </a:p>
          <a:p>
            <a:endParaRPr lang="en-US" dirty="0" smtClean="0">
              <a:latin typeface="Calibri Light" panose="020F0302020204030204" pitchFamily="34" charset="0"/>
            </a:endParaRPr>
          </a:p>
          <a:p>
            <a:r>
              <a:rPr lang="en-US" dirty="0" smtClean="0">
                <a:latin typeface="Calibri Light" panose="020F0302020204030204" pitchFamily="34" charset="0"/>
              </a:rPr>
              <a:t>If the TST is positive, medical follow-up is needed to rule out possible TB disease</a:t>
            </a:r>
            <a:endParaRPr lang="en-US" dirty="0">
              <a:latin typeface="Calibri Light" panose="020F0302020204030204" pitchFamily="34" charset="0"/>
            </a:endParaRPr>
          </a:p>
        </p:txBody>
      </p:sp>
      <p:sp>
        <p:nvSpPr>
          <p:cNvPr id="5" name="Slide Number Placeholder 4"/>
          <p:cNvSpPr>
            <a:spLocks noGrp="1"/>
          </p:cNvSpPr>
          <p:nvPr>
            <p:ph type="sldNum" sz="quarter" idx="12"/>
          </p:nvPr>
        </p:nvSpPr>
        <p:spPr/>
        <p:txBody>
          <a:bodyPr/>
          <a:lstStyle/>
          <a:p>
            <a:fld id="{B4EF2F96-99B8-49DB-B476-0C28FE4078F2}" type="slidenum">
              <a:rPr lang="en-US" smtClean="0"/>
              <a:pPr/>
              <a:t>7</a:t>
            </a:fld>
            <a:endParaRPr lang="en-US" dirty="0"/>
          </a:p>
        </p:txBody>
      </p:sp>
    </p:spTree>
    <p:extLst>
      <p:ext uri="{BB962C8B-B14F-4D97-AF65-F5344CB8AC3E}">
        <p14:creationId xmlns:p14="http://schemas.microsoft.com/office/powerpoint/2010/main" val="4055482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300" dirty="0" smtClean="0">
                <a:latin typeface="Calibri Light" panose="020F0302020204030204" pitchFamily="34" charset="0"/>
              </a:rPr>
              <a:t>How is </a:t>
            </a:r>
            <a:r>
              <a:rPr lang="en-US" sz="3300" dirty="0">
                <a:latin typeface="Calibri Light" panose="020F0302020204030204" pitchFamily="34" charset="0"/>
              </a:rPr>
              <a:t>t</a:t>
            </a:r>
            <a:r>
              <a:rPr lang="en-US" sz="3300" dirty="0" smtClean="0">
                <a:latin typeface="Calibri Light" panose="020F0302020204030204" pitchFamily="34" charset="0"/>
              </a:rPr>
              <a:t>he TST Administered?</a:t>
            </a:r>
            <a:r>
              <a:rPr lang="en-US" dirty="0" smtClean="0">
                <a:latin typeface="Calibri Light" panose="020F0302020204030204" pitchFamily="34" charset="0"/>
              </a:rPr>
              <a:t> </a:t>
            </a:r>
            <a:r>
              <a:rPr lang="en-US" dirty="0" smtClean="0"/>
              <a:t>	</a:t>
            </a:r>
            <a:endParaRPr lang="en-US" dirty="0"/>
          </a:p>
        </p:txBody>
      </p:sp>
      <p:sp>
        <p:nvSpPr>
          <p:cNvPr id="3" name="Content Placeholder 2"/>
          <p:cNvSpPr>
            <a:spLocks noGrp="1"/>
          </p:cNvSpPr>
          <p:nvPr>
            <p:ph idx="1"/>
          </p:nvPr>
        </p:nvSpPr>
        <p:spPr/>
        <p:txBody>
          <a:bodyPr/>
          <a:lstStyle/>
          <a:p>
            <a:pPr>
              <a:buNone/>
            </a:pPr>
            <a:endParaRPr lang="en-US" dirty="0"/>
          </a:p>
          <a:p>
            <a:r>
              <a:rPr lang="en-US" dirty="0" smtClean="0">
                <a:latin typeface="Calibri Light" panose="020F0302020204030204" pitchFamily="34" charset="0"/>
              </a:rPr>
              <a:t>Administered by injecting 0.1 ml of tuberculin purified protein derivative (PPD) </a:t>
            </a:r>
            <a:r>
              <a:rPr lang="en-US" dirty="0" err="1" smtClean="0">
                <a:latin typeface="Calibri Light" panose="020F0302020204030204" pitchFamily="34" charset="0"/>
              </a:rPr>
              <a:t>intradermally</a:t>
            </a:r>
            <a:r>
              <a:rPr lang="en-US" dirty="0" smtClean="0">
                <a:latin typeface="Calibri Light" panose="020F0302020204030204" pitchFamily="34" charset="0"/>
              </a:rPr>
              <a:t> into the inner surface of the forearm</a:t>
            </a:r>
          </a:p>
          <a:p>
            <a:endParaRPr lang="en-US" dirty="0">
              <a:latin typeface="Calibri Light" panose="020F0302020204030204" pitchFamily="34" charset="0"/>
            </a:endParaRPr>
          </a:p>
          <a:p>
            <a:r>
              <a:rPr lang="en-US" dirty="0" smtClean="0">
                <a:latin typeface="Calibri Light" panose="020F0302020204030204" pitchFamily="34" charset="0"/>
              </a:rPr>
              <a:t>A tuberculin syringe with a 27 gauge needle should be used, with the needle facing up</a:t>
            </a:r>
          </a:p>
          <a:p>
            <a:endParaRPr lang="en-US" dirty="0">
              <a:latin typeface="Calibri Light" panose="020F0302020204030204" pitchFamily="34" charset="0"/>
            </a:endParaRPr>
          </a:p>
          <a:p>
            <a:r>
              <a:rPr lang="en-US" dirty="0" smtClean="0">
                <a:latin typeface="Calibri Light" panose="020F0302020204030204" pitchFamily="34" charset="0"/>
              </a:rPr>
              <a:t>When placed correctly, the injection should produce a wheal</a:t>
            </a:r>
            <a:r>
              <a:rPr lang="en-US" dirty="0" smtClean="0">
                <a:solidFill>
                  <a:srgbClr val="FF0000"/>
                </a:solidFill>
                <a:latin typeface="Calibri Light" panose="020F0302020204030204" pitchFamily="34" charset="0"/>
              </a:rPr>
              <a:t> </a:t>
            </a:r>
            <a:r>
              <a:rPr lang="en-US" dirty="0" smtClean="0">
                <a:latin typeface="Calibri Light" panose="020F0302020204030204" pitchFamily="34" charset="0"/>
              </a:rPr>
              <a:t>6-10 mm in diameter</a:t>
            </a:r>
            <a:endParaRPr lang="en-US" dirty="0" smtClean="0">
              <a:solidFill>
                <a:srgbClr val="FF0000"/>
              </a:solidFill>
              <a:latin typeface="Calibri Light" panose="020F0302020204030204" pitchFamily="34" charset="0"/>
            </a:endParaRPr>
          </a:p>
        </p:txBody>
      </p:sp>
      <p:sp>
        <p:nvSpPr>
          <p:cNvPr id="5" name="Slide Number Placeholder 4"/>
          <p:cNvSpPr>
            <a:spLocks noGrp="1"/>
          </p:cNvSpPr>
          <p:nvPr>
            <p:ph type="sldNum" sz="quarter" idx="12"/>
          </p:nvPr>
        </p:nvSpPr>
        <p:spPr/>
        <p:txBody>
          <a:bodyPr/>
          <a:lstStyle/>
          <a:p>
            <a:fld id="{B4EF2F96-99B8-49DB-B476-0C28FE4078F2}" type="slidenum">
              <a:rPr lang="en-US" smtClean="0"/>
              <a:pPr/>
              <a:t>8</a:t>
            </a:fld>
            <a:endParaRPr lang="en-US" dirty="0"/>
          </a:p>
        </p:txBody>
      </p:sp>
    </p:spTree>
    <p:extLst>
      <p:ext uri="{BB962C8B-B14F-4D97-AF65-F5344CB8AC3E}">
        <p14:creationId xmlns:p14="http://schemas.microsoft.com/office/powerpoint/2010/main" val="1798907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latin typeface="Calibri Light" panose="020F0302020204030204" pitchFamily="34" charset="0"/>
              </a:rPr>
              <a:t>Applying the TST </a:t>
            </a:r>
            <a:endParaRPr lang="en-US" dirty="0">
              <a:latin typeface="Calibri Light" panose="020F0302020204030204"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9469" y="1681895"/>
            <a:ext cx="3445485" cy="4623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B4EF2F96-99B8-49DB-B476-0C28FE4078F2}" type="slidenum">
              <a:rPr lang="en-US" smtClean="0"/>
              <a:pPr/>
              <a:t>9</a:t>
            </a:fld>
            <a:endParaRPr lang="en-US" dirty="0"/>
          </a:p>
        </p:txBody>
      </p:sp>
    </p:spTree>
    <p:extLst>
      <p:ext uri="{BB962C8B-B14F-4D97-AF65-F5344CB8AC3E}">
        <p14:creationId xmlns:p14="http://schemas.microsoft.com/office/powerpoint/2010/main" val="244861678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735</TotalTime>
  <Words>1145</Words>
  <Application>Microsoft Office PowerPoint</Application>
  <PresentationFormat>On-screen Show (4:3)</PresentationFormat>
  <Paragraphs>142</Paragraphs>
  <Slides>18</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Office Theme</vt:lpstr>
      <vt:lpstr>Image</vt:lpstr>
      <vt:lpstr>Mantoux Skin Testing  Joan E. McMahon, RN, MPH Tuberculosis Educator Breathe Pennsylvania </vt:lpstr>
      <vt:lpstr>The Mantoux Tuberculin Skin Test (TST)</vt:lpstr>
      <vt:lpstr>The Mantoux Tuberculin Skin Test (TST)</vt:lpstr>
      <vt:lpstr>How Is The TST Reaction Interpreted? </vt:lpstr>
      <vt:lpstr>Should Everyone Be Tested for TB?</vt:lpstr>
      <vt:lpstr>Who Should Be Tested For TB? </vt:lpstr>
      <vt:lpstr>What About Persons Who Have Been Previously Vaccinated With Bacille Calmette-Guerin (BCG) Vaccine? </vt:lpstr>
      <vt:lpstr>How is the TST Administered?  </vt:lpstr>
      <vt:lpstr>Applying the TST </vt:lpstr>
      <vt:lpstr>How is the TST Read?</vt:lpstr>
      <vt:lpstr>Reading the TST </vt:lpstr>
      <vt:lpstr>What Are False Positive Reactions? </vt:lpstr>
      <vt:lpstr>What are False Negative Reactions?</vt:lpstr>
      <vt:lpstr>Who Can Receive a Test?</vt:lpstr>
      <vt:lpstr>What is a Boosted Reaction?</vt:lpstr>
      <vt:lpstr>What is Two-Step Testing and Why is it Conducted?</vt:lpstr>
      <vt:lpstr>Can TSTs be Administered to Persons Receiving Vaccinations? </vt:lpstr>
      <vt:lpstr>Care of the PPD Testing Solution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Gregg Horvat</dc:creator>
  <cp:lastModifiedBy>Brittany Zuckerman</cp:lastModifiedBy>
  <cp:revision>75</cp:revision>
  <dcterms:created xsi:type="dcterms:W3CDTF">2013-06-26T20:01:55Z</dcterms:created>
  <dcterms:modified xsi:type="dcterms:W3CDTF">2014-04-23T20:02:56Z</dcterms:modified>
</cp:coreProperties>
</file>