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1" r:id="rId1"/>
  </p:sldMasterIdLst>
  <p:notesMasterIdLst>
    <p:notesMasterId r:id="rId44"/>
  </p:notesMasterIdLst>
  <p:handoutMasterIdLst>
    <p:handoutMasterId r:id="rId45"/>
  </p:handoutMasterIdLst>
  <p:sldIdLst>
    <p:sldId id="535" r:id="rId2"/>
    <p:sldId id="424" r:id="rId3"/>
    <p:sldId id="557" r:id="rId4"/>
    <p:sldId id="523" r:id="rId5"/>
    <p:sldId id="536" r:id="rId6"/>
    <p:sldId id="422" r:id="rId7"/>
    <p:sldId id="474" r:id="rId8"/>
    <p:sldId id="537" r:id="rId9"/>
    <p:sldId id="538" r:id="rId10"/>
    <p:sldId id="486" r:id="rId11"/>
    <p:sldId id="427" r:id="rId12"/>
    <p:sldId id="527" r:id="rId13"/>
    <p:sldId id="396" r:id="rId14"/>
    <p:sldId id="487" r:id="rId15"/>
    <p:sldId id="428" r:id="rId16"/>
    <p:sldId id="539" r:id="rId17"/>
    <p:sldId id="408" r:id="rId18"/>
    <p:sldId id="526" r:id="rId19"/>
    <p:sldId id="528" r:id="rId20"/>
    <p:sldId id="506" r:id="rId21"/>
    <p:sldId id="525" r:id="rId22"/>
    <p:sldId id="490" r:id="rId23"/>
    <p:sldId id="558" r:id="rId24"/>
    <p:sldId id="491" r:id="rId25"/>
    <p:sldId id="559" r:id="rId26"/>
    <p:sldId id="560" r:id="rId27"/>
    <p:sldId id="561" r:id="rId28"/>
    <p:sldId id="542" r:id="rId29"/>
    <p:sldId id="543" r:id="rId30"/>
    <p:sldId id="545" r:id="rId31"/>
    <p:sldId id="548" r:id="rId32"/>
    <p:sldId id="546" r:id="rId33"/>
    <p:sldId id="547" r:id="rId34"/>
    <p:sldId id="549" r:id="rId35"/>
    <p:sldId id="550" r:id="rId36"/>
    <p:sldId id="551" r:id="rId37"/>
    <p:sldId id="553" r:id="rId38"/>
    <p:sldId id="554" r:id="rId39"/>
    <p:sldId id="555" r:id="rId40"/>
    <p:sldId id="556" r:id="rId41"/>
    <p:sldId id="467" r:id="rId42"/>
    <p:sldId id="534"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a:srgbClr val="0D97FF"/>
    <a:srgbClr val="FFE697"/>
    <a:srgbClr val="FFFFCC"/>
    <a:srgbClr val="FFFF99"/>
    <a:srgbClr val="9930A0"/>
    <a:srgbClr val="0121BF"/>
    <a:srgbClr val="F79646"/>
    <a:srgbClr val="FFDA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1" autoAdjust="0"/>
    <p:restoredTop sz="99541" autoAdjust="0"/>
  </p:normalViewPr>
  <p:slideViewPr>
    <p:cSldViewPr>
      <p:cViewPr>
        <p:scale>
          <a:sx n="112" d="100"/>
          <a:sy n="112" d="100"/>
        </p:scale>
        <p:origin x="-12" y="570"/>
      </p:cViewPr>
      <p:guideLst>
        <p:guide orient="horz" pos="2160"/>
        <p:guide pos="2880"/>
      </p:guideLst>
    </p:cSldViewPr>
  </p:slideViewPr>
  <p:outlineViewPr>
    <p:cViewPr>
      <p:scale>
        <a:sx n="33" d="100"/>
        <a:sy n="33" d="100"/>
      </p:scale>
      <p:origin x="0" y="30984"/>
    </p:cViewPr>
  </p:outlineViewPr>
  <p:notesTextViewPr>
    <p:cViewPr>
      <p:scale>
        <a:sx n="100" d="100"/>
        <a:sy n="100" d="100"/>
      </p:scale>
      <p:origin x="0" y="0"/>
    </p:cViewPr>
  </p:notesTextViewPr>
  <p:sorterViewPr>
    <p:cViewPr>
      <p:scale>
        <a:sx n="100" d="100"/>
        <a:sy n="100" d="100"/>
      </p:scale>
      <p:origin x="0" y="13253"/>
    </p:cViewPr>
  </p:sorterViewPr>
  <p:notesViewPr>
    <p:cSldViewPr>
      <p:cViewPr>
        <p:scale>
          <a:sx n="100" d="100"/>
          <a:sy n="100" d="100"/>
        </p:scale>
        <p:origin x="-979"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E26CDA-1BB4-43C6-8D7C-5D967E3389B2}" type="datetimeFigureOut">
              <a:rPr lang="en-US"/>
              <a:pPr>
                <a:defRPr/>
              </a:pPr>
              <a:t>3/30/2015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506695-6DF9-4E8F-A40C-6E505F185907}" type="slidenum">
              <a:rPr lang="en-US"/>
              <a:pPr>
                <a:defRPr/>
              </a:pPr>
              <a:t>‹#›</a:t>
            </a:fld>
            <a:endParaRPr lang="en-US"/>
          </a:p>
        </p:txBody>
      </p:sp>
    </p:spTree>
    <p:extLst>
      <p:ext uri="{BB962C8B-B14F-4D97-AF65-F5344CB8AC3E}">
        <p14:creationId xmlns:p14="http://schemas.microsoft.com/office/powerpoint/2010/main" val="3715900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AC2C985-5480-4267-9BED-522824459A69}" type="datetimeFigureOut">
              <a:rPr lang="en-US"/>
              <a:pPr>
                <a:defRPr/>
              </a:pPr>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AEFED69-42FE-4EB8-88B6-C4DD68769FAE}" type="slidenum">
              <a:rPr lang="en-US"/>
              <a:pPr>
                <a:defRPr/>
              </a:pPr>
              <a:t>‹#›</a:t>
            </a:fld>
            <a:endParaRPr lang="en-US"/>
          </a:p>
        </p:txBody>
      </p:sp>
    </p:spTree>
    <p:extLst>
      <p:ext uri="{BB962C8B-B14F-4D97-AF65-F5344CB8AC3E}">
        <p14:creationId xmlns:p14="http://schemas.microsoft.com/office/powerpoint/2010/main" val="709139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C00000"/>
                </a:solidFill>
                <a:cs typeface="Arial" charset="0"/>
              </a:rPr>
              <a:t>TB continues to be a major health problem worldwide</a:t>
            </a:r>
          </a:p>
        </p:txBody>
      </p:sp>
      <p:sp>
        <p:nvSpPr>
          <p:cNvPr id="4" name="Slide Number Placeholder 3"/>
          <p:cNvSpPr>
            <a:spLocks noGrp="1"/>
          </p:cNvSpPr>
          <p:nvPr>
            <p:ph type="sldNum" sz="quarter" idx="10"/>
          </p:nvPr>
        </p:nvSpPr>
        <p:spPr/>
        <p:txBody>
          <a:bodyPr/>
          <a:lstStyle/>
          <a:p>
            <a:fld id="{5D604FFD-A639-42AE-A434-DFFDF65B7BD0}"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26050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The test is performed by collecting whole blood (1 mL) into each of three blood collection tubes. </a:t>
            </a:r>
            <a:r>
              <a:rPr lang="en-US" dirty="0" smtClean="0"/>
              <a:t>Blood</a:t>
            </a:r>
            <a:r>
              <a:rPr lang="en-US" baseline="0" dirty="0" smtClean="0"/>
              <a:t> does not have to be drawn in any specific order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Tubes are incubated at 37</a:t>
            </a:r>
            <a:r>
              <a:rPr lang="en-US" baseline="30000" dirty="0" smtClean="0">
                <a:solidFill>
                  <a:schemeClr val="bg1"/>
                </a:solidFill>
              </a:rPr>
              <a:t>o</a:t>
            </a:r>
            <a:r>
              <a:rPr lang="en-US" dirty="0" smtClean="0">
                <a:solidFill>
                  <a:schemeClr val="bg1"/>
                </a:solidFill>
              </a:rPr>
              <a:t>C for 16 to 24 hours. The IFN concentration in the plasma is determined using a sensitive ELISA.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Automation and quantification limits variability</a:t>
            </a:r>
          </a:p>
          <a:p>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22</a:t>
            </a:fld>
            <a:endParaRPr lang="en-US"/>
          </a:p>
        </p:txBody>
      </p:sp>
    </p:spTree>
    <p:extLst>
      <p:ext uri="{BB962C8B-B14F-4D97-AF65-F5344CB8AC3E}">
        <p14:creationId xmlns:p14="http://schemas.microsoft.com/office/powerpoint/2010/main" val="290715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89A61D3-B621-A54F-8496-7804A084D0D4}" type="slidenum">
              <a:rPr lang="en-US" sz="1200">
                <a:latin typeface="Times New Roman" charset="0"/>
              </a:rPr>
              <a:pPr/>
              <a:t>23</a:t>
            </a:fld>
            <a:endParaRPr lang="en-US" sz="1200">
              <a:latin typeface="Times New Roman" charset="0"/>
            </a:endParaRPr>
          </a:p>
        </p:txBody>
      </p:sp>
      <p:sp>
        <p:nvSpPr>
          <p:cNvPr id="49154" name="Rectangle 1026"/>
          <p:cNvSpPr>
            <a:spLocks noGrp="1" noRot="1" noChangeAspect="1" noChangeArrowheads="1" noTextEdit="1"/>
          </p:cNvSpPr>
          <p:nvPr>
            <p:ph type="sldImg"/>
          </p:nvPr>
        </p:nvSpPr>
        <p:spPr>
          <a:ln/>
        </p:spPr>
      </p:sp>
      <p:sp>
        <p:nvSpPr>
          <p:cNvPr id="4915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32</a:t>
            </a:fld>
            <a:endParaRPr lang="en-US"/>
          </a:p>
        </p:txBody>
      </p:sp>
    </p:spTree>
    <p:extLst>
      <p:ext uri="{BB962C8B-B14F-4D97-AF65-F5344CB8AC3E}">
        <p14:creationId xmlns:p14="http://schemas.microsoft.com/office/powerpoint/2010/main" val="138577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9E202-C7A7-AB40-AC12-49600FE723A6}" type="slidenum">
              <a:rPr lang="en-US" smtClean="0"/>
              <a:t>37</a:t>
            </a:fld>
            <a:endParaRPr lang="en-US"/>
          </a:p>
        </p:txBody>
      </p:sp>
    </p:spTree>
    <p:extLst>
      <p:ext uri="{BB962C8B-B14F-4D97-AF65-F5344CB8AC3E}">
        <p14:creationId xmlns:p14="http://schemas.microsoft.com/office/powerpoint/2010/main" val="288742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C00000"/>
                </a:solidFill>
                <a:cs typeface="Arial" charset="0"/>
              </a:rPr>
              <a:t>TB continues to be a major health problem worldwide</a:t>
            </a:r>
          </a:p>
        </p:txBody>
      </p:sp>
      <p:sp>
        <p:nvSpPr>
          <p:cNvPr id="4" name="Slide Number Placeholder 3"/>
          <p:cNvSpPr>
            <a:spLocks noGrp="1"/>
          </p:cNvSpPr>
          <p:nvPr>
            <p:ph type="sldNum" sz="quarter" idx="10"/>
          </p:nvPr>
        </p:nvSpPr>
        <p:spPr/>
        <p:txBody>
          <a:bodyPr/>
          <a:lstStyle/>
          <a:p>
            <a:fld id="{5D604FFD-A639-42AE-A434-DFFDF65B7BD0}"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226050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gold standard for diagnosis of LTBI</a:t>
            </a:r>
          </a:p>
          <a:p>
            <a:r>
              <a:rPr lang="en-US" dirty="0" smtClean="0"/>
              <a:t>No test can discriminate between active and latent disease</a:t>
            </a:r>
          </a:p>
          <a:p>
            <a:r>
              <a:rPr lang="en-US" dirty="0" smtClean="0"/>
              <a:t>Typically only performed if</a:t>
            </a:r>
            <a:r>
              <a:rPr lang="en-US" baseline="0" dirty="0" smtClean="0"/>
              <a:t> the patient has an increased risk of being infected (e.g. foreign born) or is at risk of developing active TB disease (e.g. immunosuppressed)</a:t>
            </a:r>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10</a:t>
            </a:fld>
            <a:endParaRPr lang="en-US"/>
          </a:p>
        </p:txBody>
      </p:sp>
    </p:spTree>
    <p:extLst>
      <p:ext uri="{BB962C8B-B14F-4D97-AF65-F5344CB8AC3E}">
        <p14:creationId xmlns:p14="http://schemas.microsoft.com/office/powerpoint/2010/main" val="84216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11</a:t>
            </a:fld>
            <a:endParaRPr lang="en-US"/>
          </a:p>
        </p:txBody>
      </p:sp>
    </p:spTree>
    <p:extLst>
      <p:ext uri="{BB962C8B-B14F-4D97-AF65-F5344CB8AC3E}">
        <p14:creationId xmlns:p14="http://schemas.microsoft.com/office/powerpoint/2010/main" val="63809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PPD?</a:t>
            </a:r>
            <a:r>
              <a:rPr lang="en-US" baseline="0" dirty="0" smtClean="0"/>
              <a:t>  Basically, think of it as antigen soup.  It is not specific solely to </a:t>
            </a:r>
            <a:r>
              <a:rPr lang="en-US" i="1" baseline="0" dirty="0" smtClean="0"/>
              <a:t>M. tuberculosis</a:t>
            </a:r>
            <a:r>
              <a:rPr lang="en-US" baseline="0" dirty="0" smtClean="0"/>
              <a:t>.</a:t>
            </a:r>
          </a:p>
          <a:p>
            <a:r>
              <a:rPr lang="en-US" baseline="0" dirty="0" smtClean="0"/>
              <a:t>And as a result, we often see false results… (next slide)</a:t>
            </a:r>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12</a:t>
            </a:fld>
            <a:endParaRPr lang="en-US"/>
          </a:p>
        </p:txBody>
      </p:sp>
    </p:spTree>
    <p:extLst>
      <p:ext uri="{BB962C8B-B14F-4D97-AF65-F5344CB8AC3E}">
        <p14:creationId xmlns:p14="http://schemas.microsoft.com/office/powerpoint/2010/main" val="357039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mention of the fact that the T-SPOT currently available on the market is often shipped out to the manufacturer’s central lab where they add a substance called </a:t>
            </a:r>
            <a:r>
              <a:rPr lang="en-US" baseline="0" dirty="0" err="1" smtClean="0"/>
              <a:t>Xtend</a:t>
            </a:r>
            <a:r>
              <a:rPr lang="en-US" baseline="0" dirty="0" smtClean="0"/>
              <a:t>.  This version of the test with </a:t>
            </a:r>
            <a:r>
              <a:rPr lang="en-US" baseline="0" dirty="0" err="1" smtClean="0"/>
              <a:t>Xtend</a:t>
            </a:r>
            <a:r>
              <a:rPr lang="en-US" baseline="0" dirty="0" smtClean="0"/>
              <a:t> was not available until </a:t>
            </a:r>
            <a:r>
              <a:rPr lang="en-US" b="1" baseline="0" dirty="0" smtClean="0"/>
              <a:t>after</a:t>
            </a:r>
            <a:r>
              <a:rPr lang="en-US" baseline="0" dirty="0" smtClean="0"/>
              <a:t> the CDC guidelines on IGRA use were published.  And the data available on it shows it negatively impacts performance.  For this reason, I go with QFT.</a:t>
            </a:r>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15</a:t>
            </a:fld>
            <a:endParaRPr lang="en-US"/>
          </a:p>
        </p:txBody>
      </p:sp>
    </p:spTree>
    <p:extLst>
      <p:ext uri="{BB962C8B-B14F-4D97-AF65-F5344CB8AC3E}">
        <p14:creationId xmlns:p14="http://schemas.microsoft.com/office/powerpoint/2010/main" val="234256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Xtend</a:t>
            </a:r>
            <a:r>
              <a:rPr lang="en-US" baseline="0" dirty="0" smtClean="0"/>
              <a:t> was not available when the studies for the 2010 guidelines were published.</a:t>
            </a:r>
          </a:p>
          <a:p>
            <a:endParaRPr lang="en-US" baseline="0" dirty="0" smtClean="0"/>
          </a:p>
          <a:p>
            <a:r>
              <a:rPr lang="en-US" baseline="0" dirty="0" smtClean="0"/>
              <a:t>Different Product!</a:t>
            </a:r>
            <a:endParaRPr lang="en-US"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18</a:t>
            </a:fld>
            <a:endParaRPr lang="en-US"/>
          </a:p>
        </p:txBody>
      </p:sp>
    </p:spTree>
    <p:extLst>
      <p:ext uri="{BB962C8B-B14F-4D97-AF65-F5344CB8AC3E}">
        <p14:creationId xmlns:p14="http://schemas.microsoft.com/office/powerpoint/2010/main" val="220442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ESAT-6, CFP-10 and TB7.7 are specific to </a:t>
            </a:r>
            <a:r>
              <a:rPr lang="en-US" i="1" dirty="0" smtClean="0"/>
              <a:t>M.</a:t>
            </a:r>
            <a:r>
              <a:rPr lang="en-US" i="1" baseline="0" dirty="0" smtClean="0"/>
              <a:t> tuberculosis </a:t>
            </a:r>
            <a:r>
              <a:rPr lang="en-US" baseline="0" dirty="0" smtClean="0"/>
              <a:t>and </a:t>
            </a:r>
            <a:r>
              <a:rPr lang="en-US" dirty="0" smtClean="0"/>
              <a:t>do not cross react with BCG or</a:t>
            </a:r>
            <a:r>
              <a:rPr lang="en-US" baseline="0" dirty="0" smtClean="0"/>
              <a:t> most other environmental mycobacteria</a:t>
            </a:r>
            <a:endParaRPr lang="en-US"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19</a:t>
            </a:fld>
            <a:endParaRPr lang="en-US"/>
          </a:p>
        </p:txBody>
      </p:sp>
    </p:spTree>
    <p:extLst>
      <p:ext uri="{BB962C8B-B14F-4D97-AF65-F5344CB8AC3E}">
        <p14:creationId xmlns:p14="http://schemas.microsoft.com/office/powerpoint/2010/main" val="357039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blood (1 mL) into each of three blood collection tubes. Tubes are incubated at 37oC for 16 to 24 hours. The IFN concentration in the plasma is determined using a sensitive ELISA.</a:t>
            </a:r>
          </a:p>
          <a:p>
            <a:endParaRPr lang="en-US" dirty="0" smtClean="0"/>
          </a:p>
        </p:txBody>
      </p:sp>
      <p:sp>
        <p:nvSpPr>
          <p:cNvPr id="4" name="Slide Number Placeholder 3"/>
          <p:cNvSpPr>
            <a:spLocks noGrp="1"/>
          </p:cNvSpPr>
          <p:nvPr>
            <p:ph type="sldNum" sz="quarter" idx="10"/>
          </p:nvPr>
        </p:nvSpPr>
        <p:spPr/>
        <p:txBody>
          <a:bodyPr/>
          <a:lstStyle/>
          <a:p>
            <a:pPr>
              <a:defRPr/>
            </a:pPr>
            <a:fld id="{7AEFED69-42FE-4EB8-88B6-C4DD68769FAE}" type="slidenum">
              <a:rPr lang="en-US" smtClean="0"/>
              <a:pPr>
                <a:defRPr/>
              </a:pPr>
              <a:t>21</a:t>
            </a:fld>
            <a:endParaRPr lang="en-US"/>
          </a:p>
        </p:txBody>
      </p:sp>
    </p:spTree>
    <p:extLst>
      <p:ext uri="{BB962C8B-B14F-4D97-AF65-F5344CB8AC3E}">
        <p14:creationId xmlns:p14="http://schemas.microsoft.com/office/powerpoint/2010/main" val="640689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p:spPr>
        <p:txBody>
          <a:bodyPr/>
          <a:lstStyle>
            <a:lvl1pPr>
              <a:defRPr>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C74DF-A742-4869-9FEB-BBEBC51551C1}"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4" descr="http://www.bcmj.org/sites/default/files/md2b-bleackley-chart-reviews-photo.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608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A90AC-6D40-4084-B8E2-26EF71F8A95A}"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239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0FE19-DCDD-4FB0-9A30-BD8A48620369}"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743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Rectangle 5"/>
          <p:cNvSpPr/>
          <p:nvPr userDrawn="1"/>
        </p:nvSpPr>
        <p:spPr>
          <a:xfrm>
            <a:off x="228600" y="914400"/>
            <a:ext cx="8686800" cy="5791200"/>
          </a:xfrm>
          <a:prstGeom prst="rect">
            <a:avLst/>
          </a:prstGeom>
          <a:solidFill>
            <a:srgbClr val="FFFFFF"/>
          </a:solidFill>
          <a:ln w="127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Date Placeholder 3"/>
          <p:cNvSpPr>
            <a:spLocks noGrp="1"/>
          </p:cNvSpPr>
          <p:nvPr>
            <p:ph type="dt" sz="half" idx="10"/>
          </p:nvPr>
        </p:nvSpPr>
        <p:spPr/>
        <p:txBody>
          <a:bodyPr/>
          <a:lstStyle>
            <a:lvl1pPr>
              <a:defRPr/>
            </a:lvl1pPr>
          </a:lstStyle>
          <a:p>
            <a:pPr>
              <a:defRPr/>
            </a:pPr>
            <a:fld id="{8312D6B0-2BBC-4CFB-B971-9E9C8EC3EC8B}" type="datetime1">
              <a:rPr lang="en-US" smtClean="0"/>
              <a:t>3/30/2015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Title 1"/>
          <p:cNvSpPr>
            <a:spLocks noGrp="1"/>
          </p:cNvSpPr>
          <p:nvPr>
            <p:ph type="title" hasCustomPrompt="1"/>
          </p:nvPr>
        </p:nvSpPr>
        <p:spPr>
          <a:xfrm>
            <a:off x="228600" y="0"/>
            <a:ext cx="8915400" cy="914400"/>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89444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0" y="1806575"/>
            <a:ext cx="4572000" cy="1851025"/>
          </a:xfrm>
          <a:prstGeom prst="rect">
            <a:avLst/>
          </a:prstGeom>
          <a:solidFill>
            <a:schemeClr val="bg1"/>
          </a:solidFill>
          <a:ln w="28575">
            <a:solidFill>
              <a:schemeClr val="accent1">
                <a:lumMod val="75000"/>
              </a:schemeClr>
            </a:solidFill>
          </a:ln>
        </p:spPr>
        <p:txBody>
          <a:bodyPr>
            <a:noAutofit/>
          </a:bodyPr>
          <a:lstStyle>
            <a:lvl1pPr>
              <a:defRPr sz="2800" b="1" baseline="0">
                <a:ln>
                  <a:noFill/>
                </a:ln>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3825908"/>
            <a:ext cx="3810000" cy="1050892"/>
          </a:xfrm>
        </p:spPr>
        <p:txBody>
          <a:bodyPr/>
          <a:lstStyle>
            <a:lvl1pPr marL="0" indent="0" algn="ctr">
              <a:buNone/>
              <a:defRPr>
                <a:solidFill>
                  <a:schemeClr val="tx1">
                    <a:lumMod val="65000"/>
                    <a:lumOff val="3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p:txBody>
          <a:bodyPr/>
          <a:lstStyle>
            <a:lvl1pPr>
              <a:defRPr>
                <a:latin typeface="+mn-lt"/>
              </a:defRPr>
            </a:lvl1pPr>
          </a:lstStyle>
          <a:p>
            <a:pPr>
              <a:defRPr/>
            </a:pPr>
            <a:endParaRPr lang="en-US"/>
          </a:p>
        </p:txBody>
      </p:sp>
      <p:sp>
        <p:nvSpPr>
          <p:cNvPr id="7" name="Date Placeholder 3"/>
          <p:cNvSpPr>
            <a:spLocks noGrp="1"/>
          </p:cNvSpPr>
          <p:nvPr>
            <p:ph type="dt" sz="half" idx="12"/>
          </p:nvPr>
        </p:nvSpPr>
        <p:spPr/>
        <p:txBody>
          <a:bodyPr/>
          <a:lstStyle>
            <a:lvl1pPr algn="ctr">
              <a:defRPr>
                <a:latin typeface="+mn-lt"/>
              </a:defRPr>
            </a:lvl1pPr>
          </a:lstStyle>
          <a:p>
            <a:pPr>
              <a:defRPr/>
            </a:pPr>
            <a:fld id="{37D9E677-2D12-4C87-AC98-F7B5D6CD5DC7}" type="datetime1">
              <a:rPr lang="en-US" smtClean="0"/>
              <a:t>3/30/2015</a:t>
            </a:fld>
            <a:endParaRPr lang="en-US"/>
          </a:p>
        </p:txBody>
      </p:sp>
    </p:spTree>
    <p:extLst>
      <p:ext uri="{BB962C8B-B14F-4D97-AF65-F5344CB8AC3E}">
        <p14:creationId xmlns:p14="http://schemas.microsoft.com/office/powerpoint/2010/main" val="34255113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38950" y="6248400"/>
            <a:ext cx="2133600" cy="457200"/>
          </a:xfrm>
          <a:prstGeom prst="rect">
            <a:avLst/>
          </a:prstGeom>
        </p:spPr>
        <p:txBody>
          <a:bodyPr/>
          <a:lstStyle>
            <a:lvl1pPr>
              <a:defRPr smtClean="0"/>
            </a:lvl1pPr>
          </a:lstStyle>
          <a:p>
            <a:pPr>
              <a:defRPr/>
            </a:pPr>
            <a:fld id="{52634E4E-D89A-46D1-83AE-B8DDBAA1E60A}" type="slidenum">
              <a:rPr lang="en-US"/>
              <a:pPr>
                <a:defRPr/>
              </a:pPr>
              <a:t>‹#›</a:t>
            </a:fld>
            <a:endParaRPr lang="en-US"/>
          </a:p>
        </p:txBody>
      </p:sp>
    </p:spTree>
    <p:extLst>
      <p:ext uri="{BB962C8B-B14F-4D97-AF65-F5344CB8AC3E}">
        <p14:creationId xmlns:p14="http://schemas.microsoft.com/office/powerpoint/2010/main" val="2096401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  content (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a:xfrm>
            <a:off x="8410575" y="6181531"/>
            <a:ext cx="609600" cy="457200"/>
          </a:xfrm>
          <a:prstGeom prst="rect">
            <a:avLst/>
          </a:prstGeom>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8" name="Bildplatzhalter 7"/>
          <p:cNvSpPr>
            <a:spLocks noGrp="1"/>
          </p:cNvSpPr>
          <p:nvPr>
            <p:ph type="pic" sz="quarter" idx="14" hasCustomPrompt="1"/>
          </p:nvPr>
        </p:nvSpPr>
        <p:spPr>
          <a:xfrm>
            <a:off x="0" y="471600"/>
            <a:ext cx="2736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3732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 content (b)">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683460" y="1268700"/>
            <a:ext cx="828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endParaRPr lang="en-AU" dirty="0">
              <a:solidFill>
                <a:srgbClr val="5F5F5F"/>
              </a:solidFill>
            </a:endParaRPr>
          </a:p>
        </p:txBody>
      </p:sp>
      <p:sp>
        <p:nvSpPr>
          <p:cNvPr id="6" name="Foliennummernplatzhalter 5"/>
          <p:cNvSpPr>
            <a:spLocks noGrp="1"/>
          </p:cNvSpPr>
          <p:nvPr>
            <p:ph type="sldNum" sz="quarter" idx="12"/>
          </p:nvPr>
        </p:nvSpPr>
        <p:spPr>
          <a:xfrm>
            <a:off x="8410575" y="6181531"/>
            <a:ext cx="609600" cy="457200"/>
          </a:xfrm>
          <a:prstGeom prst="rect">
            <a:avLst/>
          </a:prstGeom>
        </p:spPr>
        <p:txBody>
          <a:bodyPr/>
          <a:lstStyle/>
          <a:p>
            <a:fld id="{35E95447-332B-4921-90E8-EADBE6641693}" type="slidenum">
              <a:rPr lang="en-AU" smtClean="0">
                <a:solidFill>
                  <a:srgbClr val="5F5F5F"/>
                </a:solidFill>
              </a:rPr>
              <a:pPr/>
              <a:t>‹#›</a:t>
            </a:fld>
            <a:endParaRPr lang="en-AU" dirty="0">
              <a:solidFill>
                <a:srgbClr val="5F5F5F"/>
              </a:solidFill>
            </a:endParaRPr>
          </a:p>
        </p:txBody>
      </p:sp>
      <p:sp>
        <p:nvSpPr>
          <p:cNvPr id="9" name="Textplatzhalter 6"/>
          <p:cNvSpPr>
            <a:spLocks noGrp="1"/>
          </p:cNvSpPr>
          <p:nvPr>
            <p:ph type="body" sz="quarter" idx="13" hasCustomPrompt="1"/>
          </p:nvPr>
        </p:nvSpPr>
        <p:spPr>
          <a:xfrm>
            <a:off x="2916000" y="795600"/>
            <a:ext cx="6048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90248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 y="45358"/>
            <a:ext cx="8915400" cy="914400"/>
          </a:xfrm>
        </p:spPr>
        <p:txBody>
          <a:bodyPr>
            <a:normAutofit/>
          </a:bodyPr>
          <a:lstStyle>
            <a:lvl1pPr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261A929-56F9-4711-8197-746E81543E11}"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4288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C8C6D-199E-438E-88A0-5B28A39946CB}" type="datetime1">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146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228600" y="914400"/>
            <a:ext cx="8686800" cy="5791200"/>
          </a:xfrm>
          <a:prstGeom prst="rect">
            <a:avLst/>
          </a:prstGeom>
          <a:solidFill>
            <a:srgbClr val="FFFFFF"/>
          </a:solidFill>
          <a:ln w="127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059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059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784883C-282D-4E31-99E8-C288938DB72F}" type="datetime1">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612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87086" y="914400"/>
            <a:ext cx="8961120" cy="5852160"/>
          </a:xfrm>
          <a:prstGeom prst="rect">
            <a:avLst/>
          </a:prstGeom>
          <a:solidFill>
            <a:srgbClr val="FFFFFF"/>
          </a:solidFill>
          <a:ln w="127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373563"/>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373563"/>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784589-5F68-45C7-AA95-C6F1FC91CA0B}" type="datetime1">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878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228600" y="914400"/>
            <a:ext cx="8686800" cy="5791200"/>
          </a:xfrm>
          <a:prstGeom prst="rect">
            <a:avLst/>
          </a:prstGeom>
          <a:solidFill>
            <a:srgbClr val="FFFFFF"/>
          </a:solidFill>
          <a:ln w="127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5A78A98-AAB8-4CC6-AA73-3F62E945FD44}" type="datetime1">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257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28600" y="228600"/>
            <a:ext cx="8686800" cy="6477000"/>
          </a:xfrm>
          <a:prstGeom prst="rect">
            <a:avLst/>
          </a:prstGeom>
          <a:solidFill>
            <a:srgbClr val="FFFFFF"/>
          </a:solidFill>
          <a:ln w="127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Date Placeholder 1"/>
          <p:cNvSpPr>
            <a:spLocks noGrp="1"/>
          </p:cNvSpPr>
          <p:nvPr>
            <p:ph type="dt" sz="half" idx="10"/>
          </p:nvPr>
        </p:nvSpPr>
        <p:spPr/>
        <p:txBody>
          <a:bodyPr/>
          <a:lstStyle/>
          <a:p>
            <a:fld id="{9EE03BCA-66D5-4588-B734-121D4C9E4AA6}" type="datetime1">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056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28600" y="228600"/>
            <a:ext cx="8686800" cy="6477000"/>
          </a:xfrm>
          <a:prstGeom prst="rect">
            <a:avLst/>
          </a:prstGeom>
          <a:solidFill>
            <a:srgbClr val="FFFFFF"/>
          </a:solidFill>
          <a:ln w="127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C66D6-667E-4085-90BA-792B0B6F20A8}" type="datetime1">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080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FDF38-3CB0-4BED-B8F4-93445E1B7273}" type="datetime1">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228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12700"/>
            <a:ext cx="8915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solidFill>
                <a:latin typeface="Corbel" panose="020B0503020204020204" pitchFamily="34" charset="0"/>
              </a:defRPr>
            </a:lvl1pPr>
          </a:lstStyle>
          <a:p>
            <a:fld id="{8F938733-23BA-4873-BE83-8614B32FB482}" type="datetime1">
              <a:rPr lang="en-US" smtClean="0"/>
              <a:pPr/>
              <a:t>3/30/2015</a:t>
            </a:fld>
            <a:endParaRPr lang="en-US"/>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42474750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5" r:id="rId12"/>
    <p:sldLayoutId id="2147483806" r:id="rId13"/>
    <p:sldLayoutId id="2147483826" r:id="rId14"/>
    <p:sldLayoutId id="2147483827" r:id="rId15"/>
    <p:sldLayoutId id="2147483828" r:id="rId16"/>
  </p:sldLayoutIdLst>
  <p:hf hdr="0" ftr="0" dt="0"/>
  <p:txStyles>
    <p:titleStyle>
      <a:lvl1pPr algn="l" defTabSz="914400" rtl="0" eaLnBrk="1" latinLnBrk="0" hangingPunct="1">
        <a:spcBef>
          <a:spcPct val="0"/>
        </a:spcBef>
        <a:buNone/>
        <a:defRPr sz="2800" b="1" kern="1200">
          <a:ln>
            <a:noFill/>
          </a:ln>
          <a:solidFill>
            <a:schemeClr val="bg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600" kern="120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ellestis.hostpilot.com/partners/mmaterial/Approved%20Pictures/Img_QFT_Gen_0511_SPPcont_LR.jpg" TargetMode="External"/><Relationship Id="rId11" Type="http://schemas.openxmlformats.org/officeDocument/2006/relationships/image" Target="../media/image25.png"/><Relationship Id="rId5" Type="http://schemas.openxmlformats.org/officeDocument/2006/relationships/image" Target="../media/image21.jpeg"/><Relationship Id="rId10" Type="http://schemas.openxmlformats.org/officeDocument/2006/relationships/image" Target="../media/image24.png"/><Relationship Id="rId4" Type="http://schemas.openxmlformats.org/officeDocument/2006/relationships/image" Target="../media/image20.jpe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00437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4400" y="152400"/>
            <a:ext cx="7315200" cy="7315200"/>
          </a:xfrm>
          <a:prstGeom prst="rect">
            <a:avLst/>
          </a:prstGeom>
        </p:spPr>
      </p:pic>
      <p:sp>
        <p:nvSpPr>
          <p:cNvPr id="5" name="TextBox 4"/>
          <p:cNvSpPr txBox="1"/>
          <p:nvPr/>
        </p:nvSpPr>
        <p:spPr>
          <a:xfrm>
            <a:off x="1676400" y="4267200"/>
            <a:ext cx="6248400" cy="1815882"/>
          </a:xfrm>
          <a:prstGeom prst="rect">
            <a:avLst/>
          </a:prstGeom>
          <a:solidFill>
            <a:schemeClr val="bg1"/>
          </a:solidFill>
          <a:ln w="38100">
            <a:solidFill>
              <a:schemeClr val="tx1"/>
            </a:solidFill>
          </a:ln>
        </p:spPr>
        <p:txBody>
          <a:bodyPr wrap="square" rtlCol="0">
            <a:spAutoFit/>
          </a:bodyPr>
          <a:lstStyle/>
          <a:p>
            <a:pPr algn="ctr"/>
            <a:r>
              <a:rPr lang="en-US" sz="3200" b="1" dirty="0" smtClean="0">
                <a:latin typeface="Corbel" panose="020B0503020204020204" pitchFamily="34" charset="0"/>
              </a:rPr>
              <a:t>Christine M. </a:t>
            </a:r>
            <a:r>
              <a:rPr lang="en-US" sz="3200" b="1" dirty="0" err="1" smtClean="0">
                <a:latin typeface="Corbel" panose="020B0503020204020204" pitchFamily="34" charset="0"/>
              </a:rPr>
              <a:t>Litwin</a:t>
            </a:r>
            <a:r>
              <a:rPr lang="en-US" sz="3200" b="1" dirty="0" smtClean="0">
                <a:latin typeface="Corbel" panose="020B0503020204020204" pitchFamily="34" charset="0"/>
              </a:rPr>
              <a:t>, M.D.</a:t>
            </a:r>
          </a:p>
          <a:p>
            <a:pPr algn="ctr"/>
            <a:r>
              <a:rPr lang="en-US" sz="2000" i="1" dirty="0" smtClean="0">
                <a:latin typeface="Corbel" panose="020B0503020204020204" pitchFamily="34" charset="0"/>
              </a:rPr>
              <a:t>Professor</a:t>
            </a:r>
            <a:r>
              <a:rPr lang="en-US" sz="2000" i="1" dirty="0">
                <a:latin typeface="Corbel" panose="020B0503020204020204" pitchFamily="34" charset="0"/>
              </a:rPr>
              <a:t>, Pathology and Laboratory Medicine</a:t>
            </a:r>
          </a:p>
          <a:p>
            <a:pPr algn="ctr"/>
            <a:r>
              <a:rPr lang="en-US" sz="2000" i="1" dirty="0">
                <a:latin typeface="Corbel" panose="020B0503020204020204" pitchFamily="34" charset="0"/>
              </a:rPr>
              <a:t>Medical Director, Clinical Immunology and Referral Testing</a:t>
            </a:r>
          </a:p>
          <a:p>
            <a:pPr algn="ctr"/>
            <a:r>
              <a:rPr lang="en-US" sz="2000" dirty="0">
                <a:latin typeface="Corbel" panose="020B0503020204020204" pitchFamily="34" charset="0"/>
              </a:rPr>
              <a:t>Medical University of South Carolina</a:t>
            </a:r>
          </a:p>
          <a:p>
            <a:pPr algn="ctr"/>
            <a:r>
              <a:rPr lang="en-US" sz="2000" dirty="0">
                <a:latin typeface="Corbel" panose="020B0503020204020204" pitchFamily="34" charset="0"/>
              </a:rPr>
              <a:t>Charleston, South Carolina</a:t>
            </a:r>
          </a:p>
        </p:txBody>
      </p:sp>
      <p:sp>
        <p:nvSpPr>
          <p:cNvPr id="6" name="Rectangle 5"/>
          <p:cNvSpPr/>
          <p:nvPr/>
        </p:nvSpPr>
        <p:spPr>
          <a:xfrm>
            <a:off x="304800" y="762000"/>
            <a:ext cx="8534400" cy="1371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Corbel" panose="020B0503020204020204" pitchFamily="34" charset="0"/>
              </a:rPr>
              <a:t>New Tools for Diagnosing Latent TB</a:t>
            </a:r>
          </a:p>
        </p:txBody>
      </p:sp>
    </p:spTree>
    <p:extLst>
      <p:ext uri="{BB962C8B-B14F-4D97-AF65-F5344CB8AC3E}">
        <p14:creationId xmlns:p14="http://schemas.microsoft.com/office/powerpoint/2010/main" val="1116947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Diagnostic Tools for TB Infection</a:t>
            </a:r>
            <a:endParaRPr lang="en-US" sz="4000" b="1" dirty="0">
              <a:solidFill>
                <a:schemeClr val="bg1"/>
              </a:solidFill>
              <a:latin typeface="Corbel" panose="020B0503020204020204" pitchFamily="34" charset="0"/>
            </a:endParaRPr>
          </a:p>
        </p:txBody>
      </p:sp>
      <p:pic>
        <p:nvPicPr>
          <p:cNvPr id="1028" name="Picture 4" descr="http://tb.lung.ca/tb/images/full_archive/021_tuberculin_te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600200"/>
            <a:ext cx="3870960" cy="3870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5486400"/>
            <a:ext cx="3835400" cy="461665"/>
          </a:xfrm>
          <a:prstGeom prst="rect">
            <a:avLst/>
          </a:prstGeom>
        </p:spPr>
        <p:txBody>
          <a:bodyPr wrap="square">
            <a:spAutoFit/>
          </a:bodyPr>
          <a:lstStyle/>
          <a:p>
            <a:pPr marL="0" lvl="1" algn="ctr">
              <a:spcBef>
                <a:spcPts val="0"/>
              </a:spcBef>
              <a:buNone/>
            </a:pPr>
            <a:r>
              <a:rPr lang="en-US" sz="2400" b="1" dirty="0" smtClean="0">
                <a:solidFill>
                  <a:schemeClr val="bg1"/>
                </a:solidFill>
                <a:latin typeface="Corbel" panose="020B0503020204020204" pitchFamily="34" charset="0"/>
              </a:rPr>
              <a:t>Tuberculin Skin Test (TST)</a:t>
            </a:r>
            <a:endParaRPr lang="en-US" sz="2400" b="1" dirty="0">
              <a:solidFill>
                <a:schemeClr val="bg1"/>
              </a:solidFill>
              <a:latin typeface="Corbel" panose="020B0503020204020204" pitchFamily="34" charset="0"/>
            </a:endParaRPr>
          </a:p>
        </p:txBody>
      </p:sp>
      <p:sp>
        <p:nvSpPr>
          <p:cNvPr id="10" name="Rectangle 9"/>
          <p:cNvSpPr/>
          <p:nvPr/>
        </p:nvSpPr>
        <p:spPr>
          <a:xfrm>
            <a:off x="4963160" y="5486400"/>
            <a:ext cx="3835400" cy="830997"/>
          </a:xfrm>
          <a:prstGeom prst="rect">
            <a:avLst/>
          </a:prstGeom>
        </p:spPr>
        <p:txBody>
          <a:bodyPr wrap="square">
            <a:spAutoFit/>
          </a:bodyPr>
          <a:lstStyle/>
          <a:p>
            <a:pPr marL="0" lvl="1" algn="ctr">
              <a:spcBef>
                <a:spcPts val="0"/>
              </a:spcBef>
              <a:buNone/>
            </a:pPr>
            <a:r>
              <a:rPr lang="en-US" sz="2400" b="1" dirty="0" smtClean="0">
                <a:solidFill>
                  <a:schemeClr val="bg1"/>
                </a:solidFill>
                <a:latin typeface="Corbel" panose="020B0503020204020204" pitchFamily="34" charset="0"/>
              </a:rPr>
              <a:t>Interferon Gamma Release Assays (IGRAs)</a:t>
            </a:r>
            <a:endParaRPr lang="en-US" sz="2400" b="1" dirty="0">
              <a:solidFill>
                <a:schemeClr val="bg1"/>
              </a:solidFill>
              <a:latin typeface="Corbel" panose="020B0503020204020204" pitchFamily="34" charset="0"/>
            </a:endParaRPr>
          </a:p>
        </p:txBody>
      </p: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4266" y="1594168"/>
            <a:ext cx="3913187"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19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5059363"/>
          </a:xfrm>
        </p:spPr>
        <p:txBody>
          <a:bodyPr>
            <a:normAutofit/>
          </a:bodyPr>
          <a:lstStyle/>
          <a:p>
            <a:pPr>
              <a:spcBef>
                <a:spcPts val="300"/>
              </a:spcBef>
              <a:tabLst>
                <a:tab pos="914400" algn="l"/>
              </a:tabLst>
            </a:pPr>
            <a:r>
              <a:rPr lang="en-US" sz="3000" dirty="0" smtClean="0"/>
              <a:t>Indirect test for detection of </a:t>
            </a:r>
            <a:r>
              <a:rPr lang="en-US" sz="3000" i="1" dirty="0" smtClean="0"/>
              <a:t>M. tuberculosis </a:t>
            </a:r>
            <a:r>
              <a:rPr lang="en-US" sz="3000" dirty="0" smtClean="0"/>
              <a:t>– in vivo</a:t>
            </a:r>
          </a:p>
          <a:p>
            <a:pPr lvl="1">
              <a:spcBef>
                <a:spcPts val="300"/>
              </a:spcBef>
              <a:tabLst>
                <a:tab pos="914400" algn="l"/>
              </a:tabLst>
            </a:pPr>
            <a:r>
              <a:rPr lang="en-US" sz="2400" dirty="0" smtClean="0"/>
              <a:t>Type IV cell-mediated immune response to </a:t>
            </a:r>
            <a:r>
              <a:rPr lang="en-US" sz="2400" i="1" dirty="0" smtClean="0"/>
              <a:t>M. tuberculosis</a:t>
            </a:r>
            <a:endParaRPr lang="en-US" sz="2400" dirty="0" smtClean="0"/>
          </a:p>
          <a:p>
            <a:pPr>
              <a:spcBef>
                <a:spcPts val="300"/>
              </a:spcBef>
              <a:tabLst>
                <a:tab pos="914400" algn="l"/>
              </a:tabLst>
            </a:pPr>
            <a:r>
              <a:rPr lang="en-US" sz="3000" dirty="0"/>
              <a:t>Requires trained and experienced </a:t>
            </a:r>
            <a:r>
              <a:rPr lang="en-US" sz="3000" dirty="0" smtClean="0"/>
              <a:t>personnel</a:t>
            </a:r>
            <a:r>
              <a:rPr lang="en-US" sz="3000" baseline="30000" dirty="0" smtClean="0"/>
              <a:t>1</a:t>
            </a:r>
          </a:p>
          <a:p>
            <a:pPr>
              <a:spcBef>
                <a:spcPts val="300"/>
              </a:spcBef>
              <a:tabLst>
                <a:tab pos="914400" algn="l"/>
              </a:tabLst>
            </a:pPr>
            <a:r>
              <a:rPr lang="en-US" sz="3000" dirty="0" smtClean="0"/>
              <a:t>Intradermal </a:t>
            </a:r>
            <a:r>
              <a:rPr lang="en-US" sz="3000" dirty="0"/>
              <a:t>injection of </a:t>
            </a:r>
            <a:r>
              <a:rPr lang="en-US" sz="3000" dirty="0" smtClean="0"/>
              <a:t>tuberculin (PPD), </a:t>
            </a:r>
            <a:r>
              <a:rPr lang="en-US" sz="3000" dirty="0"/>
              <a:t>with assessment </a:t>
            </a:r>
            <a:r>
              <a:rPr lang="en-US" sz="3000" dirty="0" smtClean="0"/>
              <a:t>for </a:t>
            </a:r>
            <a:r>
              <a:rPr lang="en-US" sz="3000" dirty="0"/>
              <a:t>presence of </a:t>
            </a:r>
            <a:r>
              <a:rPr lang="en-US" sz="3000" dirty="0" smtClean="0"/>
              <a:t>skin </a:t>
            </a:r>
            <a:r>
              <a:rPr lang="en-US" sz="3000" dirty="0"/>
              <a:t>induration </a:t>
            </a:r>
            <a:r>
              <a:rPr lang="en-US" sz="3000" dirty="0" smtClean="0"/>
              <a:t>in 2-3 days</a:t>
            </a:r>
            <a:endParaRPr lang="en-US" sz="3000" dirty="0"/>
          </a:p>
        </p:txBody>
      </p:sp>
      <p:sp>
        <p:nvSpPr>
          <p:cNvPr id="4" name="Slide Number Placeholder 3"/>
          <p:cNvSpPr>
            <a:spLocks noGrp="1"/>
          </p:cNvSpPr>
          <p:nvPr>
            <p:ph type="sldNum" sz="quarter" idx="4294967295"/>
          </p:nvPr>
        </p:nvSpPr>
        <p:spPr>
          <a:xfrm>
            <a:off x="6553200" y="6324600"/>
            <a:ext cx="2133600" cy="365125"/>
          </a:xfrm>
          <a:prstGeom prst="rect">
            <a:avLst/>
          </a:prstGeom>
        </p:spPr>
        <p:txBody>
          <a:bodyPr/>
          <a:lstStyle/>
          <a:p>
            <a:fld id="{8053EE4C-2A18-4034-B65E-71336C0ECB3F}" type="slidenum">
              <a:rPr lang="en-US" smtClean="0">
                <a:solidFill>
                  <a:schemeClr val="tx1"/>
                </a:solidFill>
              </a:rPr>
              <a:t>11</a:t>
            </a:fld>
            <a:endParaRPr lang="en-US" dirty="0">
              <a:solidFill>
                <a:schemeClr val="tx1"/>
              </a:solidFill>
            </a:endParaRPr>
          </a:p>
        </p:txBody>
      </p:sp>
      <p:pic>
        <p:nvPicPr>
          <p:cNvPr id="3074" name="Picture 2" descr="http://www.nurse.net/clinical/tb/tb.dee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50770" y="3581400"/>
            <a:ext cx="4442460" cy="28621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6519446"/>
            <a:ext cx="7543800" cy="338554"/>
          </a:xfrm>
          <a:prstGeom prst="rect">
            <a:avLst/>
          </a:prstGeom>
        </p:spPr>
        <p:txBody>
          <a:bodyPr wrap="square">
            <a:spAutoFit/>
          </a:bodyPr>
          <a:lstStyle/>
          <a:p>
            <a:r>
              <a:rPr lang="en-US" sz="1600" dirty="0" smtClean="0">
                <a:solidFill>
                  <a:srgbClr val="FFC000"/>
                </a:solidFill>
                <a:latin typeface="Corbel" panose="020B0503020204020204" pitchFamily="34" charset="0"/>
              </a:rPr>
              <a:t>1.  AAP </a:t>
            </a:r>
            <a:r>
              <a:rPr lang="en-US" sz="1600" dirty="0">
                <a:solidFill>
                  <a:srgbClr val="FFC000"/>
                </a:solidFill>
                <a:latin typeface="Corbel" panose="020B0503020204020204" pitchFamily="34" charset="0"/>
              </a:rPr>
              <a:t>IGRA technical report by Jeff Starke 2014 Dec</a:t>
            </a:r>
          </a:p>
        </p:txBody>
      </p:sp>
      <p:sp>
        <p:nvSpPr>
          <p:cNvPr id="9" name="Rectangle 8"/>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Tuberculin Skin Test (TST)</a:t>
            </a:r>
            <a:endParaRPr lang="en-US" sz="4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1155479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5358"/>
            <a:ext cx="8915400" cy="914400"/>
          </a:xfrm>
        </p:spPr>
        <p:txBody>
          <a:bodyPr/>
          <a:lstStyle/>
          <a:p>
            <a:r>
              <a:rPr lang="en-US" dirty="0" smtClean="0"/>
              <a:t>PPD = Alphabet Soup of Antigens</a:t>
            </a:r>
            <a:endParaRPr lang="en-US" dirty="0"/>
          </a:p>
        </p:txBody>
      </p:sp>
      <p:sp>
        <p:nvSpPr>
          <p:cNvPr id="4" name="AutoShape 2" descr="http://www.google.com/url?sa=i&amp;source=images&amp;cd=&amp;ved=0CAUQjBw&amp;url=https%3A%2F%2Fs.yimg.com%2Fea%2Fimg%2F-%2F140604%2F6._alphabet_soup_19otk2t-19otk59.jpg%3Fx%3D450%26q%3D80%26n%3D1%26sig%3DhKCqJGSL2vmwgPFsB65aIw--&amp;ei=mp7LVL3HBbiNsQTGtoCIBg&amp;psig=AFQjCNF21UJ_zH0tfD8DD2nxCUcCqLRYwg&amp;ust=1422716954202069"/>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google.com/url?sa=i&amp;source=images&amp;cd=&amp;ved=0CAUQjBw&amp;url=https%3A%2F%2Fs.yimg.com%2Fea%2Fimg%2F-%2F140604%2F6._alphabet_soup_19otk2t-19otk59.jpg%3Fx%3D450%26q%3D80%26n%3D1%26sig%3DhKCqJGSL2vmwgPFsB65aIw--&amp;ei=mp7LVL3HBbiNsQTGtoCIBg&amp;psig=AFQjCNF21UJ_zH0tfD8DD2nxCUcCqLRYwg&amp;ust=1422716954202069"/>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google.com/url?sa=i&amp;source=images&amp;cd=&amp;ved=0CAUQjBw&amp;url=https%3A%2F%2Fs.yimg.com%2Fea%2Fimg%2F-%2F140604%2F6._alphabet_soup_19otk2t-19otk59.jpg%3Fx%3D450%26q%3D80%26n%3D1%26sig%3DhKCqJGSL2vmwgPFsB65aIw--&amp;ei=mp7LVL3HBbiNsQTGtoCIBg&amp;psig=AFQjCNF21UJ_zH0tfD8DD2nxCUcCqLRYwg&amp;ust=1422716954202069"/>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lphabet sou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066800"/>
            <a:ext cx="6934200" cy="5200650"/>
          </a:xfrm>
          <a:prstGeom prst="rect">
            <a:avLst/>
          </a:prstGeom>
        </p:spPr>
      </p:pic>
    </p:spTree>
    <p:extLst>
      <p:ext uri="{BB962C8B-B14F-4D97-AF65-F5344CB8AC3E}">
        <p14:creationId xmlns:p14="http://schemas.microsoft.com/office/powerpoint/2010/main" val="208049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4419600" cy="3197029"/>
          </a:xfrm>
        </p:spPr>
        <p:txBody>
          <a:bodyPr>
            <a:noAutofit/>
          </a:bodyPr>
          <a:lstStyle/>
          <a:p>
            <a:pPr marL="0" indent="0">
              <a:spcBef>
                <a:spcPts val="300"/>
              </a:spcBef>
              <a:buNone/>
            </a:pPr>
            <a:r>
              <a:rPr lang="en-US" sz="2400" b="1" dirty="0" smtClean="0"/>
              <a:t>False positive results due to:</a:t>
            </a:r>
          </a:p>
          <a:p>
            <a:pPr>
              <a:spcBef>
                <a:spcPts val="300"/>
              </a:spcBef>
            </a:pPr>
            <a:r>
              <a:rPr lang="en-US" sz="2400" dirty="0" smtClean="0"/>
              <a:t>BCG vaccination</a:t>
            </a:r>
          </a:p>
          <a:p>
            <a:pPr>
              <a:spcBef>
                <a:spcPts val="300"/>
              </a:spcBef>
            </a:pPr>
            <a:r>
              <a:rPr lang="en-US" sz="2400" dirty="0" smtClean="0"/>
              <a:t>Immune reactivity to non-tuberculosis mycobacteria (NTMs)</a:t>
            </a:r>
          </a:p>
          <a:p>
            <a:pPr>
              <a:spcBef>
                <a:spcPts val="300"/>
              </a:spcBef>
            </a:pPr>
            <a:r>
              <a:rPr lang="en-US" sz="2400" dirty="0" smtClean="0"/>
              <a:t>In US-born individuals, up to 50% of TST responses can be due to NTM infections</a:t>
            </a:r>
            <a:r>
              <a:rPr lang="en-US" sz="2400" baseline="30000" dirty="0" smtClean="0"/>
              <a:t>1</a:t>
            </a:r>
          </a:p>
          <a:p>
            <a:pPr marL="0" indent="0">
              <a:spcBef>
                <a:spcPts val="300"/>
              </a:spcBef>
              <a:buNone/>
            </a:pPr>
            <a:endParaRPr lang="en-US" sz="2400" dirty="0" smtClean="0"/>
          </a:p>
          <a:p>
            <a:pPr>
              <a:spcBef>
                <a:spcPts val="300"/>
              </a:spcBef>
            </a:pPr>
            <a:endParaRPr lang="en-US" sz="2400" dirty="0"/>
          </a:p>
        </p:txBody>
      </p:sp>
      <p:sp>
        <p:nvSpPr>
          <p:cNvPr id="221" name="Shape 221"/>
          <p:cNvSpPr/>
          <p:nvPr/>
        </p:nvSpPr>
        <p:spPr>
          <a:xfrm>
            <a:off x="381000" y="6477000"/>
            <a:ext cx="5812938"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000">
                <a:solidFill>
                  <a:srgbClr val="909090"/>
                </a:solidFill>
              </a:defRPr>
            </a:lvl1pPr>
          </a:lstStyle>
          <a:p>
            <a:pPr lvl="0">
              <a:defRPr sz="1800">
                <a:solidFill>
                  <a:srgbClr val="000000"/>
                </a:solidFill>
              </a:defRPr>
            </a:pPr>
            <a:r>
              <a:rPr sz="1600" dirty="0">
                <a:solidFill>
                  <a:srgbClr val="FFC000"/>
                </a:solidFill>
                <a:latin typeface="Corbel" panose="020B0503020204020204" pitchFamily="34" charset="0"/>
              </a:rPr>
              <a:t>     1. von </a:t>
            </a:r>
            <a:r>
              <a:rPr sz="1600" dirty="0" err="1">
                <a:solidFill>
                  <a:srgbClr val="FFC000"/>
                </a:solidFill>
                <a:latin typeface="Corbel" panose="020B0503020204020204" pitchFamily="34" charset="0"/>
              </a:rPr>
              <a:t>Reyn</a:t>
            </a:r>
            <a:r>
              <a:rPr sz="1600" dirty="0">
                <a:solidFill>
                  <a:srgbClr val="FFC000"/>
                </a:solidFill>
                <a:latin typeface="Corbel" panose="020B0503020204020204" pitchFamily="34" charset="0"/>
              </a:rPr>
              <a:t> </a:t>
            </a:r>
            <a:r>
              <a:rPr sz="1600" dirty="0" smtClean="0">
                <a:solidFill>
                  <a:srgbClr val="FFC000"/>
                </a:solidFill>
                <a:latin typeface="Corbel" panose="020B0503020204020204" pitchFamily="34" charset="0"/>
              </a:rPr>
              <a:t>CF </a:t>
            </a:r>
            <a:r>
              <a:rPr sz="1600" dirty="0">
                <a:solidFill>
                  <a:srgbClr val="FFC000"/>
                </a:solidFill>
                <a:latin typeface="Corbel" panose="020B0503020204020204" pitchFamily="34" charset="0"/>
              </a:rPr>
              <a:t>et al. (2001)  </a:t>
            </a:r>
            <a:r>
              <a:rPr sz="1600" dirty="0" err="1">
                <a:solidFill>
                  <a:srgbClr val="FFC000"/>
                </a:solidFill>
                <a:latin typeface="Corbel" panose="020B0503020204020204" pitchFamily="34" charset="0"/>
              </a:rPr>
              <a:t>Int</a:t>
            </a:r>
            <a:r>
              <a:rPr sz="1600" dirty="0">
                <a:solidFill>
                  <a:srgbClr val="FFC000"/>
                </a:solidFill>
                <a:latin typeface="Corbel" panose="020B0503020204020204" pitchFamily="34" charset="0"/>
              </a:rPr>
              <a:t> J </a:t>
            </a:r>
            <a:r>
              <a:rPr sz="1600" dirty="0" err="1">
                <a:solidFill>
                  <a:srgbClr val="FFC000"/>
                </a:solidFill>
                <a:latin typeface="Corbel" panose="020B0503020204020204" pitchFamily="34" charset="0"/>
              </a:rPr>
              <a:t>Tuberc</a:t>
            </a:r>
            <a:r>
              <a:rPr sz="1600" dirty="0">
                <a:solidFill>
                  <a:srgbClr val="FFC000"/>
                </a:solidFill>
                <a:latin typeface="Corbel" panose="020B0503020204020204" pitchFamily="34" charset="0"/>
              </a:rPr>
              <a:t> Lung Dis  5 (12), </a:t>
            </a:r>
            <a:r>
              <a:rPr sz="1600" dirty="0" smtClean="0">
                <a:solidFill>
                  <a:srgbClr val="FFC000"/>
                </a:solidFill>
                <a:latin typeface="Corbel" panose="020B0503020204020204" pitchFamily="34" charset="0"/>
              </a:rPr>
              <a:t>1122-1128</a:t>
            </a:r>
            <a:r>
              <a:rPr lang="en-US" sz="1600" dirty="0" smtClean="0">
                <a:solidFill>
                  <a:schemeClr val="bg1"/>
                </a:solidFill>
                <a:latin typeface="Corbel" panose="020B0503020204020204" pitchFamily="34" charset="0"/>
              </a:rPr>
              <a:t>.</a:t>
            </a:r>
            <a:endParaRPr sz="1600" dirty="0">
              <a:solidFill>
                <a:schemeClr val="bg1"/>
              </a:solidFill>
              <a:latin typeface="Corbel" panose="020B0503020204020204" pitchFamily="34" charset="0"/>
            </a:endParaRPr>
          </a:p>
        </p:txBody>
      </p:sp>
      <p:sp>
        <p:nvSpPr>
          <p:cNvPr id="3" name="Slide Number Placeholder 2"/>
          <p:cNvSpPr>
            <a:spLocks noGrp="1"/>
          </p:cNvSpPr>
          <p:nvPr>
            <p:ph type="sldNum" sz="quarter" idx="4294967295"/>
          </p:nvPr>
        </p:nvSpPr>
        <p:spPr>
          <a:xfrm>
            <a:off x="6553200" y="6324600"/>
            <a:ext cx="2133600" cy="365125"/>
          </a:xfrm>
          <a:prstGeom prst="rect">
            <a:avLst/>
          </a:prstGeom>
        </p:spPr>
        <p:txBody>
          <a:bodyPr/>
          <a:lstStyle/>
          <a:p>
            <a:fld id="{8053EE4C-2A18-4034-B65E-71336C0ECB3F}" type="slidenum">
              <a:rPr lang="en-US" smtClean="0">
                <a:solidFill>
                  <a:schemeClr val="tx1"/>
                </a:solidFill>
              </a:rPr>
              <a:t>13</a:t>
            </a:fld>
            <a:endParaRPr lang="en-US" dirty="0">
              <a:solidFill>
                <a:schemeClr val="tx1"/>
              </a:solidFill>
            </a:endParaRPr>
          </a:p>
        </p:txBody>
      </p:sp>
      <p:pic>
        <p:nvPicPr>
          <p:cNvPr id="2050" name="Picture 2" descr="https://theresilientspine.files.wordpress.com/2013/01/mantoux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4263830"/>
            <a:ext cx="3017520" cy="1864826"/>
          </a:xfrm>
          <a:prstGeom prst="rect">
            <a:avLst/>
          </a:prstGeom>
          <a:noFill/>
          <a:ln>
            <a:solidFill>
              <a:schemeClr val="accent6">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4876800" y="1069293"/>
            <a:ext cx="4229100" cy="5059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300"/>
              </a:spcBef>
              <a:spcAft>
                <a:spcPts val="0"/>
              </a:spcAft>
              <a:buFont typeface="Wingdings" panose="05000000000000000000" pitchFamily="2" charset="2"/>
              <a:buNone/>
            </a:pPr>
            <a:r>
              <a:rPr lang="en-US" sz="2400" b="1" dirty="0" smtClean="0">
                <a:solidFill>
                  <a:schemeClr val="bg1"/>
                </a:solidFill>
              </a:rPr>
              <a:t>False negative results due to:</a:t>
            </a:r>
          </a:p>
          <a:p>
            <a:pPr fontAlgn="auto">
              <a:spcBef>
                <a:spcPts val="300"/>
              </a:spcBef>
              <a:spcAft>
                <a:spcPts val="0"/>
              </a:spcAft>
            </a:pPr>
            <a:r>
              <a:rPr lang="en-US" sz="2400" dirty="0" smtClean="0">
                <a:solidFill>
                  <a:schemeClr val="bg1"/>
                </a:solidFill>
              </a:rPr>
              <a:t>Improper intradermal injection of PPD</a:t>
            </a:r>
          </a:p>
          <a:p>
            <a:pPr fontAlgn="auto">
              <a:spcBef>
                <a:spcPts val="300"/>
              </a:spcBef>
              <a:spcAft>
                <a:spcPts val="0"/>
              </a:spcAft>
            </a:pPr>
            <a:r>
              <a:rPr lang="en-US" sz="2400" dirty="0" smtClean="0">
                <a:solidFill>
                  <a:schemeClr val="bg1"/>
                </a:solidFill>
              </a:rPr>
              <a:t>Improper storage</a:t>
            </a:r>
          </a:p>
          <a:p>
            <a:pPr fontAlgn="auto">
              <a:spcBef>
                <a:spcPts val="300"/>
              </a:spcBef>
              <a:spcAft>
                <a:spcPts val="0"/>
              </a:spcAft>
            </a:pPr>
            <a:r>
              <a:rPr lang="en-US" sz="2400" dirty="0" smtClean="0">
                <a:solidFill>
                  <a:schemeClr val="bg1"/>
                </a:solidFill>
              </a:rPr>
              <a:t>Reading error</a:t>
            </a:r>
          </a:p>
          <a:p>
            <a:pPr fontAlgn="auto">
              <a:spcBef>
                <a:spcPts val="300"/>
              </a:spcBef>
              <a:spcAft>
                <a:spcPts val="0"/>
              </a:spcAft>
            </a:pPr>
            <a:r>
              <a:rPr lang="en-US" sz="2400" dirty="0" smtClean="0">
                <a:solidFill>
                  <a:schemeClr val="bg1"/>
                </a:solidFill>
              </a:rPr>
              <a:t>Malnourishment</a:t>
            </a:r>
          </a:p>
          <a:p>
            <a:pPr fontAlgn="auto">
              <a:spcBef>
                <a:spcPts val="300"/>
              </a:spcBef>
              <a:spcAft>
                <a:spcPts val="0"/>
              </a:spcAft>
            </a:pPr>
            <a:r>
              <a:rPr lang="en-US" sz="2400" dirty="0" smtClean="0">
                <a:solidFill>
                  <a:schemeClr val="bg1"/>
                </a:solidFill>
              </a:rPr>
              <a:t>Infections </a:t>
            </a:r>
          </a:p>
          <a:p>
            <a:pPr fontAlgn="auto">
              <a:spcBef>
                <a:spcPts val="300"/>
              </a:spcBef>
              <a:spcAft>
                <a:spcPts val="0"/>
              </a:spcAft>
            </a:pPr>
            <a:r>
              <a:rPr lang="en-US" sz="2400" dirty="0" smtClean="0">
                <a:solidFill>
                  <a:schemeClr val="bg1"/>
                </a:solidFill>
              </a:rPr>
              <a:t>Steroids</a:t>
            </a:r>
          </a:p>
          <a:p>
            <a:pPr fontAlgn="auto">
              <a:spcBef>
                <a:spcPts val="300"/>
              </a:spcBef>
              <a:spcAft>
                <a:spcPts val="0"/>
              </a:spcAft>
            </a:pPr>
            <a:r>
              <a:rPr lang="en-US" sz="2400" dirty="0" smtClean="0">
                <a:solidFill>
                  <a:schemeClr val="bg1"/>
                </a:solidFill>
              </a:rPr>
              <a:t>Renal Failure</a:t>
            </a:r>
          </a:p>
          <a:p>
            <a:pPr fontAlgn="auto">
              <a:spcBef>
                <a:spcPts val="300"/>
              </a:spcBef>
              <a:spcAft>
                <a:spcPts val="0"/>
              </a:spcAft>
            </a:pPr>
            <a:r>
              <a:rPr lang="en-US" sz="2400" dirty="0" smtClean="0">
                <a:solidFill>
                  <a:schemeClr val="bg1"/>
                </a:solidFill>
              </a:rPr>
              <a:t>Burns</a:t>
            </a:r>
          </a:p>
          <a:p>
            <a:pPr fontAlgn="auto">
              <a:spcBef>
                <a:spcPts val="300"/>
              </a:spcBef>
              <a:spcAft>
                <a:spcPts val="0"/>
              </a:spcAft>
            </a:pPr>
            <a:r>
              <a:rPr lang="en-US" sz="2400" dirty="0" smtClean="0">
                <a:solidFill>
                  <a:schemeClr val="bg1"/>
                </a:solidFill>
              </a:rPr>
              <a:t>Age</a:t>
            </a:r>
          </a:p>
          <a:p>
            <a:pPr fontAlgn="auto">
              <a:spcBef>
                <a:spcPts val="300"/>
              </a:spcBef>
              <a:spcAft>
                <a:spcPts val="0"/>
              </a:spcAft>
            </a:pPr>
            <a:r>
              <a:rPr lang="en-US" sz="2400" dirty="0" smtClean="0">
                <a:solidFill>
                  <a:schemeClr val="bg1"/>
                </a:solidFill>
              </a:rPr>
              <a:t>Immunocompromised</a:t>
            </a:r>
          </a:p>
          <a:p>
            <a:pPr fontAlgn="auto">
              <a:spcBef>
                <a:spcPts val="300"/>
              </a:spcBef>
              <a:spcAft>
                <a:spcPts val="0"/>
              </a:spcAft>
            </a:pPr>
            <a:endParaRPr lang="en-US" sz="2400" dirty="0" smtClean="0">
              <a:solidFill>
                <a:schemeClr val="bg1"/>
              </a:solidFill>
            </a:endParaRPr>
          </a:p>
          <a:p>
            <a:pPr fontAlgn="auto">
              <a:spcBef>
                <a:spcPts val="300"/>
              </a:spcBef>
              <a:spcAft>
                <a:spcPts val="0"/>
              </a:spcAft>
            </a:pPr>
            <a:endParaRPr lang="en-US" sz="2400" dirty="0">
              <a:solidFill>
                <a:schemeClr val="bg1"/>
              </a:solidFill>
            </a:endParaRPr>
          </a:p>
        </p:txBody>
      </p:sp>
      <p:sp>
        <p:nvSpPr>
          <p:cNvPr id="10" name="Rectangle 9"/>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TST Limitations: False Results</a:t>
            </a:r>
            <a:endParaRPr lang="en-US" sz="4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196018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4419600" cy="3197029"/>
          </a:xfrm>
        </p:spPr>
        <p:txBody>
          <a:bodyPr>
            <a:noAutofit/>
          </a:bodyPr>
          <a:lstStyle/>
          <a:p>
            <a:pPr marL="0" indent="0">
              <a:spcBef>
                <a:spcPts val="300"/>
              </a:spcBef>
              <a:buNone/>
            </a:pPr>
            <a:r>
              <a:rPr lang="en-US" sz="2400" b="1" dirty="0" smtClean="0"/>
              <a:t>False positive results due to:</a:t>
            </a:r>
          </a:p>
          <a:p>
            <a:pPr>
              <a:spcBef>
                <a:spcPts val="300"/>
              </a:spcBef>
            </a:pPr>
            <a:r>
              <a:rPr lang="en-US" sz="2400" dirty="0" smtClean="0"/>
              <a:t>BCG vaccination</a:t>
            </a:r>
          </a:p>
          <a:p>
            <a:pPr>
              <a:spcBef>
                <a:spcPts val="300"/>
              </a:spcBef>
            </a:pPr>
            <a:r>
              <a:rPr lang="en-US" sz="2400" dirty="0" smtClean="0"/>
              <a:t>Immune reactivity to non-tuberculosis mycobacteria (NTMs)</a:t>
            </a:r>
          </a:p>
          <a:p>
            <a:pPr>
              <a:spcBef>
                <a:spcPts val="300"/>
              </a:spcBef>
            </a:pPr>
            <a:r>
              <a:rPr lang="en-US" sz="2400" dirty="0" smtClean="0"/>
              <a:t>In US-born individuals, up to 50% of TST responses can be due to NTM infections</a:t>
            </a:r>
            <a:r>
              <a:rPr lang="en-US" sz="2400" baseline="30000" dirty="0" smtClean="0"/>
              <a:t>1</a:t>
            </a:r>
          </a:p>
          <a:p>
            <a:pPr marL="0" indent="0">
              <a:spcBef>
                <a:spcPts val="300"/>
              </a:spcBef>
              <a:buNone/>
            </a:pPr>
            <a:endParaRPr lang="en-US" sz="2400" dirty="0" smtClean="0"/>
          </a:p>
          <a:p>
            <a:pPr>
              <a:spcBef>
                <a:spcPts val="300"/>
              </a:spcBef>
            </a:pPr>
            <a:endParaRPr lang="en-US" sz="2400" dirty="0"/>
          </a:p>
        </p:txBody>
      </p:sp>
      <p:sp>
        <p:nvSpPr>
          <p:cNvPr id="221" name="Shape 221"/>
          <p:cNvSpPr/>
          <p:nvPr/>
        </p:nvSpPr>
        <p:spPr>
          <a:xfrm>
            <a:off x="381000" y="6477000"/>
            <a:ext cx="5812938" cy="24622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000">
                <a:solidFill>
                  <a:srgbClr val="909090"/>
                </a:solidFill>
              </a:defRPr>
            </a:lvl1pPr>
          </a:lstStyle>
          <a:p>
            <a:pPr lvl="0">
              <a:defRPr sz="1800">
                <a:solidFill>
                  <a:srgbClr val="000000"/>
                </a:solidFill>
              </a:defRPr>
            </a:pPr>
            <a:r>
              <a:rPr sz="1600" dirty="0">
                <a:solidFill>
                  <a:schemeClr val="bg1"/>
                </a:solidFill>
                <a:latin typeface="Corbel" panose="020B0503020204020204" pitchFamily="34" charset="0"/>
              </a:rPr>
              <a:t>     </a:t>
            </a:r>
            <a:r>
              <a:rPr sz="1600" dirty="0">
                <a:solidFill>
                  <a:srgbClr val="FFC000"/>
                </a:solidFill>
                <a:latin typeface="Corbel" panose="020B0503020204020204" pitchFamily="34" charset="0"/>
              </a:rPr>
              <a:t>1. von </a:t>
            </a:r>
            <a:r>
              <a:rPr sz="1600" dirty="0" err="1">
                <a:solidFill>
                  <a:srgbClr val="FFC000"/>
                </a:solidFill>
                <a:latin typeface="Corbel" panose="020B0503020204020204" pitchFamily="34" charset="0"/>
              </a:rPr>
              <a:t>Reyn</a:t>
            </a:r>
            <a:r>
              <a:rPr sz="1600" dirty="0">
                <a:solidFill>
                  <a:srgbClr val="FFC000"/>
                </a:solidFill>
                <a:latin typeface="Corbel" panose="020B0503020204020204" pitchFamily="34" charset="0"/>
              </a:rPr>
              <a:t> </a:t>
            </a:r>
            <a:r>
              <a:rPr sz="1600" dirty="0" smtClean="0">
                <a:solidFill>
                  <a:srgbClr val="FFC000"/>
                </a:solidFill>
                <a:latin typeface="Corbel" panose="020B0503020204020204" pitchFamily="34" charset="0"/>
              </a:rPr>
              <a:t>CF </a:t>
            </a:r>
            <a:r>
              <a:rPr sz="1600" dirty="0">
                <a:solidFill>
                  <a:srgbClr val="FFC000"/>
                </a:solidFill>
                <a:latin typeface="Corbel" panose="020B0503020204020204" pitchFamily="34" charset="0"/>
              </a:rPr>
              <a:t>et al. (2001)  </a:t>
            </a:r>
            <a:r>
              <a:rPr sz="1600" dirty="0" err="1">
                <a:solidFill>
                  <a:srgbClr val="FFC000"/>
                </a:solidFill>
                <a:latin typeface="Corbel" panose="020B0503020204020204" pitchFamily="34" charset="0"/>
              </a:rPr>
              <a:t>Int</a:t>
            </a:r>
            <a:r>
              <a:rPr sz="1600" dirty="0">
                <a:solidFill>
                  <a:srgbClr val="FFC000"/>
                </a:solidFill>
                <a:latin typeface="Corbel" panose="020B0503020204020204" pitchFamily="34" charset="0"/>
              </a:rPr>
              <a:t> J </a:t>
            </a:r>
            <a:r>
              <a:rPr sz="1600" dirty="0" err="1">
                <a:solidFill>
                  <a:srgbClr val="FFC000"/>
                </a:solidFill>
                <a:latin typeface="Corbel" panose="020B0503020204020204" pitchFamily="34" charset="0"/>
              </a:rPr>
              <a:t>Tuberc</a:t>
            </a:r>
            <a:r>
              <a:rPr sz="1600" dirty="0">
                <a:solidFill>
                  <a:srgbClr val="FFC000"/>
                </a:solidFill>
                <a:latin typeface="Corbel" panose="020B0503020204020204" pitchFamily="34" charset="0"/>
              </a:rPr>
              <a:t> Lung Dis  5 (12), </a:t>
            </a:r>
            <a:r>
              <a:rPr sz="1600" dirty="0" smtClean="0">
                <a:solidFill>
                  <a:srgbClr val="FFC000"/>
                </a:solidFill>
                <a:latin typeface="Corbel" panose="020B0503020204020204" pitchFamily="34" charset="0"/>
              </a:rPr>
              <a:t>1122-1128</a:t>
            </a:r>
            <a:r>
              <a:rPr lang="en-US" sz="1600" dirty="0" smtClean="0">
                <a:solidFill>
                  <a:srgbClr val="FFC000"/>
                </a:solidFill>
                <a:latin typeface="Corbel" panose="020B0503020204020204" pitchFamily="34" charset="0"/>
              </a:rPr>
              <a:t>.</a:t>
            </a:r>
            <a:endParaRPr sz="1600" dirty="0">
              <a:solidFill>
                <a:srgbClr val="FFC000"/>
              </a:solidFill>
              <a:latin typeface="Corbel" panose="020B0503020204020204" pitchFamily="34" charset="0"/>
            </a:endParaRPr>
          </a:p>
        </p:txBody>
      </p:sp>
      <p:sp>
        <p:nvSpPr>
          <p:cNvPr id="3" name="Slide Number Placeholder 2"/>
          <p:cNvSpPr>
            <a:spLocks noGrp="1"/>
          </p:cNvSpPr>
          <p:nvPr>
            <p:ph type="sldNum" sz="quarter" idx="4294967295"/>
          </p:nvPr>
        </p:nvSpPr>
        <p:spPr>
          <a:xfrm>
            <a:off x="6553200" y="6324600"/>
            <a:ext cx="2133600" cy="365125"/>
          </a:xfrm>
          <a:prstGeom prst="rect">
            <a:avLst/>
          </a:prstGeom>
        </p:spPr>
        <p:txBody>
          <a:bodyPr/>
          <a:lstStyle/>
          <a:p>
            <a:fld id="{8053EE4C-2A18-4034-B65E-71336C0ECB3F}" type="slidenum">
              <a:rPr lang="en-US" smtClean="0">
                <a:solidFill>
                  <a:schemeClr val="tx1"/>
                </a:solidFill>
              </a:rPr>
              <a:t>14</a:t>
            </a:fld>
            <a:endParaRPr lang="en-US" dirty="0">
              <a:solidFill>
                <a:schemeClr val="tx1"/>
              </a:solidFill>
            </a:endParaRPr>
          </a:p>
        </p:txBody>
      </p:sp>
      <p:pic>
        <p:nvPicPr>
          <p:cNvPr id="2050" name="Picture 2" descr="https://theresilientspine.files.wordpress.com/2013/01/mantoux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4263830"/>
            <a:ext cx="3017520" cy="1864826"/>
          </a:xfrm>
          <a:prstGeom prst="rect">
            <a:avLst/>
          </a:prstGeom>
          <a:noFill/>
          <a:ln>
            <a:solidFill>
              <a:schemeClr val="accent6">
                <a:lumMod val="20000"/>
                <a:lumOff val="8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4876800" y="1069293"/>
            <a:ext cx="4229100" cy="5059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300"/>
              </a:spcBef>
              <a:spcAft>
                <a:spcPts val="0"/>
              </a:spcAft>
              <a:buFont typeface="Wingdings" panose="05000000000000000000" pitchFamily="2" charset="2"/>
              <a:buNone/>
            </a:pPr>
            <a:r>
              <a:rPr lang="en-US" sz="2400" b="1" dirty="0" smtClean="0">
                <a:solidFill>
                  <a:schemeClr val="bg1"/>
                </a:solidFill>
              </a:rPr>
              <a:t>False negative results due to:</a:t>
            </a:r>
          </a:p>
          <a:p>
            <a:pPr fontAlgn="auto">
              <a:spcBef>
                <a:spcPts val="300"/>
              </a:spcBef>
              <a:spcAft>
                <a:spcPts val="0"/>
              </a:spcAft>
            </a:pPr>
            <a:r>
              <a:rPr lang="en-US" sz="2400" dirty="0" smtClean="0">
                <a:solidFill>
                  <a:schemeClr val="bg1"/>
                </a:solidFill>
              </a:rPr>
              <a:t>Improper intradermal injection of PPD</a:t>
            </a:r>
          </a:p>
          <a:p>
            <a:pPr fontAlgn="auto">
              <a:spcBef>
                <a:spcPts val="300"/>
              </a:spcBef>
              <a:spcAft>
                <a:spcPts val="0"/>
              </a:spcAft>
            </a:pPr>
            <a:r>
              <a:rPr lang="en-US" sz="2400" dirty="0" smtClean="0">
                <a:solidFill>
                  <a:schemeClr val="bg1"/>
                </a:solidFill>
              </a:rPr>
              <a:t>Improper storage</a:t>
            </a:r>
          </a:p>
          <a:p>
            <a:pPr fontAlgn="auto">
              <a:spcBef>
                <a:spcPts val="300"/>
              </a:spcBef>
              <a:spcAft>
                <a:spcPts val="0"/>
              </a:spcAft>
            </a:pPr>
            <a:r>
              <a:rPr lang="en-US" sz="2400" dirty="0" smtClean="0">
                <a:solidFill>
                  <a:schemeClr val="bg1"/>
                </a:solidFill>
              </a:rPr>
              <a:t>Reading error</a:t>
            </a:r>
          </a:p>
          <a:p>
            <a:pPr fontAlgn="auto">
              <a:spcBef>
                <a:spcPts val="300"/>
              </a:spcBef>
              <a:spcAft>
                <a:spcPts val="0"/>
              </a:spcAft>
            </a:pPr>
            <a:r>
              <a:rPr lang="en-US" sz="2400" dirty="0" smtClean="0">
                <a:solidFill>
                  <a:schemeClr val="bg1"/>
                </a:solidFill>
              </a:rPr>
              <a:t>Malnourishment</a:t>
            </a:r>
          </a:p>
          <a:p>
            <a:pPr fontAlgn="auto">
              <a:spcBef>
                <a:spcPts val="300"/>
              </a:spcBef>
              <a:spcAft>
                <a:spcPts val="0"/>
              </a:spcAft>
            </a:pPr>
            <a:r>
              <a:rPr lang="en-US" sz="2400" dirty="0" smtClean="0">
                <a:solidFill>
                  <a:schemeClr val="bg1"/>
                </a:solidFill>
              </a:rPr>
              <a:t>Infections </a:t>
            </a:r>
          </a:p>
          <a:p>
            <a:pPr fontAlgn="auto">
              <a:spcBef>
                <a:spcPts val="300"/>
              </a:spcBef>
              <a:spcAft>
                <a:spcPts val="0"/>
              </a:spcAft>
            </a:pPr>
            <a:r>
              <a:rPr lang="en-US" sz="2400" dirty="0" smtClean="0">
                <a:solidFill>
                  <a:schemeClr val="bg1"/>
                </a:solidFill>
              </a:rPr>
              <a:t>Steroids</a:t>
            </a:r>
          </a:p>
          <a:p>
            <a:pPr fontAlgn="auto">
              <a:spcBef>
                <a:spcPts val="300"/>
              </a:spcBef>
              <a:spcAft>
                <a:spcPts val="0"/>
              </a:spcAft>
            </a:pPr>
            <a:r>
              <a:rPr lang="en-US" sz="2400" dirty="0" smtClean="0">
                <a:solidFill>
                  <a:schemeClr val="bg1"/>
                </a:solidFill>
              </a:rPr>
              <a:t>Renal Failure</a:t>
            </a:r>
          </a:p>
          <a:p>
            <a:pPr fontAlgn="auto">
              <a:spcBef>
                <a:spcPts val="300"/>
              </a:spcBef>
              <a:spcAft>
                <a:spcPts val="0"/>
              </a:spcAft>
            </a:pPr>
            <a:r>
              <a:rPr lang="en-US" sz="2400" dirty="0" smtClean="0">
                <a:solidFill>
                  <a:schemeClr val="bg1"/>
                </a:solidFill>
              </a:rPr>
              <a:t>Burns</a:t>
            </a:r>
          </a:p>
          <a:p>
            <a:pPr fontAlgn="auto">
              <a:spcBef>
                <a:spcPts val="300"/>
              </a:spcBef>
              <a:spcAft>
                <a:spcPts val="0"/>
              </a:spcAft>
            </a:pPr>
            <a:r>
              <a:rPr lang="en-US" sz="2400" dirty="0" smtClean="0">
                <a:solidFill>
                  <a:schemeClr val="bg1"/>
                </a:solidFill>
              </a:rPr>
              <a:t>Age</a:t>
            </a:r>
          </a:p>
          <a:p>
            <a:pPr fontAlgn="auto">
              <a:spcBef>
                <a:spcPts val="300"/>
              </a:spcBef>
              <a:spcAft>
                <a:spcPts val="0"/>
              </a:spcAft>
            </a:pPr>
            <a:r>
              <a:rPr lang="en-US" sz="2400" dirty="0" smtClean="0">
                <a:solidFill>
                  <a:schemeClr val="bg1"/>
                </a:solidFill>
              </a:rPr>
              <a:t>Immunocompromised</a:t>
            </a:r>
            <a:endParaRPr lang="en-US" sz="2400" dirty="0" smtClean="0">
              <a:solidFill>
                <a:srgbClr val="FF0000"/>
              </a:solidFill>
            </a:endParaRPr>
          </a:p>
          <a:p>
            <a:pPr fontAlgn="auto">
              <a:spcBef>
                <a:spcPts val="300"/>
              </a:spcBef>
              <a:spcAft>
                <a:spcPts val="0"/>
              </a:spcAft>
            </a:pPr>
            <a:r>
              <a:rPr lang="en-US" sz="2400" b="1" dirty="0">
                <a:solidFill>
                  <a:srgbClr val="FF0000"/>
                </a:solidFill>
              </a:rPr>
              <a:t>DISSEMINATED </a:t>
            </a:r>
            <a:r>
              <a:rPr lang="en-US" sz="2400" b="1" dirty="0" smtClean="0">
                <a:solidFill>
                  <a:srgbClr val="FF0000"/>
                </a:solidFill>
              </a:rPr>
              <a:t>TB </a:t>
            </a:r>
            <a:r>
              <a:rPr lang="en-US" sz="2400" b="1" dirty="0">
                <a:solidFill>
                  <a:srgbClr val="FF0000"/>
                </a:solidFill>
              </a:rPr>
              <a:t>DISEASE</a:t>
            </a:r>
          </a:p>
          <a:p>
            <a:pPr fontAlgn="auto">
              <a:spcBef>
                <a:spcPts val="300"/>
              </a:spcBef>
              <a:spcAft>
                <a:spcPts val="0"/>
              </a:spcAft>
            </a:pPr>
            <a:endParaRPr lang="en-US" sz="2400" dirty="0" smtClean="0">
              <a:solidFill>
                <a:schemeClr val="bg1"/>
              </a:solidFill>
            </a:endParaRPr>
          </a:p>
          <a:p>
            <a:pPr fontAlgn="auto">
              <a:spcBef>
                <a:spcPts val="300"/>
              </a:spcBef>
              <a:spcAft>
                <a:spcPts val="0"/>
              </a:spcAft>
            </a:pPr>
            <a:endParaRPr lang="en-US" sz="2400" dirty="0" smtClean="0">
              <a:solidFill>
                <a:schemeClr val="bg1"/>
              </a:solidFill>
            </a:endParaRPr>
          </a:p>
          <a:p>
            <a:pPr fontAlgn="auto">
              <a:spcBef>
                <a:spcPts val="300"/>
              </a:spcBef>
              <a:spcAft>
                <a:spcPts val="0"/>
              </a:spcAft>
            </a:pPr>
            <a:endParaRPr lang="en-US" sz="2400" dirty="0">
              <a:solidFill>
                <a:schemeClr val="bg1"/>
              </a:solidFill>
            </a:endParaRPr>
          </a:p>
        </p:txBody>
      </p:sp>
      <p:sp>
        <p:nvSpPr>
          <p:cNvPr id="10" name="Rectangle 9"/>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TST Limitations: False Results</a:t>
            </a:r>
            <a:endParaRPr lang="en-US" sz="4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29897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24600"/>
            <a:ext cx="2133600" cy="365125"/>
          </a:xfrm>
          <a:prstGeom prst="rect">
            <a:avLst/>
          </a:prstGeom>
        </p:spPr>
        <p:txBody>
          <a:bodyPr/>
          <a:lstStyle/>
          <a:p>
            <a:fld id="{8053EE4C-2A18-4034-B65E-71336C0ECB3F}" type="slidenum">
              <a:rPr lang="en-US" smtClean="0">
                <a:solidFill>
                  <a:schemeClr val="tx1"/>
                </a:solidFill>
              </a:rPr>
              <a:t>15</a:t>
            </a:fld>
            <a:endParaRPr lang="en-US">
              <a:solidFill>
                <a:schemeClr val="tx1"/>
              </a:solidFill>
            </a:endParaRPr>
          </a:p>
        </p:txBody>
      </p:sp>
      <p:sp>
        <p:nvSpPr>
          <p:cNvPr id="9" name="Content Placeholder 2"/>
          <p:cNvSpPr>
            <a:spLocks noGrp="1"/>
          </p:cNvSpPr>
          <p:nvPr>
            <p:ph idx="1"/>
          </p:nvPr>
        </p:nvSpPr>
        <p:spPr>
          <a:xfrm>
            <a:off x="457200" y="1066800"/>
            <a:ext cx="8305800" cy="5059363"/>
          </a:xfrm>
        </p:spPr>
        <p:txBody>
          <a:bodyPr>
            <a:normAutofit/>
          </a:bodyPr>
          <a:lstStyle/>
          <a:p>
            <a:pPr>
              <a:spcBef>
                <a:spcPts val="300"/>
              </a:spcBef>
              <a:tabLst>
                <a:tab pos="914400" algn="l"/>
              </a:tabLst>
            </a:pPr>
            <a:r>
              <a:rPr lang="en-US" sz="2800" dirty="0" smtClean="0"/>
              <a:t>Blood tests for tuberculosis (TB) – </a:t>
            </a:r>
            <a:r>
              <a:rPr lang="en-US" sz="2800" i="1" dirty="0" smtClean="0"/>
              <a:t>ex vivo</a:t>
            </a:r>
            <a:endParaRPr lang="en-US" sz="2800" dirty="0" smtClean="0"/>
          </a:p>
          <a:p>
            <a:pPr lvl="1">
              <a:spcBef>
                <a:spcPts val="300"/>
              </a:spcBef>
              <a:tabLst>
                <a:tab pos="914400" algn="l"/>
              </a:tabLst>
            </a:pPr>
            <a:r>
              <a:rPr lang="en-US" sz="2800" dirty="0"/>
              <a:t>QuantiFERON®-TB Gold (QFT®) → ELISA-based </a:t>
            </a:r>
            <a:endParaRPr lang="en-US" sz="2800" dirty="0" smtClean="0"/>
          </a:p>
          <a:p>
            <a:pPr lvl="1">
              <a:spcBef>
                <a:spcPts val="300"/>
              </a:spcBef>
              <a:tabLst>
                <a:tab pos="914400" algn="l"/>
              </a:tabLst>
            </a:pPr>
            <a:r>
              <a:rPr lang="en-US" sz="2800" dirty="0" smtClean="0"/>
              <a:t>T-SPOT</a:t>
            </a:r>
            <a:r>
              <a:rPr lang="en-US" sz="2800" dirty="0"/>
              <a:t>®.</a:t>
            </a:r>
            <a:r>
              <a:rPr lang="en-US" sz="2800" i="1" dirty="0"/>
              <a:t>TB</a:t>
            </a:r>
            <a:r>
              <a:rPr lang="en-US" sz="2800" dirty="0"/>
              <a:t> → ELISPOT-based </a:t>
            </a:r>
            <a:r>
              <a:rPr lang="en-US" sz="2800" dirty="0" smtClean="0"/>
              <a:t>IGRA</a:t>
            </a:r>
          </a:p>
          <a:p>
            <a:pPr>
              <a:spcBef>
                <a:spcPts val="300"/>
              </a:spcBef>
              <a:tabLst>
                <a:tab pos="914400" algn="l"/>
              </a:tabLst>
            </a:pPr>
            <a:r>
              <a:rPr lang="en-US" sz="2800" dirty="0" smtClean="0"/>
              <a:t>Indirect detection of </a:t>
            </a:r>
            <a:r>
              <a:rPr lang="en-US" sz="2800" dirty="0"/>
              <a:t>TB </a:t>
            </a:r>
            <a:r>
              <a:rPr lang="en-US" sz="2800" dirty="0" smtClean="0"/>
              <a:t>bacterial infection </a:t>
            </a:r>
          </a:p>
          <a:p>
            <a:pPr lvl="1">
              <a:spcBef>
                <a:spcPts val="300"/>
              </a:spcBef>
              <a:tabLst>
                <a:tab pos="914400" algn="l"/>
              </a:tabLst>
            </a:pPr>
            <a:r>
              <a:rPr lang="en-US" sz="2800" dirty="0" smtClean="0"/>
              <a:t>Measure secretion of cytokine interferon-gamma (IFN-γ) by lymphocytes stimulated in vitro with TB-specific antigens</a:t>
            </a:r>
          </a:p>
          <a:p>
            <a:pPr>
              <a:spcBef>
                <a:spcPts val="300"/>
              </a:spcBef>
              <a:tabLst>
                <a:tab pos="914400" algn="l"/>
              </a:tabLst>
            </a:pPr>
            <a:r>
              <a:rPr lang="en-US" sz="2800" dirty="0" smtClean="0"/>
              <a:t>Like the TST, IGRAs do not specify active </a:t>
            </a:r>
            <a:r>
              <a:rPr lang="en-US" sz="2800" dirty="0"/>
              <a:t>or </a:t>
            </a:r>
            <a:r>
              <a:rPr lang="en-US" sz="2800" dirty="0" smtClean="0"/>
              <a:t>latent TB</a:t>
            </a:r>
            <a:endParaRPr lang="en-US" sz="2800" dirty="0"/>
          </a:p>
          <a:p>
            <a:pPr marL="0" indent="0">
              <a:spcBef>
                <a:spcPts val="300"/>
              </a:spcBef>
              <a:buNone/>
            </a:pPr>
            <a:endParaRPr lang="en-US" sz="2800" dirty="0"/>
          </a:p>
        </p:txBody>
      </p:sp>
      <p:pic>
        <p:nvPicPr>
          <p:cNvPr id="10" name="Picture 6" descr="http://www.ssi.dk/~/media/Indhold/DK%20-%20dansk/Produkter%20og%20ydelser/Diagnostica/Pictures/Product%20photos/Immunoassays/Quantiferon/kit.ashx?mw=4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934985"/>
            <a:ext cx="2743200" cy="17706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ttp://www.learntb.com/images/Tspot8-pack-sho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4909887"/>
            <a:ext cx="2743200" cy="17957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IGRAs</a:t>
            </a:r>
            <a:endParaRPr lang="en-US" sz="4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157000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idx="1"/>
          </p:nvPr>
        </p:nvSpPr>
        <p:spPr>
          <a:xfrm>
            <a:off x="502920" y="1066800"/>
            <a:ext cx="8138160" cy="5513437"/>
          </a:xfrm>
          <a:prstGeom prst="rect">
            <a:avLst/>
          </a:prstGeom>
        </p:spPr>
        <p:txBody>
          <a:bodyPr>
            <a:normAutofit/>
          </a:bodyPr>
          <a:lstStyle/>
          <a:p>
            <a:pPr lvl="0">
              <a:defRPr sz="1800"/>
            </a:pPr>
            <a:endParaRPr lang="en-US" sz="1600" b="1" dirty="0" smtClean="0"/>
          </a:p>
          <a:p>
            <a:pPr lvl="0">
              <a:defRPr sz="1800"/>
            </a:pPr>
            <a:endParaRPr lang="en-US" sz="1600" b="1" dirty="0"/>
          </a:p>
          <a:p>
            <a:pPr lvl="0">
              <a:defRPr sz="1800"/>
            </a:pPr>
            <a:endParaRPr lang="en-US" sz="1600" b="1" dirty="0" smtClean="0"/>
          </a:p>
          <a:p>
            <a:pPr lvl="0">
              <a:defRPr sz="1800"/>
            </a:pPr>
            <a:endParaRPr lang="en-US" sz="1600" b="1" dirty="0" smtClean="0"/>
          </a:p>
          <a:p>
            <a:pPr marL="0" lvl="0" indent="0">
              <a:buNone/>
              <a:defRPr sz="1800"/>
            </a:pPr>
            <a:endParaRPr lang="en-US" sz="1600" b="1" dirty="0" smtClean="0"/>
          </a:p>
          <a:p>
            <a:pPr marL="0" lvl="0" indent="0">
              <a:buNone/>
              <a:defRPr sz="1800"/>
            </a:pPr>
            <a:endParaRPr lang="en-US" sz="1600" b="1" dirty="0"/>
          </a:p>
          <a:p>
            <a:pPr marL="0" lvl="0" indent="0" algn="ctr">
              <a:spcBef>
                <a:spcPts val="0"/>
              </a:spcBef>
              <a:buNone/>
              <a:defRPr sz="1800"/>
            </a:pPr>
            <a:endParaRPr lang="en-US" sz="3000" b="1" dirty="0" smtClean="0"/>
          </a:p>
          <a:p>
            <a:pPr marL="0" lvl="0" indent="0" algn="ctr">
              <a:spcBef>
                <a:spcPts val="0"/>
              </a:spcBef>
              <a:buNone/>
              <a:defRPr sz="1800"/>
            </a:pPr>
            <a:r>
              <a:rPr lang="en-US" sz="3000" b="1" dirty="0" smtClean="0"/>
              <a:t>IGRA </a:t>
            </a:r>
            <a:r>
              <a:rPr lang="en-US" sz="3000" b="1" dirty="0"/>
              <a:t>may be used in place of </a:t>
            </a:r>
            <a:r>
              <a:rPr lang="en-US" sz="3000" b="1" i="1" dirty="0"/>
              <a:t>(but not </a:t>
            </a:r>
            <a:endParaRPr lang="en-US" sz="3000" b="1" i="1" dirty="0" smtClean="0"/>
          </a:p>
          <a:p>
            <a:pPr marL="0" lvl="0" indent="0" algn="ctr">
              <a:spcBef>
                <a:spcPts val="0"/>
              </a:spcBef>
              <a:buNone/>
              <a:defRPr sz="1800"/>
            </a:pPr>
            <a:r>
              <a:rPr lang="en-US" sz="3000" b="1" i="1" dirty="0" smtClean="0"/>
              <a:t>in </a:t>
            </a:r>
            <a:r>
              <a:rPr lang="en-US" sz="3000" b="1" i="1" dirty="0"/>
              <a:t>addition to)</a:t>
            </a:r>
            <a:r>
              <a:rPr lang="en-US" sz="3000" b="1" dirty="0"/>
              <a:t> a </a:t>
            </a:r>
            <a:r>
              <a:rPr lang="en-US" sz="3000" b="1" dirty="0" smtClean="0"/>
              <a:t>TST </a:t>
            </a:r>
            <a:r>
              <a:rPr lang="en-US" sz="3000" b="1" dirty="0"/>
              <a:t>in </a:t>
            </a:r>
            <a:r>
              <a:rPr lang="en-US" sz="3000" b="1" u="sng" dirty="0"/>
              <a:t>all situations</a:t>
            </a:r>
            <a:r>
              <a:rPr lang="en-US" sz="3000" b="1" dirty="0"/>
              <a:t> in </a:t>
            </a:r>
            <a:endParaRPr lang="en-US" sz="3000" b="1" dirty="0" smtClean="0"/>
          </a:p>
          <a:p>
            <a:pPr marL="0" lvl="0" indent="0" algn="ctr">
              <a:spcBef>
                <a:spcPts val="0"/>
              </a:spcBef>
              <a:buNone/>
              <a:defRPr sz="1800"/>
            </a:pPr>
            <a:r>
              <a:rPr lang="en-US" sz="3000" b="1" dirty="0" smtClean="0"/>
              <a:t>which </a:t>
            </a:r>
            <a:r>
              <a:rPr lang="en-US" sz="3000" b="1" dirty="0"/>
              <a:t>CDC recommends </a:t>
            </a:r>
            <a:r>
              <a:rPr lang="en-US" sz="3000" b="1" dirty="0" smtClean="0"/>
              <a:t>TST as </a:t>
            </a:r>
            <a:r>
              <a:rPr lang="en-US" sz="3000" b="1" dirty="0"/>
              <a:t>an aid in diagnosing </a:t>
            </a:r>
            <a:r>
              <a:rPr lang="en-US" sz="3000" b="1" i="1" dirty="0"/>
              <a:t>M. tuberculosis</a:t>
            </a:r>
            <a:r>
              <a:rPr lang="en-US" sz="3000" b="1" dirty="0"/>
              <a:t> </a:t>
            </a:r>
            <a:r>
              <a:rPr lang="en-US" sz="3000" b="1" dirty="0" smtClean="0"/>
              <a:t>infection</a:t>
            </a:r>
          </a:p>
          <a:p>
            <a:pPr marL="0" lvl="0" indent="0">
              <a:buNone/>
              <a:defRPr sz="1800"/>
            </a:pPr>
            <a:endParaRPr lang="en-US" b="1" dirty="0" smtClean="0"/>
          </a:p>
        </p:txBody>
      </p:sp>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grpSp>
        <p:nvGrpSpPr>
          <p:cNvPr id="4" name="Group 3"/>
          <p:cNvGrpSpPr>
            <a:grpSpLocks noChangeAspect="1"/>
          </p:cNvGrpSpPr>
          <p:nvPr/>
        </p:nvGrpSpPr>
        <p:grpSpPr>
          <a:xfrm>
            <a:off x="447944" y="1295400"/>
            <a:ext cx="8138160" cy="1301360"/>
            <a:chOff x="457200" y="990601"/>
            <a:chExt cx="7745672" cy="1238598"/>
          </a:xfrm>
        </p:grpSpPr>
        <p:pic>
          <p:nvPicPr>
            <p:cNvPr id="3074" name="Picture 2" descr="http://offspringsolutions.com/wp-content/uploads/2012/08/cd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990602"/>
              <a:ext cx="1645920" cy="12385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57400" y="990601"/>
              <a:ext cx="6145472" cy="123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4294967295"/>
          </p:nvPr>
        </p:nvSpPr>
        <p:spPr>
          <a:xfrm>
            <a:off x="6553200" y="6324600"/>
            <a:ext cx="2133600" cy="365125"/>
          </a:xfrm>
          <a:prstGeom prst="rect">
            <a:avLst/>
          </a:prstGeom>
        </p:spPr>
        <p:txBody>
          <a:bodyPr/>
          <a:lstStyle/>
          <a:p>
            <a:fld id="{8053EE4C-2A18-4034-B65E-71336C0ECB3F}" type="slidenum">
              <a:rPr lang="en-US" smtClean="0">
                <a:solidFill>
                  <a:schemeClr val="tx1"/>
                </a:solidFill>
              </a:rPr>
              <a:t>16</a:t>
            </a:fld>
            <a:endParaRPr lang="en-US">
              <a:solidFill>
                <a:schemeClr val="tx1"/>
              </a:solidFill>
            </a:endParaRPr>
          </a:p>
        </p:txBody>
      </p:sp>
      <p:sp>
        <p:nvSpPr>
          <p:cNvPr id="10" name="Rectangle 9"/>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Guidelines</a:t>
            </a:r>
            <a:endParaRPr lang="en-US" sz="4000" b="1" dirty="0">
              <a:solidFill>
                <a:schemeClr val="bg1"/>
              </a:solidFill>
              <a:latin typeface="Corbel" panose="020B0503020204020204" pitchFamily="34" charset="0"/>
            </a:endParaRPr>
          </a:p>
        </p:txBody>
      </p:sp>
      <p:sp>
        <p:nvSpPr>
          <p:cNvPr id="11" name="Rectangle 10"/>
          <p:cNvSpPr/>
          <p:nvPr/>
        </p:nvSpPr>
        <p:spPr>
          <a:xfrm>
            <a:off x="38100" y="6273225"/>
            <a:ext cx="8801100" cy="584775"/>
          </a:xfrm>
          <a:prstGeom prst="rect">
            <a:avLst/>
          </a:prstGeom>
        </p:spPr>
        <p:txBody>
          <a:bodyPr wrap="square">
            <a:spAutoFit/>
          </a:bodyPr>
          <a:lstStyle/>
          <a:p>
            <a:r>
              <a:rPr lang="en-US" sz="1600" dirty="0">
                <a:solidFill>
                  <a:srgbClr val="FFC000"/>
                </a:solidFill>
                <a:latin typeface="Corbel" panose="020B0503020204020204" pitchFamily="34" charset="0"/>
              </a:rPr>
              <a:t>Centers for Disease Control and Prevention</a:t>
            </a:r>
            <a:r>
              <a:rPr lang="en-US" sz="1600" dirty="0" smtClean="0">
                <a:solidFill>
                  <a:srgbClr val="FFC000"/>
                </a:solidFill>
                <a:latin typeface="Corbel" panose="020B0503020204020204" pitchFamily="34" charset="0"/>
              </a:rPr>
              <a:t>. Updated Guidelines for Using IGRAs to Detect </a:t>
            </a:r>
            <a:r>
              <a:rPr lang="en-US" sz="1600" i="1" dirty="0" smtClean="0">
                <a:solidFill>
                  <a:srgbClr val="FFC000"/>
                </a:solidFill>
                <a:latin typeface="Corbel" panose="020B0503020204020204" pitchFamily="34" charset="0"/>
              </a:rPr>
              <a:t>M. tuberculosis </a:t>
            </a:r>
            <a:r>
              <a:rPr lang="en-US" sz="1600" dirty="0" smtClean="0">
                <a:solidFill>
                  <a:srgbClr val="FFC000"/>
                </a:solidFill>
                <a:latin typeface="Corbel" panose="020B0503020204020204" pitchFamily="34" charset="0"/>
              </a:rPr>
              <a:t>Infection. </a:t>
            </a:r>
            <a:r>
              <a:rPr lang="en-US" sz="1600" dirty="0">
                <a:solidFill>
                  <a:srgbClr val="FFC000"/>
                </a:solidFill>
                <a:latin typeface="Corbel" panose="020B0503020204020204" pitchFamily="34" charset="0"/>
              </a:rPr>
              <a:t>MMWR </a:t>
            </a:r>
            <a:r>
              <a:rPr lang="en-US" sz="1600" dirty="0" smtClean="0">
                <a:solidFill>
                  <a:srgbClr val="FFC000"/>
                </a:solidFill>
                <a:latin typeface="Corbel" panose="020B0503020204020204" pitchFamily="34" charset="0"/>
              </a:rPr>
              <a:t>2010;59(RR-5):1-27.</a:t>
            </a:r>
            <a:endParaRPr lang="en-US" sz="1600" dirty="0">
              <a:solidFill>
                <a:srgbClr val="FFC000"/>
              </a:solidFill>
              <a:latin typeface="Corbel" panose="020B0503020204020204" pitchFamily="34" charset="0"/>
            </a:endParaRPr>
          </a:p>
        </p:txBody>
      </p:sp>
    </p:spTree>
    <p:extLst>
      <p:ext uri="{BB962C8B-B14F-4D97-AF65-F5344CB8AC3E}">
        <p14:creationId xmlns:p14="http://schemas.microsoft.com/office/powerpoint/2010/main" val="158365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idx="1"/>
          </p:nvPr>
        </p:nvSpPr>
        <p:spPr>
          <a:xfrm>
            <a:off x="381000" y="1066800"/>
            <a:ext cx="8763000" cy="5059363"/>
          </a:xfrm>
          <a:prstGeom prst="rect">
            <a:avLst/>
          </a:prstGeom>
        </p:spPr>
        <p:txBody>
          <a:bodyPr>
            <a:normAutofit fontScale="92500"/>
          </a:bodyPr>
          <a:lstStyle/>
          <a:p>
            <a:pPr lvl="0">
              <a:defRPr sz="1800"/>
            </a:pPr>
            <a:endParaRPr lang="en-US" sz="1600" b="1" dirty="0" smtClean="0"/>
          </a:p>
          <a:p>
            <a:pPr lvl="0">
              <a:defRPr sz="1800"/>
            </a:pPr>
            <a:endParaRPr lang="en-US" sz="1600" b="1" dirty="0"/>
          </a:p>
          <a:p>
            <a:pPr lvl="0">
              <a:defRPr sz="1800"/>
            </a:pPr>
            <a:endParaRPr lang="en-US" sz="1600" b="1" dirty="0" smtClean="0"/>
          </a:p>
          <a:p>
            <a:pPr lvl="0">
              <a:defRPr sz="1800"/>
            </a:pPr>
            <a:endParaRPr lang="en-US" sz="1600" b="1" dirty="0" smtClean="0"/>
          </a:p>
          <a:p>
            <a:pPr marL="0" lvl="0" indent="0">
              <a:buNone/>
              <a:defRPr sz="1800"/>
            </a:pPr>
            <a:endParaRPr lang="en-US" sz="1600" b="1" dirty="0" smtClean="0"/>
          </a:p>
          <a:p>
            <a:pPr marL="0" lvl="0" indent="0">
              <a:buNone/>
              <a:defRPr sz="1800"/>
            </a:pPr>
            <a:endParaRPr lang="en-US" sz="1600" b="1" dirty="0"/>
          </a:p>
          <a:p>
            <a:pPr>
              <a:defRPr sz="1800"/>
            </a:pPr>
            <a:r>
              <a:rPr lang="en-US" sz="2400" b="1" dirty="0"/>
              <a:t>IGRA is preferred, but TST is acceptable:</a:t>
            </a:r>
          </a:p>
          <a:p>
            <a:pPr lvl="1">
              <a:defRPr sz="1800"/>
            </a:pPr>
            <a:r>
              <a:rPr lang="en-US" sz="2400" dirty="0" smtClean="0"/>
              <a:t>Patient is unlikely to return for TST result reading</a:t>
            </a:r>
          </a:p>
          <a:p>
            <a:pPr lvl="1">
              <a:defRPr sz="1800"/>
            </a:pPr>
            <a:r>
              <a:rPr lang="en-US" sz="2400" dirty="0" smtClean="0"/>
              <a:t>Patient has received BCG (as vaccine or for cancer therapy)</a:t>
            </a:r>
          </a:p>
          <a:p>
            <a:pPr lvl="1">
              <a:defRPr sz="1800"/>
            </a:pPr>
            <a:endParaRPr lang="en-US" sz="2400" dirty="0"/>
          </a:p>
          <a:p>
            <a:pPr lvl="0">
              <a:defRPr sz="1800"/>
            </a:pPr>
            <a:r>
              <a:rPr lang="en-US" sz="2400" b="1" dirty="0" smtClean="0"/>
              <a:t>TST is preferred, but an IGRA is acceptable:</a:t>
            </a:r>
          </a:p>
          <a:p>
            <a:pPr lvl="1">
              <a:defRPr sz="1800"/>
            </a:pPr>
            <a:r>
              <a:rPr lang="en-US" sz="2400" dirty="0" smtClean="0"/>
              <a:t>Children &lt;5 years old</a:t>
            </a:r>
          </a:p>
          <a:p>
            <a:pPr lvl="2">
              <a:defRPr sz="1800"/>
            </a:pPr>
            <a:r>
              <a:rPr lang="en-US" sz="2400" dirty="0" smtClean="0"/>
              <a:t>Use of an IGRA in conjunction with TST has been advocated by some experts to increase diagnostic sensitivity in this age group</a:t>
            </a:r>
          </a:p>
          <a:p>
            <a:pPr lvl="2">
              <a:defRPr sz="1800"/>
            </a:pPr>
            <a:endParaRPr lang="en-US" sz="2400" dirty="0" smtClean="0"/>
          </a:p>
        </p:txBody>
      </p:sp>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sp>
        <p:nvSpPr>
          <p:cNvPr id="3" name="Slide Number Placeholder 2"/>
          <p:cNvSpPr>
            <a:spLocks noGrp="1"/>
          </p:cNvSpPr>
          <p:nvPr>
            <p:ph type="sldNum" sz="quarter" idx="4294967295"/>
          </p:nvPr>
        </p:nvSpPr>
        <p:spPr>
          <a:xfrm>
            <a:off x="6553200" y="6324600"/>
            <a:ext cx="2133600" cy="365125"/>
          </a:xfrm>
          <a:prstGeom prst="rect">
            <a:avLst/>
          </a:prstGeom>
        </p:spPr>
        <p:txBody>
          <a:bodyPr/>
          <a:lstStyle/>
          <a:p>
            <a:fld id="{8053EE4C-2A18-4034-B65E-71336C0ECB3F}" type="slidenum">
              <a:rPr lang="en-US" smtClean="0">
                <a:solidFill>
                  <a:schemeClr val="tx1"/>
                </a:solidFill>
              </a:rPr>
              <a:t>17</a:t>
            </a:fld>
            <a:endParaRPr lang="en-US">
              <a:solidFill>
                <a:schemeClr val="tx1"/>
              </a:solidFill>
            </a:endParaRPr>
          </a:p>
        </p:txBody>
      </p:sp>
      <p:sp>
        <p:nvSpPr>
          <p:cNvPr id="12" name="Rectangle 11"/>
          <p:cNvSpPr/>
          <p:nvPr/>
        </p:nvSpPr>
        <p:spPr>
          <a:xfrm>
            <a:off x="38100" y="152400"/>
            <a:ext cx="9067800" cy="707886"/>
          </a:xfrm>
          <a:prstGeom prst="rect">
            <a:avLst/>
          </a:prstGeom>
        </p:spPr>
        <p:txBody>
          <a:bodyPr wrap="square">
            <a:spAutoFit/>
          </a:bodyPr>
          <a:lstStyle/>
          <a:p>
            <a:pPr marL="0" lvl="1" algn="ctr">
              <a:spcBef>
                <a:spcPts val="0"/>
              </a:spcBef>
              <a:buNone/>
            </a:pPr>
            <a:r>
              <a:rPr lang="en-US" sz="4000" b="1" dirty="0" smtClean="0">
                <a:solidFill>
                  <a:schemeClr val="bg1"/>
                </a:solidFill>
                <a:latin typeface="Corbel" panose="020B0503020204020204" pitchFamily="34" charset="0"/>
              </a:rPr>
              <a:t>Guidelines</a:t>
            </a:r>
            <a:endParaRPr lang="en-US" sz="4000" b="1" dirty="0">
              <a:solidFill>
                <a:schemeClr val="bg1"/>
              </a:solidFill>
              <a:latin typeface="Corbel" panose="020B0503020204020204" pitchFamily="34" charset="0"/>
            </a:endParaRPr>
          </a:p>
        </p:txBody>
      </p:sp>
      <p:sp>
        <p:nvSpPr>
          <p:cNvPr id="5" name="Rectangle 4"/>
          <p:cNvSpPr/>
          <p:nvPr/>
        </p:nvSpPr>
        <p:spPr>
          <a:xfrm>
            <a:off x="38100" y="6273225"/>
            <a:ext cx="8801100" cy="584775"/>
          </a:xfrm>
          <a:prstGeom prst="rect">
            <a:avLst/>
          </a:prstGeom>
        </p:spPr>
        <p:txBody>
          <a:bodyPr wrap="square">
            <a:spAutoFit/>
          </a:bodyPr>
          <a:lstStyle/>
          <a:p>
            <a:r>
              <a:rPr lang="en-US" sz="1600" dirty="0">
                <a:solidFill>
                  <a:srgbClr val="FFC000"/>
                </a:solidFill>
                <a:latin typeface="Corbel" panose="020B0503020204020204" pitchFamily="34" charset="0"/>
              </a:rPr>
              <a:t>Centers for Disease Control and Prevention</a:t>
            </a:r>
            <a:r>
              <a:rPr lang="en-US" sz="1600" dirty="0" smtClean="0">
                <a:solidFill>
                  <a:srgbClr val="FFC000"/>
                </a:solidFill>
                <a:latin typeface="Corbel" panose="020B0503020204020204" pitchFamily="34" charset="0"/>
              </a:rPr>
              <a:t>. Updated Guidelines for Using IGRAs to Detect </a:t>
            </a:r>
            <a:r>
              <a:rPr lang="en-US" sz="1600" i="1" dirty="0" smtClean="0">
                <a:solidFill>
                  <a:srgbClr val="FFC000"/>
                </a:solidFill>
                <a:latin typeface="Corbel" panose="020B0503020204020204" pitchFamily="34" charset="0"/>
              </a:rPr>
              <a:t>M. tuberculosis </a:t>
            </a:r>
            <a:r>
              <a:rPr lang="en-US" sz="1600" dirty="0" smtClean="0">
                <a:solidFill>
                  <a:srgbClr val="FFC000"/>
                </a:solidFill>
                <a:latin typeface="Corbel" panose="020B0503020204020204" pitchFamily="34" charset="0"/>
              </a:rPr>
              <a:t>Infection. </a:t>
            </a:r>
            <a:r>
              <a:rPr lang="en-US" sz="1600" dirty="0">
                <a:solidFill>
                  <a:srgbClr val="FFC000"/>
                </a:solidFill>
                <a:latin typeface="Corbel" panose="020B0503020204020204" pitchFamily="34" charset="0"/>
              </a:rPr>
              <a:t>MMWR </a:t>
            </a:r>
            <a:r>
              <a:rPr lang="en-US" sz="1600" dirty="0" smtClean="0">
                <a:solidFill>
                  <a:srgbClr val="FFC000"/>
                </a:solidFill>
                <a:latin typeface="Corbel" panose="020B0503020204020204" pitchFamily="34" charset="0"/>
              </a:rPr>
              <a:t>2010;59(RR-5):1-27.</a:t>
            </a:r>
            <a:endParaRPr lang="en-US" sz="1600" dirty="0">
              <a:solidFill>
                <a:srgbClr val="FFC000"/>
              </a:solidFill>
              <a:latin typeface="Corbel" panose="020B0503020204020204" pitchFamily="34" charset="0"/>
            </a:endParaRPr>
          </a:p>
        </p:txBody>
      </p:sp>
      <p:grpSp>
        <p:nvGrpSpPr>
          <p:cNvPr id="11" name="Group 10"/>
          <p:cNvGrpSpPr>
            <a:grpSpLocks noChangeAspect="1"/>
          </p:cNvGrpSpPr>
          <p:nvPr/>
        </p:nvGrpSpPr>
        <p:grpSpPr>
          <a:xfrm>
            <a:off x="447944" y="1295400"/>
            <a:ext cx="8138160" cy="1301360"/>
            <a:chOff x="457200" y="990601"/>
            <a:chExt cx="7745672" cy="1238598"/>
          </a:xfrm>
        </p:grpSpPr>
        <p:pic>
          <p:nvPicPr>
            <p:cNvPr id="13" name="Picture 2" descr="http://offspringsolutions.com/wp-content/uploads/2012/08/cd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990602"/>
              <a:ext cx="1645920" cy="1238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57400" y="990601"/>
              <a:ext cx="6145472" cy="123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9926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 IGRAs and IGRA Guidelines</a:t>
            </a:r>
            <a:endParaRPr lang="en-US" dirty="0"/>
          </a:p>
        </p:txBody>
      </p:sp>
      <p:cxnSp>
        <p:nvCxnSpPr>
          <p:cNvPr id="12" name="Straight Connector 11"/>
          <p:cNvCxnSpPr/>
          <p:nvPr/>
        </p:nvCxnSpPr>
        <p:spPr>
          <a:xfrm rot="5400000">
            <a:off x="4587240" y="-578104"/>
            <a:ext cx="0" cy="8503920"/>
          </a:xfrm>
          <a:prstGeom prst="line">
            <a:avLst/>
          </a:prstGeom>
          <a:ln w="38100">
            <a:solidFill>
              <a:srgbClr val="FFFF99"/>
            </a:solidFill>
            <a:headEnd type="arrow"/>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723606" y="975361"/>
            <a:ext cx="1848394" cy="2758439"/>
            <a:chOff x="2362200" y="975361"/>
            <a:chExt cx="1848394" cy="2758439"/>
          </a:xfrm>
        </p:grpSpPr>
        <p:grpSp>
          <p:nvGrpSpPr>
            <p:cNvPr id="48" name="Group 47"/>
            <p:cNvGrpSpPr/>
            <p:nvPr/>
          </p:nvGrpSpPr>
          <p:grpSpPr>
            <a:xfrm>
              <a:off x="2362200" y="975361"/>
              <a:ext cx="1844040" cy="2758439"/>
              <a:chOff x="2362200" y="975361"/>
              <a:chExt cx="1844040" cy="2758439"/>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6823" t="25313" r="38736" b="52751"/>
              <a:stretch/>
            </p:blipFill>
            <p:spPr bwMode="auto">
              <a:xfrm>
                <a:off x="2377440" y="975361"/>
                <a:ext cx="1828800" cy="922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362200" y="1935480"/>
                <a:ext cx="1841115" cy="975360"/>
              </a:xfrm>
              <a:prstGeom prst="rect">
                <a:avLst/>
              </a:prstGeom>
              <a:solidFill>
                <a:schemeClr val="bg1"/>
              </a:solidFill>
            </p:spPr>
            <p:txBody>
              <a:bodyPr wrap="none" lIns="0" tIns="0" rIns="0" bIns="0" rtlCol="0" anchor="ctr">
                <a:noAutofit/>
              </a:bodyPr>
              <a:lstStyle/>
              <a:p>
                <a:pPr algn="ctr"/>
                <a:r>
                  <a:rPr lang="en-US" dirty="0" smtClean="0">
                    <a:solidFill>
                      <a:srgbClr val="0121BF"/>
                    </a:solidFill>
                    <a:latin typeface="Corbel" panose="020B0503020204020204" pitchFamily="34" charset="0"/>
                  </a:rPr>
                  <a:t>CDC releases</a:t>
                </a:r>
                <a:br>
                  <a:rPr lang="en-US" dirty="0" smtClean="0">
                    <a:solidFill>
                      <a:srgbClr val="0121BF"/>
                    </a:solidFill>
                    <a:latin typeface="Corbel" panose="020B0503020204020204" pitchFamily="34" charset="0"/>
                  </a:rPr>
                </a:br>
                <a:r>
                  <a:rPr lang="en-US" dirty="0" smtClean="0">
                    <a:solidFill>
                      <a:srgbClr val="0121BF"/>
                    </a:solidFill>
                    <a:latin typeface="Corbel" panose="020B0503020204020204" pitchFamily="34" charset="0"/>
                  </a:rPr>
                  <a:t>Guidelines</a:t>
                </a:r>
                <a:r>
                  <a:rPr lang="en-US" dirty="0">
                    <a:solidFill>
                      <a:srgbClr val="0121BF"/>
                    </a:solidFill>
                    <a:latin typeface="Corbel" panose="020B0503020204020204" pitchFamily="34" charset="0"/>
                  </a:rPr>
                  <a:t> </a:t>
                </a:r>
                <a:r>
                  <a:rPr lang="en-US" dirty="0" smtClean="0">
                    <a:solidFill>
                      <a:srgbClr val="0121BF"/>
                    </a:solidFill>
                    <a:latin typeface="Corbel" panose="020B0503020204020204" pitchFamily="34" charset="0"/>
                  </a:rPr>
                  <a:t>for</a:t>
                </a:r>
              </a:p>
              <a:p>
                <a:pPr algn="ctr"/>
                <a:r>
                  <a:rPr lang="en-US" dirty="0" smtClean="0">
                    <a:solidFill>
                      <a:srgbClr val="0121BF"/>
                    </a:solidFill>
                    <a:latin typeface="Corbel" panose="020B0503020204020204" pitchFamily="34" charset="0"/>
                  </a:rPr>
                  <a:t>Using QFT-G</a:t>
                </a:r>
                <a:endParaRPr lang="en-US" dirty="0">
                  <a:solidFill>
                    <a:srgbClr val="0121BF"/>
                  </a:solidFill>
                  <a:latin typeface="Corbel" panose="020B0503020204020204" pitchFamily="34" charset="0"/>
                </a:endParaRPr>
              </a:p>
            </p:txBody>
          </p:sp>
          <p:cxnSp>
            <p:nvCxnSpPr>
              <p:cNvPr id="37" name="Straight Connector 36"/>
              <p:cNvCxnSpPr/>
              <p:nvPr/>
            </p:nvCxnSpPr>
            <p:spPr>
              <a:xfrm>
                <a:off x="3215640" y="3200400"/>
                <a:ext cx="3810" cy="480225"/>
              </a:xfrm>
              <a:prstGeom prst="line">
                <a:avLst/>
              </a:prstGeom>
              <a:ln w="38100">
                <a:solidFill>
                  <a:srgbClr val="0121BF"/>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162300" y="3619500"/>
                <a:ext cx="114300" cy="114300"/>
              </a:xfrm>
              <a:prstGeom prst="ellipse">
                <a:avLst/>
              </a:prstGeom>
              <a:solidFill>
                <a:schemeClr val="bg1"/>
              </a:solidFill>
              <a:ln w="38100">
                <a:solidFill>
                  <a:srgbClr val="0121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sp>
            <p:nvSpPr>
              <p:cNvPr id="45" name="Rectangle 44"/>
              <p:cNvSpPr/>
              <p:nvPr/>
            </p:nvSpPr>
            <p:spPr>
              <a:xfrm>
                <a:off x="2362200" y="990600"/>
                <a:ext cx="1844040" cy="2270760"/>
              </a:xfrm>
              <a:prstGeom prst="rect">
                <a:avLst/>
              </a:prstGeom>
              <a:noFill/>
              <a:ln w="38100">
                <a:solidFill>
                  <a:srgbClr val="012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2362200" y="2885894"/>
              <a:ext cx="1848394" cy="402336"/>
            </a:xfrm>
            <a:prstGeom prst="rect">
              <a:avLst/>
            </a:prstGeom>
            <a:solidFill>
              <a:srgbClr val="012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16 Dec </a:t>
              </a:r>
              <a:r>
                <a:rPr lang="en-US" sz="2400" b="1" dirty="0">
                  <a:solidFill>
                    <a:schemeClr val="bg1"/>
                  </a:solidFill>
                  <a:latin typeface="Corbel" panose="020B0503020204020204" pitchFamily="34" charset="0"/>
                </a:rPr>
                <a:t>2005</a:t>
              </a:r>
              <a:endParaRPr lang="en-US" sz="2400" dirty="0">
                <a:solidFill>
                  <a:schemeClr val="bg1"/>
                </a:solidFill>
              </a:endParaRPr>
            </a:p>
          </p:txBody>
        </p:sp>
      </p:grpSp>
      <p:grpSp>
        <p:nvGrpSpPr>
          <p:cNvPr id="82" name="Group 81"/>
          <p:cNvGrpSpPr/>
          <p:nvPr/>
        </p:nvGrpSpPr>
        <p:grpSpPr>
          <a:xfrm>
            <a:off x="43542" y="990600"/>
            <a:ext cx="1905000" cy="2743200"/>
            <a:chOff x="43542" y="990600"/>
            <a:chExt cx="1905000" cy="2743200"/>
          </a:xfrm>
        </p:grpSpPr>
        <p:grpSp>
          <p:nvGrpSpPr>
            <p:cNvPr id="66" name="Group 65"/>
            <p:cNvGrpSpPr/>
            <p:nvPr/>
          </p:nvGrpSpPr>
          <p:grpSpPr>
            <a:xfrm>
              <a:off x="43542" y="990600"/>
              <a:ext cx="1905000" cy="2743200"/>
              <a:chOff x="43542" y="990600"/>
              <a:chExt cx="1905000" cy="2743200"/>
            </a:xfrm>
          </p:grpSpPr>
          <p:sp>
            <p:nvSpPr>
              <p:cNvPr id="25" name="TextBox 24"/>
              <p:cNvSpPr txBox="1"/>
              <p:nvPr/>
            </p:nvSpPr>
            <p:spPr>
              <a:xfrm flipH="1">
                <a:off x="43542" y="1996440"/>
                <a:ext cx="1905000" cy="914400"/>
              </a:xfrm>
              <a:prstGeom prst="rect">
                <a:avLst/>
              </a:prstGeom>
              <a:solidFill>
                <a:schemeClr val="tx1"/>
              </a:solidFill>
              <a:ln>
                <a:noFill/>
              </a:ln>
            </p:spPr>
            <p:txBody>
              <a:bodyPr wrap="none" lIns="0" tIns="0" rIns="0" bIns="0" rtlCol="0" anchor="ctr">
                <a:noAutofit/>
              </a:bodyPr>
              <a:lstStyle/>
              <a:p>
                <a:pPr algn="ctr"/>
                <a:r>
                  <a:rPr lang="en-US" dirty="0" smtClean="0">
                    <a:solidFill>
                      <a:schemeClr val="bg1"/>
                    </a:solidFill>
                    <a:latin typeface="Corbel" panose="020B0503020204020204" pitchFamily="34" charset="0"/>
                  </a:rPr>
                  <a:t>FDA approval</a:t>
                </a:r>
                <a:br>
                  <a:rPr lang="en-US" dirty="0" smtClean="0">
                    <a:solidFill>
                      <a:schemeClr val="bg1"/>
                    </a:solidFill>
                    <a:latin typeface="Corbel" panose="020B0503020204020204" pitchFamily="34" charset="0"/>
                  </a:rPr>
                </a:br>
                <a:r>
                  <a:rPr lang="en-US" dirty="0" smtClean="0">
                    <a:solidFill>
                      <a:schemeClr val="bg1"/>
                    </a:solidFill>
                    <a:latin typeface="Corbel" panose="020B0503020204020204" pitchFamily="34" charset="0"/>
                  </a:rPr>
                  <a:t>QuantiFERON</a:t>
                </a:r>
                <a:r>
                  <a:rPr lang="en-US" baseline="30000" dirty="0" smtClean="0">
                    <a:solidFill>
                      <a:schemeClr val="bg1"/>
                    </a:solidFill>
                    <a:latin typeface="Corbel" panose="020B0503020204020204" pitchFamily="34" charset="0"/>
                  </a:rPr>
                  <a:t>®</a:t>
                </a:r>
                <a:r>
                  <a:rPr lang="en-US" dirty="0" smtClean="0">
                    <a:solidFill>
                      <a:schemeClr val="bg1"/>
                    </a:solidFill>
                    <a:latin typeface="Corbel" panose="020B0503020204020204" pitchFamily="34" charset="0"/>
                  </a:rPr>
                  <a:t>-TB</a:t>
                </a:r>
              </a:p>
              <a:p>
                <a:pPr algn="ctr"/>
                <a:r>
                  <a:rPr lang="en-US" dirty="0" smtClean="0">
                    <a:solidFill>
                      <a:schemeClr val="bg1"/>
                    </a:solidFill>
                    <a:latin typeface="Corbel" panose="020B0503020204020204" pitchFamily="34" charset="0"/>
                  </a:rPr>
                  <a:t>(QFT)</a:t>
                </a:r>
                <a:endParaRPr lang="en-US" dirty="0">
                  <a:solidFill>
                    <a:schemeClr val="bg1"/>
                  </a:solidFill>
                  <a:latin typeface="Corbel" panose="020B0503020204020204" pitchFamily="34" charset="0"/>
                </a:endParaRPr>
              </a:p>
            </p:txBody>
          </p:sp>
          <p:cxnSp>
            <p:nvCxnSpPr>
              <p:cNvPr id="26" name="Straight Connector 25"/>
              <p:cNvCxnSpPr/>
              <p:nvPr/>
            </p:nvCxnSpPr>
            <p:spPr>
              <a:xfrm>
                <a:off x="434340" y="3200400"/>
                <a:ext cx="3810" cy="480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81000" y="3619500"/>
                <a:ext cx="114300" cy="1143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pic>
            <p:nvPicPr>
              <p:cNvPr id="1028" name="Picture 4" descr="http://i.ytimg.com/vi/TOXF6CzPJYA/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204" r="23056" b="14685"/>
              <a:stretch/>
            </p:blipFill>
            <p:spPr bwMode="auto">
              <a:xfrm>
                <a:off x="301464" y="990600"/>
                <a:ext cx="1451136" cy="100584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91440" y="990600"/>
                <a:ext cx="1828800" cy="22795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p:cNvSpPr/>
            <p:nvPr/>
          </p:nvSpPr>
          <p:spPr>
            <a:xfrm>
              <a:off x="84908" y="2896780"/>
              <a:ext cx="1828800" cy="3733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28 Nov 2001</a:t>
              </a:r>
              <a:endParaRPr lang="en-US" sz="2400" dirty="0">
                <a:solidFill>
                  <a:schemeClr val="bg1"/>
                </a:solidFill>
              </a:endParaRPr>
            </a:p>
          </p:txBody>
        </p:sp>
      </p:grpSp>
      <p:grpSp>
        <p:nvGrpSpPr>
          <p:cNvPr id="76" name="Group 75"/>
          <p:cNvGrpSpPr/>
          <p:nvPr/>
        </p:nvGrpSpPr>
        <p:grpSpPr>
          <a:xfrm>
            <a:off x="2357846" y="3623145"/>
            <a:ext cx="1833154" cy="2930055"/>
            <a:chOff x="1950720" y="3623145"/>
            <a:chExt cx="1833154" cy="2930055"/>
          </a:xfrm>
        </p:grpSpPr>
        <p:grpSp>
          <p:nvGrpSpPr>
            <p:cNvPr id="54" name="Group 53"/>
            <p:cNvGrpSpPr/>
            <p:nvPr/>
          </p:nvGrpSpPr>
          <p:grpSpPr>
            <a:xfrm>
              <a:off x="1950720" y="3623145"/>
              <a:ext cx="1828800" cy="2930055"/>
              <a:chOff x="1950720" y="3623145"/>
              <a:chExt cx="1828800" cy="2930055"/>
            </a:xfrm>
          </p:grpSpPr>
          <p:sp>
            <p:nvSpPr>
              <p:cNvPr id="28" name="TextBox 27"/>
              <p:cNvSpPr txBox="1"/>
              <p:nvPr/>
            </p:nvSpPr>
            <p:spPr>
              <a:xfrm>
                <a:off x="2412274" y="4419600"/>
                <a:ext cx="914400" cy="914400"/>
              </a:xfrm>
              <a:prstGeom prst="rect">
                <a:avLst/>
              </a:prstGeom>
              <a:solidFill>
                <a:schemeClr val="tx1"/>
              </a:solidFill>
            </p:spPr>
            <p:txBody>
              <a:bodyPr wrap="none" lIns="0" tIns="0" rIns="0" bIns="0" rtlCol="0">
                <a:noAutofit/>
              </a:bodyPr>
              <a:lstStyle/>
              <a:p>
                <a:pPr algn="ctr"/>
                <a:r>
                  <a:rPr lang="en-US" dirty="0" smtClean="0">
                    <a:solidFill>
                      <a:schemeClr val="bg1"/>
                    </a:solidFill>
                    <a:latin typeface="Corbel" panose="020B0503020204020204" pitchFamily="34" charset="0"/>
                  </a:rPr>
                  <a:t>FDA approval</a:t>
                </a:r>
                <a:br>
                  <a:rPr lang="en-US" dirty="0" smtClean="0">
                    <a:solidFill>
                      <a:schemeClr val="bg1"/>
                    </a:solidFill>
                    <a:latin typeface="Corbel" panose="020B0503020204020204" pitchFamily="34" charset="0"/>
                  </a:rPr>
                </a:br>
                <a:r>
                  <a:rPr lang="en-US" dirty="0">
                    <a:solidFill>
                      <a:schemeClr val="bg1"/>
                    </a:solidFill>
                    <a:latin typeface="Corbel" panose="020B0503020204020204" pitchFamily="34" charset="0"/>
                  </a:rPr>
                  <a:t>QuantiFERON</a:t>
                </a:r>
                <a:r>
                  <a:rPr lang="en-US" baseline="30000" dirty="0">
                    <a:solidFill>
                      <a:schemeClr val="bg1"/>
                    </a:solidFill>
                    <a:latin typeface="Corbel" panose="020B0503020204020204" pitchFamily="34" charset="0"/>
                  </a:rPr>
                  <a:t>®</a:t>
                </a:r>
                <a:r>
                  <a:rPr lang="en-US" dirty="0">
                    <a:solidFill>
                      <a:schemeClr val="bg1"/>
                    </a:solidFill>
                    <a:latin typeface="Corbel" panose="020B0503020204020204" pitchFamily="34" charset="0"/>
                  </a:rPr>
                  <a:t>-</a:t>
                </a:r>
                <a:r>
                  <a:rPr lang="en-US" dirty="0" smtClean="0">
                    <a:solidFill>
                      <a:schemeClr val="bg1"/>
                    </a:solidFill>
                    <a:latin typeface="Corbel" panose="020B0503020204020204" pitchFamily="34" charset="0"/>
                  </a:rPr>
                  <a:t>TB</a:t>
                </a:r>
              </a:p>
              <a:p>
                <a:pPr algn="ctr"/>
                <a:r>
                  <a:rPr lang="en-US" dirty="0" smtClean="0">
                    <a:solidFill>
                      <a:schemeClr val="bg1"/>
                    </a:solidFill>
                    <a:latin typeface="Corbel" panose="020B0503020204020204" pitchFamily="34" charset="0"/>
                  </a:rPr>
                  <a:t>Gold </a:t>
                </a:r>
              </a:p>
              <a:p>
                <a:pPr algn="ctr"/>
                <a:r>
                  <a:rPr lang="en-US" dirty="0" smtClean="0">
                    <a:solidFill>
                      <a:schemeClr val="bg1"/>
                    </a:solidFill>
                    <a:latin typeface="Corbel" panose="020B0503020204020204" pitchFamily="34" charset="0"/>
                  </a:rPr>
                  <a:t>(QFT-G)</a:t>
                </a:r>
                <a:endParaRPr lang="en-US" i="1" dirty="0">
                  <a:solidFill>
                    <a:schemeClr val="bg1"/>
                  </a:solidFill>
                  <a:latin typeface="Corbel" panose="020B0503020204020204" pitchFamily="34" charset="0"/>
                </a:endParaRPr>
              </a:p>
            </p:txBody>
          </p:sp>
          <p:cxnSp>
            <p:nvCxnSpPr>
              <p:cNvPr id="29" name="Straight Connector 28"/>
              <p:cNvCxnSpPr>
                <a:stCxn id="30" idx="4"/>
                <a:endCxn id="28" idx="0"/>
              </p:cNvCxnSpPr>
              <p:nvPr/>
            </p:nvCxnSpPr>
            <p:spPr>
              <a:xfrm>
                <a:off x="2865120" y="3737445"/>
                <a:ext cx="4354" cy="682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807970" y="3623145"/>
                <a:ext cx="114300" cy="1143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pic>
            <p:nvPicPr>
              <p:cNvPr id="1026" name="Picture 2" descr="http://4.bp.blogspot.com/-FPhRiAzj30Q/TniA4UjvOXI/AAAAAAAAAv0/oVokbKu3Yac/s320/QuantiFERON-TB+Gold.jpg"/>
              <p:cNvPicPr>
                <a:picLocks noChangeAspect="1" noChangeArrowheads="1"/>
              </p:cNvPicPr>
              <p:nvPr/>
            </p:nvPicPr>
            <p:blipFill rotWithShape="1">
              <a:blip r:embed="rId5">
                <a:extLst>
                  <a:ext uri="{28A0092B-C50C-407E-A947-70E740481C1C}">
                    <a14:useLocalDpi xmlns:a14="http://schemas.microsoft.com/office/drawing/2010/main" val="0"/>
                  </a:ext>
                </a:extLst>
              </a:blip>
              <a:srcRect t="1768" b="496"/>
              <a:stretch/>
            </p:blipFill>
            <p:spPr bwMode="auto">
              <a:xfrm>
                <a:off x="2133600" y="5565140"/>
                <a:ext cx="1493520" cy="9830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1950720" y="4016920"/>
                <a:ext cx="1828800" cy="25362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p:nvSpPr>
          <p:spPr>
            <a:xfrm>
              <a:off x="1955074" y="4016920"/>
              <a:ext cx="1828800" cy="4038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2 May 2005</a:t>
              </a:r>
              <a:endParaRPr lang="en-US" sz="2400" dirty="0">
                <a:solidFill>
                  <a:schemeClr val="bg1"/>
                </a:solidFill>
              </a:endParaRPr>
            </a:p>
          </p:txBody>
        </p:sp>
      </p:grpSp>
      <p:grpSp>
        <p:nvGrpSpPr>
          <p:cNvPr id="78" name="Group 77"/>
          <p:cNvGrpSpPr/>
          <p:nvPr/>
        </p:nvGrpSpPr>
        <p:grpSpPr>
          <a:xfrm>
            <a:off x="4480560" y="3616707"/>
            <a:ext cx="1851442" cy="2936493"/>
            <a:chOff x="4130040" y="3616707"/>
            <a:chExt cx="1851442" cy="2936493"/>
          </a:xfrm>
        </p:grpSpPr>
        <p:grpSp>
          <p:nvGrpSpPr>
            <p:cNvPr id="56" name="Group 55"/>
            <p:cNvGrpSpPr/>
            <p:nvPr/>
          </p:nvGrpSpPr>
          <p:grpSpPr>
            <a:xfrm>
              <a:off x="4130040" y="3616707"/>
              <a:ext cx="1844040" cy="2936493"/>
              <a:chOff x="4130040" y="3616707"/>
              <a:chExt cx="1844040" cy="2936493"/>
            </a:xfrm>
          </p:grpSpPr>
          <p:pic>
            <p:nvPicPr>
              <p:cNvPr id="7" name="Picture 4" descr="Picture">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90" r="7368"/>
              <a:stretch/>
            </p:blipFill>
            <p:spPr bwMode="auto">
              <a:xfrm>
                <a:off x="4398916" y="5547360"/>
                <a:ext cx="1412967" cy="100584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5040630" y="3673857"/>
                <a:ext cx="3810" cy="480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991100" y="3616707"/>
                <a:ext cx="114300" cy="1143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sp>
            <p:nvSpPr>
              <p:cNvPr id="4" name="TextBox 3"/>
              <p:cNvSpPr txBox="1"/>
              <p:nvPr/>
            </p:nvSpPr>
            <p:spPr>
              <a:xfrm flipH="1">
                <a:off x="4191000" y="4419600"/>
                <a:ext cx="1767840" cy="914400"/>
              </a:xfrm>
              <a:prstGeom prst="rect">
                <a:avLst/>
              </a:prstGeom>
              <a:solidFill>
                <a:schemeClr val="tx1"/>
              </a:solidFill>
            </p:spPr>
            <p:txBody>
              <a:bodyPr wrap="none" lIns="0" tIns="0" rIns="0" bIns="0" rtlCol="0">
                <a:noAutofit/>
              </a:bodyPr>
              <a:lstStyle/>
              <a:p>
                <a:pPr algn="ctr"/>
                <a:r>
                  <a:rPr lang="en-US" dirty="0" smtClean="0">
                    <a:solidFill>
                      <a:schemeClr val="bg1"/>
                    </a:solidFill>
                    <a:latin typeface="Corbel" panose="020B0503020204020204" pitchFamily="34" charset="0"/>
                  </a:rPr>
                  <a:t>FDA approval</a:t>
                </a:r>
                <a:br>
                  <a:rPr lang="en-US" dirty="0" smtClean="0">
                    <a:solidFill>
                      <a:schemeClr val="bg1"/>
                    </a:solidFill>
                    <a:latin typeface="Corbel" panose="020B0503020204020204" pitchFamily="34" charset="0"/>
                  </a:rPr>
                </a:br>
                <a:r>
                  <a:rPr lang="en-US" dirty="0" smtClean="0">
                    <a:solidFill>
                      <a:schemeClr val="bg1"/>
                    </a:solidFill>
                    <a:latin typeface="Corbel" panose="020B0503020204020204" pitchFamily="34" charset="0"/>
                  </a:rPr>
                  <a:t>QuantiFERON</a:t>
                </a:r>
                <a:r>
                  <a:rPr lang="en-US" baseline="30000" dirty="0" smtClean="0">
                    <a:solidFill>
                      <a:schemeClr val="bg1"/>
                    </a:solidFill>
                    <a:latin typeface="Corbel" panose="020B0503020204020204" pitchFamily="34" charset="0"/>
                  </a:rPr>
                  <a:t>®</a:t>
                </a:r>
                <a:r>
                  <a:rPr lang="en-US" dirty="0" smtClean="0">
                    <a:solidFill>
                      <a:schemeClr val="bg1"/>
                    </a:solidFill>
                    <a:latin typeface="Corbel" panose="020B0503020204020204" pitchFamily="34" charset="0"/>
                  </a:rPr>
                  <a:t>-TB </a:t>
                </a:r>
              </a:p>
              <a:p>
                <a:pPr algn="ctr"/>
                <a:r>
                  <a:rPr lang="en-US" dirty="0" smtClean="0">
                    <a:solidFill>
                      <a:schemeClr val="bg1"/>
                    </a:solidFill>
                    <a:latin typeface="Corbel" panose="020B0503020204020204" pitchFamily="34" charset="0"/>
                  </a:rPr>
                  <a:t>Gold In-Tube</a:t>
                </a:r>
              </a:p>
              <a:p>
                <a:pPr algn="ctr"/>
                <a:r>
                  <a:rPr lang="en-US" dirty="0" smtClean="0">
                    <a:solidFill>
                      <a:schemeClr val="bg1"/>
                    </a:solidFill>
                    <a:latin typeface="Corbel" panose="020B0503020204020204" pitchFamily="34" charset="0"/>
                  </a:rPr>
                  <a:t>(QFT-GIT)</a:t>
                </a:r>
                <a:endParaRPr lang="en-US" dirty="0">
                  <a:solidFill>
                    <a:schemeClr val="bg1"/>
                  </a:solidFill>
                  <a:latin typeface="Corbel" panose="020B0503020204020204" pitchFamily="34" charset="0"/>
                </a:endParaRPr>
              </a:p>
            </p:txBody>
          </p:sp>
          <p:sp>
            <p:nvSpPr>
              <p:cNvPr id="52" name="Rectangle 51"/>
              <p:cNvSpPr/>
              <p:nvPr/>
            </p:nvSpPr>
            <p:spPr>
              <a:xfrm>
                <a:off x="4130040" y="4016920"/>
                <a:ext cx="1844040" cy="25362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a:off x="4134394" y="4016920"/>
              <a:ext cx="1847088" cy="4038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10 Oct 2007</a:t>
              </a:r>
              <a:endParaRPr lang="en-US" sz="2400" dirty="0">
                <a:solidFill>
                  <a:schemeClr val="bg1"/>
                </a:solidFill>
              </a:endParaRPr>
            </a:p>
          </p:txBody>
        </p:sp>
      </p:grpSp>
      <p:grpSp>
        <p:nvGrpSpPr>
          <p:cNvPr id="77" name="Group 76"/>
          <p:cNvGrpSpPr/>
          <p:nvPr/>
        </p:nvGrpSpPr>
        <p:grpSpPr>
          <a:xfrm>
            <a:off x="5105400" y="990600"/>
            <a:ext cx="1835332" cy="2743200"/>
            <a:chOff x="4915988" y="990600"/>
            <a:chExt cx="1835332" cy="2743200"/>
          </a:xfrm>
        </p:grpSpPr>
        <p:grpSp>
          <p:nvGrpSpPr>
            <p:cNvPr id="57" name="Group 56"/>
            <p:cNvGrpSpPr/>
            <p:nvPr/>
          </p:nvGrpSpPr>
          <p:grpSpPr>
            <a:xfrm>
              <a:off x="4922520" y="990600"/>
              <a:ext cx="1828800" cy="2743200"/>
              <a:chOff x="4922520" y="990600"/>
              <a:chExt cx="1828800" cy="2743200"/>
            </a:xfrm>
          </p:grpSpPr>
          <p:cxnSp>
            <p:nvCxnSpPr>
              <p:cNvPr id="24" name="Straight Connector 23"/>
              <p:cNvCxnSpPr/>
              <p:nvPr/>
            </p:nvCxnSpPr>
            <p:spPr>
              <a:xfrm>
                <a:off x="5806440" y="3265714"/>
                <a:ext cx="381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27320" y="2103120"/>
                <a:ext cx="1158240" cy="670560"/>
              </a:xfrm>
              <a:prstGeom prst="rect">
                <a:avLst/>
              </a:prstGeom>
              <a:noFill/>
            </p:spPr>
            <p:txBody>
              <a:bodyPr wrap="none" lIns="0" tIns="0" rIns="0" bIns="0" rtlCol="0">
                <a:noAutofit/>
              </a:bodyPr>
              <a:lstStyle/>
              <a:p>
                <a:pPr algn="ctr"/>
                <a:r>
                  <a:rPr lang="en-US" dirty="0" smtClean="0">
                    <a:solidFill>
                      <a:schemeClr val="bg1"/>
                    </a:solidFill>
                    <a:latin typeface="Corbel" panose="020B0503020204020204" pitchFamily="34" charset="0"/>
                  </a:rPr>
                  <a:t>FDA approval</a:t>
                </a:r>
                <a:br>
                  <a:rPr lang="en-US" dirty="0" smtClean="0">
                    <a:solidFill>
                      <a:schemeClr val="bg1"/>
                    </a:solidFill>
                    <a:latin typeface="Corbel" panose="020B0503020204020204" pitchFamily="34" charset="0"/>
                  </a:rPr>
                </a:br>
                <a:r>
                  <a:rPr lang="en-US" dirty="0" smtClean="0">
                    <a:solidFill>
                      <a:schemeClr val="bg1"/>
                    </a:solidFill>
                    <a:latin typeface="Corbel" panose="020B0503020204020204" pitchFamily="34" charset="0"/>
                  </a:rPr>
                  <a:t>T-SPOT</a:t>
                </a:r>
                <a:r>
                  <a:rPr lang="en-US" baseline="30000" dirty="0" smtClean="0">
                    <a:solidFill>
                      <a:schemeClr val="bg1"/>
                    </a:solidFill>
                    <a:latin typeface="Corbel" panose="020B0503020204020204" pitchFamily="34" charset="0"/>
                  </a:rPr>
                  <a:t>®</a:t>
                </a:r>
                <a:r>
                  <a:rPr lang="en-US" dirty="0" smtClean="0">
                    <a:solidFill>
                      <a:schemeClr val="bg1"/>
                    </a:solidFill>
                    <a:latin typeface="Corbel" panose="020B0503020204020204" pitchFamily="34" charset="0"/>
                  </a:rPr>
                  <a:t>.TB</a:t>
                </a:r>
                <a:endParaRPr lang="en-US" dirty="0">
                  <a:solidFill>
                    <a:schemeClr val="bg1"/>
                  </a:solidFill>
                  <a:latin typeface="Corbel" panose="020B0503020204020204" pitchFamily="34" charset="0"/>
                </a:endParaRPr>
              </a:p>
            </p:txBody>
          </p:sp>
          <p:pic>
            <p:nvPicPr>
              <p:cNvPr id="9" name="Picture 4" descr="http://www.learntb.com/images/Tspot8-pack-sho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7601" y="999400"/>
                <a:ext cx="1536559" cy="100584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5753100" y="3619500"/>
                <a:ext cx="114300" cy="114300"/>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sp>
            <p:nvSpPr>
              <p:cNvPr id="53" name="Rectangle 52"/>
              <p:cNvSpPr/>
              <p:nvPr/>
            </p:nvSpPr>
            <p:spPr>
              <a:xfrm>
                <a:off x="4922520" y="990600"/>
                <a:ext cx="1828800" cy="227076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4915988" y="2851060"/>
              <a:ext cx="1828800" cy="4038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30 Jul 2008</a:t>
              </a:r>
              <a:endParaRPr lang="en-US" sz="2400" dirty="0">
                <a:solidFill>
                  <a:schemeClr val="bg1"/>
                </a:solidFill>
              </a:endParaRPr>
            </a:p>
          </p:txBody>
        </p:sp>
      </p:grpSp>
      <p:grpSp>
        <p:nvGrpSpPr>
          <p:cNvPr id="79" name="Group 78"/>
          <p:cNvGrpSpPr/>
          <p:nvPr/>
        </p:nvGrpSpPr>
        <p:grpSpPr>
          <a:xfrm>
            <a:off x="7086600" y="990600"/>
            <a:ext cx="1833436" cy="2737389"/>
            <a:chOff x="7264843" y="990600"/>
            <a:chExt cx="1833436" cy="2737389"/>
          </a:xfrm>
        </p:grpSpPr>
        <p:grpSp>
          <p:nvGrpSpPr>
            <p:cNvPr id="59" name="Group 58"/>
            <p:cNvGrpSpPr/>
            <p:nvPr/>
          </p:nvGrpSpPr>
          <p:grpSpPr>
            <a:xfrm>
              <a:off x="7264843" y="990600"/>
              <a:ext cx="1828800" cy="2737389"/>
              <a:chOff x="7264843" y="990600"/>
              <a:chExt cx="1828800" cy="2737389"/>
            </a:xfrm>
          </p:grpSpPr>
          <p:pic>
            <p:nvPicPr>
              <p:cNvPr id="8" name="Picture 2" descr="https://encrypted-tbn3.gstatic.com/images?q=tbn:ANd9GcRfaksIziWzyhNrx3mQQvFU4rgr8LNj3Z5pBazhGeMQokz30pWsL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2930" y="990600"/>
                <a:ext cx="1385005" cy="10058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38122" y="2072640"/>
                <a:ext cx="1474620" cy="701040"/>
              </a:xfrm>
              <a:prstGeom prst="rect">
                <a:avLst/>
              </a:prstGeom>
              <a:noFill/>
            </p:spPr>
            <p:txBody>
              <a:bodyPr wrap="none" lIns="0" tIns="0" rIns="0" bIns="0" rtlCol="0">
                <a:noAutofit/>
              </a:bodyPr>
              <a:lstStyle/>
              <a:p>
                <a:pPr algn="ctr"/>
                <a:r>
                  <a:rPr lang="en-US" dirty="0" smtClean="0">
                    <a:solidFill>
                      <a:schemeClr val="bg1"/>
                    </a:solidFill>
                    <a:latin typeface="Corbel" panose="020B0503020204020204" pitchFamily="34" charset="0"/>
                  </a:rPr>
                  <a:t>FDA approval</a:t>
                </a:r>
                <a:br>
                  <a:rPr lang="en-US" dirty="0" smtClean="0">
                    <a:solidFill>
                      <a:schemeClr val="bg1"/>
                    </a:solidFill>
                    <a:latin typeface="Corbel" panose="020B0503020204020204" pitchFamily="34" charset="0"/>
                  </a:rPr>
                </a:br>
                <a:r>
                  <a:rPr lang="en-US" dirty="0" smtClean="0">
                    <a:solidFill>
                      <a:schemeClr val="bg1"/>
                    </a:solidFill>
                    <a:latin typeface="Corbel" panose="020B0503020204020204" pitchFamily="34" charset="0"/>
                  </a:rPr>
                  <a:t>T-Cell </a:t>
                </a:r>
                <a:r>
                  <a:rPr lang="en-US" dirty="0" err="1" smtClean="0">
                    <a:solidFill>
                      <a:schemeClr val="bg1"/>
                    </a:solidFill>
                    <a:latin typeface="Corbel" panose="020B0503020204020204" pitchFamily="34" charset="0"/>
                  </a:rPr>
                  <a:t>Xtend</a:t>
                </a:r>
                <a:r>
                  <a:rPr lang="en-US" baseline="30000" dirty="0" smtClean="0">
                    <a:solidFill>
                      <a:schemeClr val="bg1"/>
                    </a:solidFill>
                    <a:latin typeface="Corbel" panose="020B0503020204020204" pitchFamily="34" charset="0"/>
                  </a:rPr>
                  <a:t>®</a:t>
                </a:r>
                <a:r>
                  <a:rPr lang="en-US" dirty="0" smtClean="0">
                    <a:solidFill>
                      <a:schemeClr val="bg1"/>
                    </a:solidFill>
                    <a:latin typeface="Corbel" panose="020B0503020204020204" pitchFamily="34" charset="0"/>
                  </a:rPr>
                  <a:t> </a:t>
                </a:r>
                <a:br>
                  <a:rPr lang="en-US" dirty="0" smtClean="0">
                    <a:solidFill>
                      <a:schemeClr val="bg1"/>
                    </a:solidFill>
                    <a:latin typeface="Corbel" panose="020B0503020204020204" pitchFamily="34" charset="0"/>
                  </a:rPr>
                </a:br>
                <a:endParaRPr lang="en-US" dirty="0">
                  <a:solidFill>
                    <a:schemeClr val="bg1"/>
                  </a:solidFill>
                  <a:latin typeface="Corbel" panose="020B0503020204020204" pitchFamily="34" charset="0"/>
                </a:endParaRPr>
              </a:p>
            </p:txBody>
          </p:sp>
          <p:sp>
            <p:nvSpPr>
              <p:cNvPr id="16" name="Oval 15"/>
              <p:cNvSpPr/>
              <p:nvPr/>
            </p:nvSpPr>
            <p:spPr>
              <a:xfrm>
                <a:off x="8217343" y="3613689"/>
                <a:ext cx="114300" cy="114300"/>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cxnSp>
            <p:nvCxnSpPr>
              <p:cNvPr id="22" name="Straight Connector 21"/>
              <p:cNvCxnSpPr/>
              <p:nvPr/>
            </p:nvCxnSpPr>
            <p:spPr>
              <a:xfrm>
                <a:off x="8277476" y="3265714"/>
                <a:ext cx="3810" cy="36576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7264843" y="990600"/>
                <a:ext cx="1828800" cy="227076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7269479" y="2851060"/>
              <a:ext cx="1828800" cy="4038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9 Jul </a:t>
              </a:r>
              <a:r>
                <a:rPr lang="en-US" sz="2400" b="1" dirty="0">
                  <a:solidFill>
                    <a:schemeClr val="bg1"/>
                  </a:solidFill>
                  <a:latin typeface="Corbel" panose="020B0503020204020204" pitchFamily="34" charset="0"/>
                </a:rPr>
                <a:t>2010</a:t>
              </a:r>
            </a:p>
          </p:txBody>
        </p:sp>
      </p:grpSp>
      <p:grpSp>
        <p:nvGrpSpPr>
          <p:cNvPr id="80" name="Group 79"/>
          <p:cNvGrpSpPr/>
          <p:nvPr/>
        </p:nvGrpSpPr>
        <p:grpSpPr>
          <a:xfrm>
            <a:off x="6934200" y="3611880"/>
            <a:ext cx="1965960" cy="2636520"/>
            <a:chOff x="6934200" y="3611880"/>
            <a:chExt cx="1965960" cy="2636520"/>
          </a:xfrm>
        </p:grpSpPr>
        <p:grpSp>
          <p:nvGrpSpPr>
            <p:cNvPr id="58" name="Group 57"/>
            <p:cNvGrpSpPr/>
            <p:nvPr/>
          </p:nvGrpSpPr>
          <p:grpSpPr>
            <a:xfrm>
              <a:off x="6934200" y="3611880"/>
              <a:ext cx="1965960" cy="2636520"/>
              <a:chOff x="6934200" y="3611880"/>
              <a:chExt cx="1965960" cy="2636520"/>
            </a:xfrm>
          </p:grpSpPr>
          <p:pic>
            <p:nvPicPr>
              <p:cNvPr id="1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12" t="2599" r="3149" b="63529"/>
              <a:stretch/>
            </p:blipFill>
            <p:spPr bwMode="auto">
              <a:xfrm>
                <a:off x="6939599" y="5297424"/>
                <a:ext cx="1957656" cy="95097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Straight Connector 20"/>
              <p:cNvCxnSpPr/>
              <p:nvPr/>
            </p:nvCxnSpPr>
            <p:spPr>
              <a:xfrm>
                <a:off x="7920990" y="3673857"/>
                <a:ext cx="3810" cy="480225"/>
              </a:xfrm>
              <a:prstGeom prst="line">
                <a:avLst/>
              </a:prstGeom>
              <a:ln w="38100">
                <a:solidFill>
                  <a:srgbClr val="0121B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945235" y="4332514"/>
                <a:ext cx="1950571" cy="1005840"/>
              </a:xfrm>
              <a:prstGeom prst="rect">
                <a:avLst/>
              </a:prstGeom>
              <a:solidFill>
                <a:schemeClr val="bg1"/>
              </a:solidFill>
            </p:spPr>
            <p:txBody>
              <a:bodyPr wrap="none" lIns="0" tIns="0" rIns="0" bIns="0" rtlCol="0" anchor="ctr">
                <a:noAutofit/>
              </a:bodyPr>
              <a:lstStyle/>
              <a:p>
                <a:pPr algn="ctr"/>
                <a:r>
                  <a:rPr lang="en-US" dirty="0" smtClean="0">
                    <a:solidFill>
                      <a:srgbClr val="0121BF"/>
                    </a:solidFill>
                    <a:latin typeface="Corbel" panose="020B0503020204020204" pitchFamily="34" charset="0"/>
                  </a:rPr>
                  <a:t>CDC releases</a:t>
                </a:r>
                <a:br>
                  <a:rPr lang="en-US" dirty="0" smtClean="0">
                    <a:solidFill>
                      <a:srgbClr val="0121BF"/>
                    </a:solidFill>
                    <a:latin typeface="Corbel" panose="020B0503020204020204" pitchFamily="34" charset="0"/>
                  </a:rPr>
                </a:br>
                <a:r>
                  <a:rPr lang="en-US" dirty="0" smtClean="0">
                    <a:solidFill>
                      <a:srgbClr val="0121BF"/>
                    </a:solidFill>
                    <a:latin typeface="Corbel" panose="020B0503020204020204" pitchFamily="34" charset="0"/>
                  </a:rPr>
                  <a:t>Updated Guidelines</a:t>
                </a:r>
                <a:br>
                  <a:rPr lang="en-US" dirty="0" smtClean="0">
                    <a:solidFill>
                      <a:srgbClr val="0121BF"/>
                    </a:solidFill>
                    <a:latin typeface="Corbel" panose="020B0503020204020204" pitchFamily="34" charset="0"/>
                  </a:rPr>
                </a:br>
                <a:r>
                  <a:rPr lang="en-US" dirty="0" smtClean="0">
                    <a:solidFill>
                      <a:srgbClr val="0121BF"/>
                    </a:solidFill>
                    <a:latin typeface="Corbel" panose="020B0503020204020204" pitchFamily="34" charset="0"/>
                  </a:rPr>
                  <a:t>on Using IGRAs</a:t>
                </a:r>
                <a:endParaRPr lang="en-US" dirty="0">
                  <a:solidFill>
                    <a:srgbClr val="0121BF"/>
                  </a:solidFill>
                  <a:latin typeface="Corbel" panose="020B0503020204020204" pitchFamily="34" charset="0"/>
                </a:endParaRPr>
              </a:p>
            </p:txBody>
          </p:sp>
          <p:sp>
            <p:nvSpPr>
              <p:cNvPr id="23" name="Oval 22"/>
              <p:cNvSpPr/>
              <p:nvPr/>
            </p:nvSpPr>
            <p:spPr>
              <a:xfrm>
                <a:off x="7856220" y="3611880"/>
                <a:ext cx="114300" cy="114300"/>
              </a:xfrm>
              <a:prstGeom prst="ellipse">
                <a:avLst/>
              </a:prstGeom>
              <a:solidFill>
                <a:schemeClr val="bg1"/>
              </a:solidFill>
              <a:ln w="38100">
                <a:solidFill>
                  <a:srgbClr val="0121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sp>
            <p:nvSpPr>
              <p:cNvPr id="49" name="Rectangle 48"/>
              <p:cNvSpPr/>
              <p:nvPr/>
            </p:nvSpPr>
            <p:spPr>
              <a:xfrm>
                <a:off x="6934200" y="4016920"/>
                <a:ext cx="1965960" cy="2231480"/>
              </a:xfrm>
              <a:prstGeom prst="rect">
                <a:avLst/>
              </a:prstGeom>
              <a:noFill/>
              <a:ln w="28575">
                <a:solidFill>
                  <a:srgbClr val="012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p:cNvSpPr/>
            <p:nvPr/>
          </p:nvSpPr>
          <p:spPr>
            <a:xfrm>
              <a:off x="6945235" y="4003310"/>
              <a:ext cx="1950720" cy="402336"/>
            </a:xfrm>
            <a:prstGeom prst="rect">
              <a:avLst/>
            </a:prstGeom>
            <a:solidFill>
              <a:srgbClr val="012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25 Jun </a:t>
              </a:r>
              <a:r>
                <a:rPr lang="en-US" sz="2400" b="1" dirty="0">
                  <a:solidFill>
                    <a:schemeClr val="bg1"/>
                  </a:solidFill>
                  <a:latin typeface="Corbel" panose="020B0503020204020204" pitchFamily="34" charset="0"/>
                </a:rPr>
                <a:t>2010</a:t>
              </a:r>
            </a:p>
          </p:txBody>
        </p:sp>
      </p:grpSp>
      <p:grpSp>
        <p:nvGrpSpPr>
          <p:cNvPr id="83" name="Group 82"/>
          <p:cNvGrpSpPr/>
          <p:nvPr/>
        </p:nvGrpSpPr>
        <p:grpSpPr>
          <a:xfrm>
            <a:off x="304800" y="3629296"/>
            <a:ext cx="1846964" cy="2649352"/>
            <a:chOff x="228600" y="3614056"/>
            <a:chExt cx="1846964" cy="2649352"/>
          </a:xfrm>
        </p:grpSpPr>
        <p:cxnSp>
          <p:nvCxnSpPr>
            <p:cNvPr id="91" name="Straight Connector 90"/>
            <p:cNvCxnSpPr/>
            <p:nvPr/>
          </p:nvCxnSpPr>
          <p:spPr>
            <a:xfrm flipH="1">
              <a:off x="1186544" y="3712028"/>
              <a:ext cx="10886" cy="682155"/>
            </a:xfrm>
            <a:prstGeom prst="line">
              <a:avLst/>
            </a:prstGeom>
            <a:ln w="38100">
              <a:solidFill>
                <a:srgbClr val="0121BF"/>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36698" t="25893" r="38831" b="53437"/>
            <a:stretch/>
          </p:blipFill>
          <p:spPr bwMode="auto">
            <a:xfrm>
              <a:off x="228600" y="5394960"/>
              <a:ext cx="1828800" cy="86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TextBox 86"/>
            <p:cNvSpPr txBox="1"/>
            <p:nvPr/>
          </p:nvSpPr>
          <p:spPr>
            <a:xfrm>
              <a:off x="246764" y="4419600"/>
              <a:ext cx="1828800" cy="975360"/>
            </a:xfrm>
            <a:prstGeom prst="rect">
              <a:avLst/>
            </a:prstGeom>
            <a:solidFill>
              <a:schemeClr val="bg1"/>
            </a:solidFill>
          </p:spPr>
          <p:txBody>
            <a:bodyPr wrap="none" lIns="0" tIns="0" rIns="0" bIns="0" rtlCol="0" anchor="ctr">
              <a:noAutofit/>
            </a:bodyPr>
            <a:lstStyle/>
            <a:p>
              <a:pPr algn="ctr"/>
              <a:r>
                <a:rPr lang="en-US" dirty="0" smtClean="0">
                  <a:solidFill>
                    <a:srgbClr val="0121BF"/>
                  </a:solidFill>
                  <a:latin typeface="Corbel" panose="020B0503020204020204" pitchFamily="34" charset="0"/>
                </a:rPr>
                <a:t>CDC releases</a:t>
              </a:r>
              <a:br>
                <a:rPr lang="en-US" dirty="0" smtClean="0">
                  <a:solidFill>
                    <a:srgbClr val="0121BF"/>
                  </a:solidFill>
                  <a:latin typeface="Corbel" panose="020B0503020204020204" pitchFamily="34" charset="0"/>
                </a:rPr>
              </a:br>
              <a:r>
                <a:rPr lang="en-US" dirty="0" smtClean="0">
                  <a:solidFill>
                    <a:srgbClr val="0121BF"/>
                  </a:solidFill>
                  <a:latin typeface="Corbel" panose="020B0503020204020204" pitchFamily="34" charset="0"/>
                </a:rPr>
                <a:t>Guidelines</a:t>
              </a:r>
              <a:r>
                <a:rPr lang="en-US" dirty="0">
                  <a:solidFill>
                    <a:srgbClr val="0121BF"/>
                  </a:solidFill>
                  <a:latin typeface="Corbel" panose="020B0503020204020204" pitchFamily="34" charset="0"/>
                </a:rPr>
                <a:t> </a:t>
              </a:r>
              <a:r>
                <a:rPr lang="en-US" dirty="0" smtClean="0">
                  <a:solidFill>
                    <a:srgbClr val="0121BF"/>
                  </a:solidFill>
                  <a:latin typeface="Corbel" panose="020B0503020204020204" pitchFamily="34" charset="0"/>
                </a:rPr>
                <a:t>for</a:t>
              </a:r>
            </a:p>
            <a:p>
              <a:pPr algn="ctr"/>
              <a:r>
                <a:rPr lang="en-US" dirty="0" smtClean="0">
                  <a:solidFill>
                    <a:srgbClr val="0121BF"/>
                  </a:solidFill>
                  <a:latin typeface="Corbel" panose="020B0503020204020204" pitchFamily="34" charset="0"/>
                </a:rPr>
                <a:t>Using QFT</a:t>
              </a:r>
              <a:endParaRPr lang="en-US" dirty="0">
                <a:solidFill>
                  <a:srgbClr val="0121BF"/>
                </a:solidFill>
                <a:latin typeface="Corbel" panose="020B0503020204020204" pitchFamily="34" charset="0"/>
              </a:endParaRPr>
            </a:p>
          </p:txBody>
        </p:sp>
        <p:sp>
          <p:nvSpPr>
            <p:cNvPr id="89" name="Oval 88"/>
            <p:cNvSpPr/>
            <p:nvPr/>
          </p:nvSpPr>
          <p:spPr>
            <a:xfrm>
              <a:off x="1143000" y="3614056"/>
              <a:ext cx="114300" cy="114300"/>
            </a:xfrm>
            <a:prstGeom prst="ellipse">
              <a:avLst/>
            </a:prstGeom>
            <a:solidFill>
              <a:schemeClr val="bg1"/>
            </a:solidFill>
            <a:ln w="38100">
              <a:solidFill>
                <a:srgbClr val="0121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smtClean="0">
                <a:solidFill>
                  <a:schemeClr val="bg1"/>
                </a:solidFill>
                <a:latin typeface="Corbel" panose="020B0503020204020204" pitchFamily="34" charset="0"/>
              </a:endParaRPr>
            </a:p>
          </p:txBody>
        </p:sp>
        <p:sp>
          <p:nvSpPr>
            <p:cNvPr id="90" name="Rectangle 89"/>
            <p:cNvSpPr/>
            <p:nvPr/>
          </p:nvSpPr>
          <p:spPr>
            <a:xfrm>
              <a:off x="239486" y="4016828"/>
              <a:ext cx="1828800" cy="402336"/>
            </a:xfrm>
            <a:prstGeom prst="rect">
              <a:avLst/>
            </a:prstGeom>
            <a:solidFill>
              <a:srgbClr val="012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31 Jan 2003</a:t>
              </a:r>
              <a:endParaRPr lang="en-US" sz="2400" dirty="0">
                <a:solidFill>
                  <a:schemeClr val="bg1"/>
                </a:solidFill>
              </a:endParaRPr>
            </a:p>
          </p:txBody>
        </p:sp>
        <p:sp>
          <p:nvSpPr>
            <p:cNvPr id="92" name="Rectangle 91"/>
            <p:cNvSpPr/>
            <p:nvPr/>
          </p:nvSpPr>
          <p:spPr>
            <a:xfrm>
              <a:off x="239486" y="4016920"/>
              <a:ext cx="1828800" cy="2231480"/>
            </a:xfrm>
            <a:prstGeom prst="rect">
              <a:avLst/>
            </a:prstGeom>
            <a:noFill/>
            <a:ln w="38100">
              <a:solidFill>
                <a:srgbClr val="012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p:cNvSpPr/>
          <p:nvPr/>
        </p:nvSpPr>
        <p:spPr>
          <a:xfrm>
            <a:off x="7590437" y="3429000"/>
            <a:ext cx="848713" cy="4849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476469">
            <a:off x="8418725" y="3781368"/>
            <a:ext cx="838200" cy="54220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6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8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358"/>
            <a:ext cx="9131300" cy="914400"/>
          </a:xfrm>
        </p:spPr>
        <p:txBody>
          <a:bodyPr>
            <a:normAutofit fontScale="90000"/>
          </a:bodyPr>
          <a:lstStyle/>
          <a:p>
            <a:r>
              <a:rPr lang="en-US" dirty="0" smtClean="0"/>
              <a:t>IGRA Antigens are Specific for </a:t>
            </a:r>
            <a:r>
              <a:rPr lang="en-US" i="1" dirty="0" smtClean="0"/>
              <a:t>M. tuberculosis</a:t>
            </a:r>
            <a:endParaRPr lang="en-US" dirty="0"/>
          </a:p>
        </p:txBody>
      </p:sp>
      <p:sp>
        <p:nvSpPr>
          <p:cNvPr id="4" name="AutoShape 2" descr="http://www.google.com/url?sa=i&amp;source=images&amp;cd=&amp;ved=0CAUQjBw&amp;url=https%3A%2F%2Fs.yimg.com%2Fea%2Fimg%2F-%2F140604%2F6._alphabet_soup_19otk2t-19otk59.jpg%3Fx%3D450%26q%3D80%26n%3D1%26sig%3DhKCqJGSL2vmwgPFsB65aIw--&amp;ei=mp7LVL3HBbiNsQTGtoCIBg&amp;psig=AFQjCNF21UJ_zH0tfD8DD2nxCUcCqLRYwg&amp;ust=1422716954202069"/>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google.com/url?sa=i&amp;source=images&amp;cd=&amp;ved=0CAUQjBw&amp;url=https%3A%2F%2Fs.yimg.com%2Fea%2Fimg%2F-%2F140604%2F6._alphabet_soup_19otk2t-19otk59.jpg%3Fx%3D450%26q%3D80%26n%3D1%26sig%3DhKCqJGSL2vmwgPFsB65aIw--&amp;ei=mp7LVL3HBbiNsQTGtoCIBg&amp;psig=AFQjCNF21UJ_zH0tfD8DD2nxCUcCqLRYwg&amp;ust=1422716954202069"/>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google.com/url?sa=i&amp;source=images&amp;cd=&amp;ved=0CAUQjBw&amp;url=https%3A%2F%2Fs.yimg.com%2Fea%2Fimg%2F-%2F140604%2F6._alphabet_soup_19otk2t-19otk59.jpg%3Fx%3D450%26q%3D80%26n%3D1%26sig%3DhKCqJGSL2vmwgPFsB65aIw--&amp;ei=mp7LVL3HBbiNsQTGtoCIBg&amp;psig=AFQjCNF21UJ_zH0tfD8DD2nxCUcCqLRYwg&amp;ust=1422716954202069"/>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p:nvPr/>
        </p:nvGrpSpPr>
        <p:grpSpPr>
          <a:xfrm>
            <a:off x="76200" y="2362200"/>
            <a:ext cx="3352800" cy="3148786"/>
            <a:chOff x="76200" y="1447800"/>
            <a:chExt cx="3352800" cy="3148786"/>
          </a:xfrm>
        </p:grpSpPr>
        <p:sp>
          <p:nvSpPr>
            <p:cNvPr id="8" name="Oval 7"/>
            <p:cNvSpPr/>
            <p:nvPr/>
          </p:nvSpPr>
          <p:spPr>
            <a:xfrm>
              <a:off x="76200" y="2842260"/>
              <a:ext cx="2834640" cy="10972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4500" y="4192726"/>
              <a:ext cx="2133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Corbel" panose="020B0503020204020204" pitchFamily="34" charset="0"/>
                </a:rPr>
                <a:t>M. </a:t>
              </a:r>
              <a:r>
                <a:rPr lang="en-US" sz="2400" b="1" i="1" dirty="0" err="1" smtClean="0">
                  <a:solidFill>
                    <a:schemeClr val="bg1"/>
                  </a:solidFill>
                  <a:latin typeface="Corbel" panose="020B0503020204020204" pitchFamily="34" charset="0"/>
                </a:rPr>
                <a:t>bovis</a:t>
              </a:r>
              <a:r>
                <a:rPr lang="en-US" sz="2400" b="1" i="1" dirty="0" smtClean="0">
                  <a:solidFill>
                    <a:schemeClr val="bg1"/>
                  </a:solidFill>
                  <a:latin typeface="Corbel" panose="020B0503020204020204" pitchFamily="34" charset="0"/>
                </a:rPr>
                <a:t> </a:t>
              </a:r>
              <a:r>
                <a:rPr lang="en-US" sz="2400" b="1" dirty="0" smtClean="0">
                  <a:solidFill>
                    <a:schemeClr val="bg1"/>
                  </a:solidFill>
                  <a:latin typeface="Corbel" panose="020B0503020204020204" pitchFamily="34" charset="0"/>
                </a:rPr>
                <a:t>BCG</a:t>
              </a:r>
              <a:endParaRPr lang="en-US" sz="2400" i="1" dirty="0">
                <a:solidFill>
                  <a:schemeClr val="bg1"/>
                </a:solidFill>
              </a:endParaRPr>
            </a:p>
          </p:txBody>
        </p:sp>
        <p:grpSp>
          <p:nvGrpSpPr>
            <p:cNvPr id="75" name="Group 74"/>
            <p:cNvGrpSpPr/>
            <p:nvPr/>
          </p:nvGrpSpPr>
          <p:grpSpPr>
            <a:xfrm>
              <a:off x="167640" y="1447800"/>
              <a:ext cx="3261360" cy="2080260"/>
              <a:chOff x="243840" y="2438400"/>
              <a:chExt cx="3261360" cy="2080260"/>
            </a:xfrm>
          </p:grpSpPr>
          <p:sp>
            <p:nvSpPr>
              <p:cNvPr id="36" name="Rectangle 35"/>
              <p:cNvSpPr/>
              <p:nvPr/>
            </p:nvSpPr>
            <p:spPr>
              <a:xfrm>
                <a:off x="457200" y="302514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ESAT-6</a:t>
                </a:r>
                <a:endParaRPr lang="en-US" sz="2400" dirty="0">
                  <a:solidFill>
                    <a:schemeClr val="bg1"/>
                  </a:solidFill>
                </a:endParaRPr>
              </a:p>
            </p:txBody>
          </p:sp>
          <p:sp>
            <p:nvSpPr>
              <p:cNvPr id="38" name="Rectangle 37"/>
              <p:cNvSpPr/>
              <p:nvPr/>
            </p:nvSpPr>
            <p:spPr>
              <a:xfrm>
                <a:off x="1447800" y="243840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CFP-10</a:t>
                </a:r>
                <a:endParaRPr lang="en-US" sz="2400" dirty="0">
                  <a:solidFill>
                    <a:schemeClr val="bg1"/>
                  </a:solidFill>
                </a:endParaRPr>
              </a:p>
            </p:txBody>
          </p:sp>
          <p:sp>
            <p:nvSpPr>
              <p:cNvPr id="47" name="Rectangle 46"/>
              <p:cNvSpPr/>
              <p:nvPr/>
            </p:nvSpPr>
            <p:spPr>
              <a:xfrm>
                <a:off x="2133600" y="304800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TB7.7</a:t>
                </a:r>
                <a:endParaRPr lang="en-US" sz="2400" dirty="0">
                  <a:solidFill>
                    <a:schemeClr val="bg1"/>
                  </a:solidFill>
                </a:endParaRPr>
              </a:p>
            </p:txBody>
          </p:sp>
          <p:grpSp>
            <p:nvGrpSpPr>
              <p:cNvPr id="74" name="Group 73"/>
              <p:cNvGrpSpPr/>
              <p:nvPr/>
            </p:nvGrpSpPr>
            <p:grpSpPr>
              <a:xfrm>
                <a:off x="243840" y="4241572"/>
                <a:ext cx="2651760" cy="277088"/>
                <a:chOff x="215900" y="4279420"/>
                <a:chExt cx="2651760" cy="277088"/>
              </a:xfrm>
            </p:grpSpPr>
            <p:grpSp>
              <p:nvGrpSpPr>
                <p:cNvPr id="72" name="Group 71"/>
                <p:cNvGrpSpPr/>
                <p:nvPr/>
              </p:nvGrpSpPr>
              <p:grpSpPr>
                <a:xfrm>
                  <a:off x="215900" y="4279420"/>
                  <a:ext cx="2651760" cy="277088"/>
                  <a:chOff x="215900" y="4279420"/>
                  <a:chExt cx="2651760" cy="277088"/>
                </a:xfrm>
              </p:grpSpPr>
              <p:grpSp>
                <p:nvGrpSpPr>
                  <p:cNvPr id="71" name="Group 70"/>
                  <p:cNvGrpSpPr/>
                  <p:nvPr/>
                </p:nvGrpSpPr>
                <p:grpSpPr>
                  <a:xfrm>
                    <a:off x="215900" y="4279420"/>
                    <a:ext cx="2651760" cy="277088"/>
                    <a:chOff x="215900" y="4279420"/>
                    <a:chExt cx="2651760" cy="277088"/>
                  </a:xfrm>
                </p:grpSpPr>
                <p:sp>
                  <p:nvSpPr>
                    <p:cNvPr id="24" name="Rectangle 23"/>
                    <p:cNvSpPr/>
                    <p:nvPr/>
                  </p:nvSpPr>
                  <p:spPr>
                    <a:xfrm>
                      <a:off x="215900" y="4279420"/>
                      <a:ext cx="1645920" cy="276836"/>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61820" y="4282188"/>
                      <a:ext cx="1005840" cy="27432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457200" y="4282440"/>
                    <a:ext cx="365760" cy="256060"/>
                  </a:xfrm>
                  <a:prstGeom prst="rect">
                    <a:avLst/>
                  </a:prstGeom>
                  <a:solidFill>
                    <a:srgbClr val="0121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58240" y="4282440"/>
                    <a:ext cx="182880" cy="258828"/>
                  </a:xfrm>
                  <a:prstGeom prst="rect">
                    <a:avLst/>
                  </a:prstGeom>
                  <a:solidFill>
                    <a:srgbClr val="0121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81200" y="4290060"/>
                    <a:ext cx="274320" cy="256032"/>
                  </a:xfrm>
                  <a:prstGeom prst="rect">
                    <a:avLst/>
                  </a:prstGeom>
                  <a:solidFill>
                    <a:srgbClr val="0121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60320" y="4289808"/>
                    <a:ext cx="182880" cy="256032"/>
                  </a:xfrm>
                  <a:prstGeom prst="rect">
                    <a:avLst/>
                  </a:prstGeom>
                  <a:solidFill>
                    <a:srgbClr val="0121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215900" y="4279420"/>
                  <a:ext cx="2651760" cy="266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Connector 34"/>
              <p:cNvCxnSpPr/>
              <p:nvPr/>
            </p:nvCxnSpPr>
            <p:spPr>
              <a:xfrm flipH="1" flipV="1">
                <a:off x="1569720" y="3429000"/>
                <a:ext cx="487680" cy="85344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8" idx="2"/>
              </p:cNvCxnSpPr>
              <p:nvPr/>
            </p:nvCxnSpPr>
            <p:spPr>
              <a:xfrm flipH="1" flipV="1">
                <a:off x="2133600" y="2842260"/>
                <a:ext cx="76200" cy="144018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4" idx="0"/>
                <a:endCxn id="47" idx="2"/>
              </p:cNvCxnSpPr>
              <p:nvPr/>
            </p:nvCxnSpPr>
            <p:spPr>
              <a:xfrm flipV="1">
                <a:off x="2679700" y="3451860"/>
                <a:ext cx="139700" cy="80010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3086100" y="2362200"/>
            <a:ext cx="3352800" cy="3143250"/>
            <a:chOff x="3086100" y="1447800"/>
            <a:chExt cx="3352800" cy="3143250"/>
          </a:xfrm>
        </p:grpSpPr>
        <p:sp>
          <p:nvSpPr>
            <p:cNvPr id="12" name="Oval 11"/>
            <p:cNvSpPr/>
            <p:nvPr/>
          </p:nvSpPr>
          <p:spPr>
            <a:xfrm>
              <a:off x="3086100" y="2849880"/>
              <a:ext cx="2834640" cy="10972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05200" y="4187190"/>
              <a:ext cx="2133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Corbel" panose="020B0503020204020204" pitchFamily="34" charset="0"/>
                </a:rPr>
                <a:t>M. tuberculosis</a:t>
              </a:r>
              <a:endParaRPr lang="en-US" sz="2400" i="1" dirty="0">
                <a:solidFill>
                  <a:schemeClr val="bg1"/>
                </a:solidFill>
              </a:endParaRPr>
            </a:p>
          </p:txBody>
        </p:sp>
        <p:grpSp>
          <p:nvGrpSpPr>
            <p:cNvPr id="79" name="Group 78"/>
            <p:cNvGrpSpPr/>
            <p:nvPr/>
          </p:nvGrpSpPr>
          <p:grpSpPr>
            <a:xfrm>
              <a:off x="3177540" y="1447800"/>
              <a:ext cx="3261360" cy="2080260"/>
              <a:chOff x="243840" y="2438400"/>
              <a:chExt cx="3261360" cy="2080260"/>
            </a:xfrm>
          </p:grpSpPr>
          <p:sp>
            <p:nvSpPr>
              <p:cNvPr id="80" name="Rectangle 79"/>
              <p:cNvSpPr/>
              <p:nvPr/>
            </p:nvSpPr>
            <p:spPr>
              <a:xfrm>
                <a:off x="457200" y="302514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ESAT-6</a:t>
                </a:r>
                <a:endParaRPr lang="en-US" sz="2400" dirty="0">
                  <a:solidFill>
                    <a:schemeClr val="bg1"/>
                  </a:solidFill>
                </a:endParaRPr>
              </a:p>
            </p:txBody>
          </p:sp>
          <p:sp>
            <p:nvSpPr>
              <p:cNvPr id="81" name="Rectangle 80"/>
              <p:cNvSpPr/>
              <p:nvPr/>
            </p:nvSpPr>
            <p:spPr>
              <a:xfrm>
                <a:off x="1447800" y="243840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CFP-10</a:t>
                </a:r>
                <a:endParaRPr lang="en-US" sz="2400" dirty="0">
                  <a:solidFill>
                    <a:schemeClr val="bg1"/>
                  </a:solidFill>
                </a:endParaRPr>
              </a:p>
            </p:txBody>
          </p:sp>
          <p:sp>
            <p:nvSpPr>
              <p:cNvPr id="82" name="Rectangle 81"/>
              <p:cNvSpPr/>
              <p:nvPr/>
            </p:nvSpPr>
            <p:spPr>
              <a:xfrm>
                <a:off x="2133600" y="304800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TB7.7</a:t>
                </a:r>
                <a:endParaRPr lang="en-US" sz="2400" dirty="0">
                  <a:solidFill>
                    <a:schemeClr val="bg1"/>
                  </a:solidFill>
                </a:endParaRPr>
              </a:p>
            </p:txBody>
          </p:sp>
          <p:grpSp>
            <p:nvGrpSpPr>
              <p:cNvPr id="83" name="Group 82"/>
              <p:cNvGrpSpPr/>
              <p:nvPr/>
            </p:nvGrpSpPr>
            <p:grpSpPr>
              <a:xfrm>
                <a:off x="243840" y="4241572"/>
                <a:ext cx="2651760" cy="277088"/>
                <a:chOff x="215900" y="4279420"/>
                <a:chExt cx="2651760" cy="277088"/>
              </a:xfrm>
            </p:grpSpPr>
            <p:grpSp>
              <p:nvGrpSpPr>
                <p:cNvPr id="89" name="Group 88"/>
                <p:cNvGrpSpPr/>
                <p:nvPr/>
              </p:nvGrpSpPr>
              <p:grpSpPr>
                <a:xfrm>
                  <a:off x="215900" y="4279420"/>
                  <a:ext cx="2651760" cy="277088"/>
                  <a:chOff x="215900" y="4279420"/>
                  <a:chExt cx="2651760" cy="277088"/>
                </a:xfrm>
              </p:grpSpPr>
              <p:sp>
                <p:nvSpPr>
                  <p:cNvPr id="94" name="Rectangle 93"/>
                  <p:cNvSpPr/>
                  <p:nvPr/>
                </p:nvSpPr>
                <p:spPr>
                  <a:xfrm>
                    <a:off x="215900" y="4279420"/>
                    <a:ext cx="1645920" cy="276836"/>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861820" y="4282188"/>
                    <a:ext cx="1005840" cy="27432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215900" y="4279420"/>
                  <a:ext cx="2651760" cy="266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Connector 83"/>
              <p:cNvCxnSpPr/>
              <p:nvPr/>
            </p:nvCxnSpPr>
            <p:spPr>
              <a:xfrm flipH="1" flipV="1">
                <a:off x="1569720" y="3429000"/>
                <a:ext cx="487680" cy="85344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81" idx="2"/>
              </p:cNvCxnSpPr>
              <p:nvPr/>
            </p:nvCxnSpPr>
            <p:spPr>
              <a:xfrm flipH="1" flipV="1">
                <a:off x="2133600" y="2842260"/>
                <a:ext cx="76200" cy="144018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82" idx="2"/>
              </p:cNvCxnSpPr>
              <p:nvPr/>
            </p:nvCxnSpPr>
            <p:spPr>
              <a:xfrm flipV="1">
                <a:off x="2679700" y="3451860"/>
                <a:ext cx="139700" cy="80010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grpSp>
      </p:grpSp>
      <p:grpSp>
        <p:nvGrpSpPr>
          <p:cNvPr id="116" name="Group 115"/>
          <p:cNvGrpSpPr/>
          <p:nvPr/>
        </p:nvGrpSpPr>
        <p:grpSpPr>
          <a:xfrm>
            <a:off x="6096000" y="2362200"/>
            <a:ext cx="3352800" cy="4114800"/>
            <a:chOff x="6096000" y="1447800"/>
            <a:chExt cx="3352800" cy="4114800"/>
          </a:xfrm>
        </p:grpSpPr>
        <p:sp>
          <p:nvSpPr>
            <p:cNvPr id="13" name="Oval 12"/>
            <p:cNvSpPr/>
            <p:nvPr/>
          </p:nvSpPr>
          <p:spPr>
            <a:xfrm>
              <a:off x="6096000" y="2835542"/>
              <a:ext cx="2834640" cy="10972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00800" y="4268926"/>
              <a:ext cx="2133600" cy="1293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Corbel" panose="020B0503020204020204" pitchFamily="34" charset="0"/>
                </a:rPr>
                <a:t>M. </a:t>
              </a:r>
              <a:r>
                <a:rPr lang="en-US" sz="2400" b="1" i="1" dirty="0" err="1">
                  <a:solidFill>
                    <a:schemeClr val="bg1"/>
                  </a:solidFill>
                  <a:latin typeface="Corbel" panose="020B0503020204020204" pitchFamily="34" charset="0"/>
                </a:rPr>
                <a:t>a</a:t>
              </a:r>
              <a:r>
                <a:rPr lang="en-US" sz="2400" b="1" i="1" dirty="0" err="1" smtClean="0">
                  <a:solidFill>
                    <a:schemeClr val="bg1"/>
                  </a:solidFill>
                  <a:latin typeface="Corbel" panose="020B0503020204020204" pitchFamily="34" charset="0"/>
                </a:rPr>
                <a:t>vium</a:t>
              </a:r>
              <a:r>
                <a:rPr lang="en-US" sz="2400" b="1" dirty="0" smtClean="0">
                  <a:solidFill>
                    <a:schemeClr val="bg1"/>
                  </a:solidFill>
                  <a:latin typeface="Corbel" panose="020B0503020204020204" pitchFamily="34" charset="0"/>
                </a:rPr>
                <a:t> and most other environmental mycobacteria</a:t>
              </a:r>
              <a:endParaRPr lang="en-US" sz="2400" i="1" dirty="0">
                <a:solidFill>
                  <a:schemeClr val="bg1"/>
                </a:solidFill>
              </a:endParaRPr>
            </a:p>
          </p:txBody>
        </p:sp>
        <p:grpSp>
          <p:nvGrpSpPr>
            <p:cNvPr id="96" name="Group 95"/>
            <p:cNvGrpSpPr/>
            <p:nvPr/>
          </p:nvGrpSpPr>
          <p:grpSpPr>
            <a:xfrm>
              <a:off x="6187440" y="1447800"/>
              <a:ext cx="3261360" cy="2080008"/>
              <a:chOff x="243840" y="2438400"/>
              <a:chExt cx="3261360" cy="2080008"/>
            </a:xfrm>
          </p:grpSpPr>
          <p:sp>
            <p:nvSpPr>
              <p:cNvPr id="97" name="Rectangle 96"/>
              <p:cNvSpPr/>
              <p:nvPr/>
            </p:nvSpPr>
            <p:spPr>
              <a:xfrm>
                <a:off x="457200" y="302514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ESAT-6</a:t>
                </a:r>
                <a:endParaRPr lang="en-US" sz="2400" dirty="0">
                  <a:solidFill>
                    <a:schemeClr val="bg1"/>
                  </a:solidFill>
                </a:endParaRPr>
              </a:p>
            </p:txBody>
          </p:sp>
          <p:sp>
            <p:nvSpPr>
              <p:cNvPr id="98" name="Rectangle 97"/>
              <p:cNvSpPr/>
              <p:nvPr/>
            </p:nvSpPr>
            <p:spPr>
              <a:xfrm>
                <a:off x="1447800" y="243840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CFP-10</a:t>
                </a:r>
                <a:endParaRPr lang="en-US" sz="2400" dirty="0">
                  <a:solidFill>
                    <a:schemeClr val="bg1"/>
                  </a:solidFill>
                </a:endParaRPr>
              </a:p>
            </p:txBody>
          </p:sp>
          <p:sp>
            <p:nvSpPr>
              <p:cNvPr id="99" name="Rectangle 98"/>
              <p:cNvSpPr/>
              <p:nvPr/>
            </p:nvSpPr>
            <p:spPr>
              <a:xfrm>
                <a:off x="2133600" y="3048000"/>
                <a:ext cx="137160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Corbel" panose="020B0503020204020204" pitchFamily="34" charset="0"/>
                  </a:rPr>
                  <a:t>TB7.7</a:t>
                </a:r>
                <a:endParaRPr lang="en-US" sz="2400" dirty="0">
                  <a:solidFill>
                    <a:schemeClr val="bg1"/>
                  </a:solidFill>
                </a:endParaRPr>
              </a:p>
            </p:txBody>
          </p:sp>
          <p:grpSp>
            <p:nvGrpSpPr>
              <p:cNvPr id="100" name="Group 99"/>
              <p:cNvGrpSpPr/>
              <p:nvPr/>
            </p:nvGrpSpPr>
            <p:grpSpPr>
              <a:xfrm>
                <a:off x="243840" y="4241572"/>
                <a:ext cx="1645920" cy="276836"/>
                <a:chOff x="215900" y="4279420"/>
                <a:chExt cx="1645920" cy="276836"/>
              </a:xfrm>
            </p:grpSpPr>
            <p:sp>
              <p:nvSpPr>
                <p:cNvPr id="106" name="Rectangle 105"/>
                <p:cNvSpPr/>
                <p:nvPr/>
              </p:nvSpPr>
              <p:spPr>
                <a:xfrm>
                  <a:off x="215900" y="4279420"/>
                  <a:ext cx="1645920" cy="276836"/>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15900" y="4279420"/>
                  <a:ext cx="1645920" cy="266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 name="Straight Connector 100"/>
              <p:cNvCxnSpPr/>
              <p:nvPr/>
            </p:nvCxnSpPr>
            <p:spPr>
              <a:xfrm flipH="1" flipV="1">
                <a:off x="1569720" y="3429000"/>
                <a:ext cx="487680" cy="85344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98" idx="2"/>
              </p:cNvCxnSpPr>
              <p:nvPr/>
            </p:nvCxnSpPr>
            <p:spPr>
              <a:xfrm flipH="1" flipV="1">
                <a:off x="2133600" y="2842260"/>
                <a:ext cx="76200" cy="144018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99" idx="2"/>
              </p:cNvCxnSpPr>
              <p:nvPr/>
            </p:nvCxnSpPr>
            <p:spPr>
              <a:xfrm flipV="1">
                <a:off x="2679700" y="3451860"/>
                <a:ext cx="139700" cy="80010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289560" y="5706159"/>
            <a:ext cx="4213860" cy="999441"/>
            <a:chOff x="60960" y="5791200"/>
            <a:chExt cx="4213860" cy="999441"/>
          </a:xfrm>
        </p:grpSpPr>
        <p:sp>
          <p:nvSpPr>
            <p:cNvPr id="111" name="Rectangle 110"/>
            <p:cNvSpPr/>
            <p:nvPr/>
          </p:nvSpPr>
          <p:spPr>
            <a:xfrm>
              <a:off x="60960" y="5830162"/>
              <a:ext cx="4213860" cy="9604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49860" y="5938569"/>
              <a:ext cx="274320" cy="182880"/>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49860" y="6477000"/>
              <a:ext cx="274320" cy="182880"/>
            </a:xfrm>
            <a:prstGeom prst="rect">
              <a:avLst/>
            </a:prstGeom>
            <a:solidFill>
              <a:srgbClr val="0121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49860" y="6217920"/>
              <a:ext cx="274320" cy="18288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54660" y="5791200"/>
              <a:ext cx="3820160" cy="99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Corbel" panose="020B0503020204020204" pitchFamily="34" charset="0"/>
                </a:rPr>
                <a:t>Common mycobacterial genes</a:t>
              </a:r>
            </a:p>
            <a:p>
              <a:r>
                <a:rPr lang="en-US" b="1" dirty="0" smtClean="0">
                  <a:solidFill>
                    <a:schemeClr val="tx1"/>
                  </a:solidFill>
                  <a:latin typeface="Corbel" panose="020B0503020204020204" pitchFamily="34" charset="0"/>
                </a:rPr>
                <a:t>Tuberculosis complex-specific genes</a:t>
              </a:r>
            </a:p>
            <a:p>
              <a:r>
                <a:rPr lang="en-US" b="1" dirty="0" smtClean="0">
                  <a:solidFill>
                    <a:schemeClr val="tx1"/>
                  </a:solidFill>
                  <a:latin typeface="Corbel" panose="020B0503020204020204" pitchFamily="34" charset="0"/>
                </a:rPr>
                <a:t>Deleted region</a:t>
              </a:r>
              <a:endParaRPr lang="en-US" dirty="0">
                <a:solidFill>
                  <a:schemeClr val="tx1"/>
                </a:solidFill>
              </a:endParaRPr>
            </a:p>
          </p:txBody>
        </p:sp>
      </p:grpSp>
      <p:sp>
        <p:nvSpPr>
          <p:cNvPr id="117" name="Rectangle 116"/>
          <p:cNvSpPr/>
          <p:nvPr/>
        </p:nvSpPr>
        <p:spPr>
          <a:xfrm>
            <a:off x="2411730" y="876300"/>
            <a:ext cx="4320540" cy="1143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bg1"/>
                </a:solidFill>
                <a:latin typeface="Corbel" panose="020B0503020204020204" pitchFamily="34" charset="0"/>
              </a:rPr>
              <a:t>Antigens detected by each IGRA:</a:t>
            </a:r>
          </a:p>
          <a:p>
            <a:r>
              <a:rPr lang="en-US" sz="2000" dirty="0" smtClean="0">
                <a:solidFill>
                  <a:schemeClr val="bg1"/>
                </a:solidFill>
                <a:latin typeface="Corbel" panose="020B0503020204020204" pitchFamily="34" charset="0"/>
              </a:rPr>
              <a:t>QFT detect ESAT-6, CFP-10 and TB7.7</a:t>
            </a:r>
          </a:p>
          <a:p>
            <a:r>
              <a:rPr lang="en-US" sz="2000" dirty="0" smtClean="0">
                <a:solidFill>
                  <a:schemeClr val="bg1"/>
                </a:solidFill>
                <a:latin typeface="Corbel" panose="020B0503020204020204" pitchFamily="34" charset="0"/>
              </a:rPr>
              <a:t>T-SPOT detects ESAT-6 and CFP-10</a:t>
            </a:r>
            <a:endParaRPr lang="en-US" sz="2000" dirty="0">
              <a:solidFill>
                <a:schemeClr val="bg1"/>
              </a:solidFill>
              <a:latin typeface="Corbel" panose="020B0503020204020204" pitchFamily="34" charset="0"/>
            </a:endParaRPr>
          </a:p>
        </p:txBody>
      </p:sp>
      <p:grpSp>
        <p:nvGrpSpPr>
          <p:cNvPr id="7" name="Group 6"/>
          <p:cNvGrpSpPr/>
          <p:nvPr/>
        </p:nvGrpSpPr>
        <p:grpSpPr>
          <a:xfrm>
            <a:off x="6840855" y="762000"/>
            <a:ext cx="2074545" cy="1459230"/>
            <a:chOff x="6840855" y="762000"/>
            <a:chExt cx="2074545" cy="1459230"/>
          </a:xfrm>
        </p:grpSpPr>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855" y="838200"/>
              <a:ext cx="2074545" cy="1383030"/>
            </a:xfrm>
            <a:prstGeom prst="rect">
              <a:avLst/>
            </a:prstGeom>
          </p:spPr>
        </p:pic>
        <p:sp>
          <p:nvSpPr>
            <p:cNvPr id="3" name="TextBox 2"/>
            <p:cNvSpPr txBox="1"/>
            <p:nvPr/>
          </p:nvSpPr>
          <p:spPr>
            <a:xfrm>
              <a:off x="7574280" y="762000"/>
              <a:ext cx="755650" cy="1446550"/>
            </a:xfrm>
            <a:prstGeom prst="rect">
              <a:avLst/>
            </a:prstGeom>
            <a:noFill/>
          </p:spPr>
          <p:txBody>
            <a:bodyPr wrap="square" rtlCol="0">
              <a:spAutoFit/>
            </a:bodyPr>
            <a:lstStyle/>
            <a:p>
              <a:r>
                <a:rPr lang="en-US" sz="8800" b="1" dirty="0" smtClean="0">
                  <a:latin typeface="Corbel" panose="020B0503020204020204" pitchFamily="34" charset="0"/>
                </a:rPr>
                <a:t>?</a:t>
              </a:r>
              <a:endParaRPr lang="en-US" sz="8800" b="1" dirty="0">
                <a:latin typeface="Corbel" panose="020B0503020204020204" pitchFamily="34" charset="0"/>
              </a:endParaRPr>
            </a:p>
          </p:txBody>
        </p:sp>
      </p:grpSp>
    </p:spTree>
    <p:extLst>
      <p:ext uri="{BB962C8B-B14F-4D97-AF65-F5344CB8AC3E}">
        <p14:creationId xmlns:p14="http://schemas.microsoft.com/office/powerpoint/2010/main" val="26873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3276600"/>
          </a:xfrm>
          <a:solidFill>
            <a:schemeClr val="tx1"/>
          </a:solidFill>
        </p:spPr>
        <p:txBody>
          <a:bodyPr>
            <a:noAutofit/>
          </a:bodyPr>
          <a:lstStyle/>
          <a:p>
            <a:pPr marL="400050" lvl="1" indent="0" algn="ctr">
              <a:spcBef>
                <a:spcPts val="0"/>
              </a:spcBef>
              <a:buNone/>
            </a:pPr>
            <a:r>
              <a:rPr lang="en-US" sz="4000" b="1" dirty="0" smtClean="0">
                <a:solidFill>
                  <a:schemeClr val="bg1"/>
                </a:solidFill>
              </a:rPr>
              <a:t>Faculty Disclosure Information</a:t>
            </a:r>
          </a:p>
          <a:p>
            <a:pPr marL="400050" lvl="1" indent="0">
              <a:spcBef>
                <a:spcPts val="0"/>
              </a:spcBef>
              <a:buNone/>
            </a:pPr>
            <a:endParaRPr lang="en-US" altLang="en-US" sz="3000" b="1" dirty="0" smtClean="0">
              <a:solidFill>
                <a:schemeClr val="bg1"/>
              </a:solidFill>
            </a:endParaRPr>
          </a:p>
          <a:p>
            <a:pPr marL="400050" lvl="1" indent="0">
              <a:spcBef>
                <a:spcPts val="0"/>
              </a:spcBef>
              <a:buNone/>
            </a:pPr>
            <a:r>
              <a:rPr lang="en-US" altLang="en-US" sz="3000" b="1" dirty="0" smtClean="0">
                <a:solidFill>
                  <a:schemeClr val="bg1"/>
                </a:solidFill>
              </a:rPr>
              <a:t>Dr. Christine M. </a:t>
            </a:r>
            <a:r>
              <a:rPr lang="en-US" altLang="en-US" sz="3000" b="1" dirty="0" err="1" smtClean="0">
                <a:solidFill>
                  <a:schemeClr val="bg1"/>
                </a:solidFill>
              </a:rPr>
              <a:t>Litwin</a:t>
            </a:r>
            <a:r>
              <a:rPr lang="en-US" altLang="en-US" sz="3000" b="1" dirty="0" smtClean="0">
                <a:solidFill>
                  <a:schemeClr val="bg1"/>
                </a:solidFill>
              </a:rPr>
              <a:t>, M.D.</a:t>
            </a:r>
          </a:p>
          <a:p>
            <a:pPr marL="400050" lvl="1" indent="0">
              <a:spcBef>
                <a:spcPts val="0"/>
              </a:spcBef>
              <a:buNone/>
            </a:pPr>
            <a:r>
              <a:rPr lang="en-US" altLang="en-US" sz="3000" b="1" dirty="0" smtClean="0">
                <a:solidFill>
                  <a:schemeClr val="bg1"/>
                </a:solidFill>
              </a:rPr>
              <a:t>Disclosure </a:t>
            </a:r>
            <a:r>
              <a:rPr lang="en-US" altLang="en-US" sz="3000" b="1" dirty="0">
                <a:solidFill>
                  <a:schemeClr val="bg1"/>
                </a:solidFill>
              </a:rPr>
              <a:t>of Relevant Financial </a:t>
            </a:r>
            <a:r>
              <a:rPr lang="en-US" altLang="en-US" sz="3000" b="1" dirty="0" smtClean="0">
                <a:solidFill>
                  <a:schemeClr val="bg1"/>
                </a:solidFill>
              </a:rPr>
              <a:t>Relationships:</a:t>
            </a:r>
          </a:p>
          <a:p>
            <a:pPr marL="400050" lvl="1" indent="0">
              <a:spcBef>
                <a:spcPts val="600"/>
              </a:spcBef>
              <a:buNone/>
            </a:pPr>
            <a:r>
              <a:rPr lang="en-US" altLang="en-US" sz="3000" dirty="0" smtClean="0">
                <a:solidFill>
                  <a:schemeClr val="bg1"/>
                </a:solidFill>
              </a:rPr>
              <a:t>I have the following financial relationships to disclose:</a:t>
            </a:r>
          </a:p>
          <a:p>
            <a:pPr marL="1257300" lvl="1" indent="-342900">
              <a:spcBef>
                <a:spcPts val="0"/>
              </a:spcBef>
              <a:buFont typeface="Wingdings" panose="05000000000000000000" pitchFamily="2" charset="2"/>
              <a:buChar char="§"/>
            </a:pPr>
            <a:r>
              <a:rPr lang="en-US" altLang="en-US" sz="3000" dirty="0" smtClean="0">
                <a:solidFill>
                  <a:schemeClr val="bg1"/>
                </a:solidFill>
              </a:rPr>
              <a:t>Speakers Bureau for:  QIAGEN, Inc.</a:t>
            </a:r>
            <a:endParaRPr lang="en-US" altLang="en-US" sz="3000" dirty="0">
              <a:solidFill>
                <a:schemeClr val="bg1"/>
              </a:solidFill>
            </a:endParaRPr>
          </a:p>
          <a:p>
            <a:pPr marL="0" indent="0">
              <a:spcBef>
                <a:spcPts val="0"/>
              </a:spcBef>
              <a:buNone/>
            </a:pPr>
            <a:endParaRPr lang="en-US" sz="3000" dirty="0">
              <a:solidFill>
                <a:schemeClr val="bg1"/>
              </a:solidFill>
            </a:endParaRPr>
          </a:p>
        </p:txBody>
      </p:sp>
    </p:spTree>
    <p:extLst>
      <p:ext uri="{BB962C8B-B14F-4D97-AF65-F5344CB8AC3E}">
        <p14:creationId xmlns:p14="http://schemas.microsoft.com/office/powerpoint/2010/main" val="974053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QFT TB Antigens Specificity vs. TST</a:t>
            </a:r>
            <a:endParaRPr lang="en-US" dirty="0"/>
          </a:p>
        </p:txBody>
      </p:sp>
      <p:sp>
        <p:nvSpPr>
          <p:cNvPr id="5" name="Content Placeholder 6"/>
          <p:cNvSpPr txBox="1">
            <a:spLocks/>
          </p:cNvSpPr>
          <p:nvPr/>
        </p:nvSpPr>
        <p:spPr>
          <a:xfrm rot="21337624">
            <a:off x="91404" y="5792581"/>
            <a:ext cx="4517898" cy="758955"/>
          </a:xfrm>
          <a:prstGeom prst="rect">
            <a:avLst/>
          </a:prstGeom>
          <a:solidFill>
            <a:srgbClr val="FF0000"/>
          </a:solidFill>
          <a:ln w="12700" cmpd="sng">
            <a:solidFill>
              <a:schemeClr val="tx1"/>
            </a:solidFill>
          </a:ln>
        </p:spPr>
        <p:txBody>
          <a:bodyPr vert="horz" lIns="0" tIns="0" rIns="0" bIns="0" rtlCol="0" anchor="ctr" anchorCtr="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AU" sz="2400" b="1" dirty="0" smtClean="0">
                <a:solidFill>
                  <a:schemeClr val="bg1"/>
                </a:solidFill>
                <a:latin typeface="Corbel" panose="020B0503020204020204" pitchFamily="34" charset="0"/>
              </a:rPr>
              <a:t>QFT does NOT react with BCG,</a:t>
            </a:r>
          </a:p>
          <a:p>
            <a:pPr algn="ctr">
              <a:spcBef>
                <a:spcPts val="0"/>
              </a:spcBef>
            </a:pPr>
            <a:r>
              <a:rPr lang="en-AU" sz="2400" b="1" dirty="0" smtClean="0">
                <a:solidFill>
                  <a:schemeClr val="bg1"/>
                </a:solidFill>
                <a:latin typeface="Corbel" panose="020B0503020204020204" pitchFamily="34" charset="0"/>
              </a:rPr>
              <a:t>nor with most NTMs!</a:t>
            </a:r>
            <a:endParaRPr lang="en-AU" sz="2400" b="1" dirty="0">
              <a:solidFill>
                <a:schemeClr val="bg1"/>
              </a:solidFill>
              <a:latin typeface="Corbel" panose="020B05030202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55325916"/>
              </p:ext>
            </p:extLst>
          </p:nvPr>
        </p:nvGraphicFramePr>
        <p:xfrm>
          <a:off x="43542" y="1204407"/>
          <a:ext cx="4437456" cy="4590288"/>
        </p:xfrm>
        <a:graphic>
          <a:graphicData uri="http://schemas.openxmlformats.org/drawingml/2006/table">
            <a:tbl>
              <a:tblPr firstRow="1" bandRow="1">
                <a:effectLst/>
                <a:tableStyleId>{073A0DAA-6AF3-43AB-8588-CEC1D06C72B9}</a:tableStyleId>
              </a:tblPr>
              <a:tblGrid>
                <a:gridCol w="1371600"/>
                <a:gridCol w="736371"/>
                <a:gridCol w="776495"/>
                <a:gridCol w="776495"/>
                <a:gridCol w="776495"/>
              </a:tblGrid>
              <a:tr h="319593">
                <a:tc rowSpan="2">
                  <a:txBody>
                    <a:bodyPr/>
                    <a:lstStyle/>
                    <a:p>
                      <a:pPr marL="0" algn="ctr" defTabSz="914400" rtl="0" eaLnBrk="1" latinLnBrk="0" hangingPunct="1">
                        <a:lnSpc>
                          <a:spcPts val="1400"/>
                        </a:lnSpc>
                      </a:pPr>
                      <a:r>
                        <a:rPr lang="en-AU" sz="1400" b="1" kern="1200" dirty="0" smtClean="0">
                          <a:solidFill>
                            <a:schemeClr val="tx1"/>
                          </a:solidFill>
                          <a:latin typeface="Corbel" panose="020B0503020204020204" pitchFamily="34" charset="0"/>
                          <a:ea typeface="+mn-ea"/>
                          <a:cs typeface="+mn-cs"/>
                        </a:rPr>
                        <a:t>Tuberculosis Complex</a:t>
                      </a:r>
                      <a:endParaRPr lang="en-AU" sz="1400" b="1" kern="12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gridSpan="3">
                  <a:txBody>
                    <a:bodyPr/>
                    <a:lstStyle/>
                    <a:p>
                      <a:pPr marL="0" algn="ctr" defTabSz="914400" rtl="0" eaLnBrk="1" latinLnBrk="0" hangingPunct="1">
                        <a:lnSpc>
                          <a:spcPts val="1200"/>
                        </a:lnSpc>
                      </a:pPr>
                      <a:r>
                        <a:rPr lang="en-AU" sz="1400" b="1" kern="1200" dirty="0" smtClean="0">
                          <a:solidFill>
                            <a:schemeClr val="tx1"/>
                          </a:solidFill>
                          <a:latin typeface="Corbel" panose="020B0503020204020204" pitchFamily="34" charset="0"/>
                          <a:ea typeface="+mn-ea"/>
                          <a:cs typeface="+mn-cs"/>
                        </a:rPr>
                        <a:t>QFT TB-Specific Antigens</a:t>
                      </a:r>
                      <a:endParaRPr lang="en-AU" sz="1400" b="1" kern="12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ts val="1200"/>
                        </a:lnSpc>
                      </a:pPr>
                      <a:r>
                        <a:rPr lang="en-AU" sz="1400" b="1" kern="1200" spc="-100" baseline="0" dirty="0" smtClean="0">
                          <a:solidFill>
                            <a:schemeClr val="tx1"/>
                          </a:solidFill>
                          <a:latin typeface="Corbel" panose="020B0503020204020204" pitchFamily="34" charset="0"/>
                          <a:ea typeface="+mn-ea"/>
                          <a:cs typeface="+mn-cs"/>
                        </a:rPr>
                        <a:t>TST Antigens</a:t>
                      </a:r>
                      <a:endParaRPr lang="en-AU" sz="1400" b="1" kern="1200" spc="-100" baseline="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6553">
                <a:tc vMerge="1">
                  <a:txBody>
                    <a:bodyPr/>
                    <a:lstStyle/>
                    <a:p>
                      <a:pPr algn="ctr"/>
                      <a:endParaRPr lang="en-AU" sz="1100" b="0" dirty="0">
                        <a:solidFill>
                          <a:schemeClr val="tx1"/>
                        </a:solidFill>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ESAT-6</a:t>
                      </a:r>
                      <a:endParaRPr lang="en-AU" sz="1400" b="1" kern="1200" spc="-1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CFP-10</a:t>
                      </a:r>
                      <a:endParaRPr lang="en-AU" sz="1400" b="1" kern="1200" spc="-1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TB</a:t>
                      </a:r>
                      <a:r>
                        <a:rPr lang="en-AU" sz="1400" b="1" kern="1200" spc="-100" baseline="0" dirty="0" smtClean="0">
                          <a:solidFill>
                            <a:schemeClr val="tx1"/>
                          </a:solidFill>
                          <a:latin typeface="Corbel" panose="020B0503020204020204" pitchFamily="34" charset="0"/>
                          <a:ea typeface="+mn-ea"/>
                          <a:cs typeface="+mn-cs"/>
                        </a:rPr>
                        <a:t> 7.7</a:t>
                      </a:r>
                      <a:endParaRPr lang="en-AU" sz="1400" b="1" kern="1200" spc="-1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ts val="1200"/>
                        </a:lnSpc>
                      </a:pPr>
                      <a:r>
                        <a:rPr lang="en-AU" sz="1400" b="1" kern="1200" dirty="0" smtClean="0">
                          <a:solidFill>
                            <a:schemeClr val="tx1"/>
                          </a:solidFill>
                          <a:latin typeface="Corbel" panose="020B0503020204020204" pitchFamily="34" charset="0"/>
                          <a:ea typeface="+mn-ea"/>
                          <a:cs typeface="+mn-cs"/>
                        </a:rPr>
                        <a:t>PPD</a:t>
                      </a:r>
                      <a:endParaRPr lang="en-AU" sz="1400" b="1" kern="12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913">
                <a:tc>
                  <a:txBody>
                    <a:bodyPr/>
                    <a:lstStyle/>
                    <a:p>
                      <a:pPr>
                        <a:lnSpc>
                          <a:spcPts val="1200"/>
                        </a:lnSpc>
                      </a:pPr>
                      <a:r>
                        <a:rPr lang="en-AU" sz="1400" b="1" i="1" dirty="0" smtClean="0">
                          <a:solidFill>
                            <a:schemeClr val="tx1"/>
                          </a:solidFill>
                          <a:latin typeface="Corbel" panose="020B0503020204020204" pitchFamily="34" charset="0"/>
                        </a:rPr>
                        <a:t>M. tuberculosis</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0617">
                <a:tc>
                  <a:txBody>
                    <a:bodyPr/>
                    <a:lstStyle/>
                    <a:p>
                      <a:pPr>
                        <a:lnSpc>
                          <a:spcPts val="1200"/>
                        </a:lnSpc>
                      </a:pPr>
                      <a:r>
                        <a:rPr lang="en-AU" sz="1400" b="1" i="1" dirty="0" smtClean="0">
                          <a:solidFill>
                            <a:schemeClr val="tx1"/>
                          </a:solidFill>
                          <a:latin typeface="Corbel" panose="020B0503020204020204" pitchFamily="34" charset="0"/>
                        </a:rPr>
                        <a:t>M. africanum</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521">
                <a:tc>
                  <a:txBody>
                    <a:bodyPr/>
                    <a:lstStyle/>
                    <a:p>
                      <a:pPr>
                        <a:lnSpc>
                          <a:spcPts val="1200"/>
                        </a:lnSpc>
                      </a:pPr>
                      <a:r>
                        <a:rPr lang="en-AU" sz="1400" b="1" i="1" dirty="0" smtClean="0">
                          <a:solidFill>
                            <a:schemeClr val="tx1"/>
                          </a:solidFill>
                          <a:latin typeface="Corbel" panose="020B0503020204020204" pitchFamily="34" charset="0"/>
                        </a:rPr>
                        <a:t>M. bovis</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0896">
                <a:tc>
                  <a:txBody>
                    <a:bodyPr/>
                    <a:lstStyle/>
                    <a:p>
                      <a:pPr>
                        <a:lnSpc>
                          <a:spcPts val="1200"/>
                        </a:lnSpc>
                      </a:pPr>
                      <a:endParaRPr lang="en-AU" sz="8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3">
                  <a:txBody>
                    <a:bodyPr/>
                    <a:lstStyle/>
                    <a:p>
                      <a:pPr marL="0" algn="ctr" defTabSz="914400" rtl="0" eaLnBrk="1" latinLnBrk="0" hangingPunct="1">
                        <a:lnSpc>
                          <a:spcPts val="1200"/>
                        </a:lnSpc>
                      </a:pPr>
                      <a:endParaRPr lang="en-AU" sz="8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a:txBody>
                    <a:bodyPr/>
                    <a:lstStyle/>
                    <a:p>
                      <a:pPr marL="0" algn="ctr" defTabSz="914400" rtl="0" eaLnBrk="1" latinLnBrk="0" hangingPunct="1">
                        <a:lnSpc>
                          <a:spcPts val="1200"/>
                        </a:lnSpc>
                      </a:pPr>
                      <a:endParaRPr lang="en-AU" sz="8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44177">
                <a:tc rowSpan="2">
                  <a:txBody>
                    <a:bodyPr/>
                    <a:lstStyle/>
                    <a:p>
                      <a:pPr>
                        <a:lnSpc>
                          <a:spcPts val="1200"/>
                        </a:lnSpc>
                      </a:pPr>
                      <a:r>
                        <a:rPr lang="en-AU" sz="1400" b="1" i="0" dirty="0" smtClean="0">
                          <a:solidFill>
                            <a:schemeClr val="tx1"/>
                          </a:solidFill>
                          <a:latin typeface="Corbel" panose="020B0503020204020204" pitchFamily="34" charset="0"/>
                        </a:rPr>
                        <a:t>BCG Substrain</a:t>
                      </a:r>
                      <a:endParaRPr lang="en-AU" sz="1400" b="1" i="0" dirty="0">
                        <a:solidFill>
                          <a:schemeClr val="tx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gridSpan="3">
                  <a:txBody>
                    <a:bodyPr/>
                    <a:lstStyle/>
                    <a:p>
                      <a:pPr marL="0" algn="ctr" defTabSz="914400" rtl="0" eaLnBrk="1" latinLnBrk="0" hangingPunct="1">
                        <a:lnSpc>
                          <a:spcPts val="1200"/>
                        </a:lnSpc>
                      </a:pPr>
                      <a:r>
                        <a:rPr lang="en-AU" sz="1400" b="1" kern="1200" dirty="0" smtClean="0">
                          <a:solidFill>
                            <a:schemeClr val="tx1"/>
                          </a:solidFill>
                          <a:latin typeface="Corbel" panose="020B0503020204020204" pitchFamily="34" charset="0"/>
                          <a:ea typeface="+mn-ea"/>
                          <a:cs typeface="+mn-cs"/>
                        </a:rPr>
                        <a:t>QFT TB-Specific Antigens</a:t>
                      </a:r>
                      <a:endParaRPr lang="en-AU" sz="1400" b="1" kern="12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AU"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lang="en-AU"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ts val="1200"/>
                        </a:lnSpc>
                      </a:pPr>
                      <a:r>
                        <a:rPr lang="en-AU" sz="1400" b="1" kern="1200" spc="-100" baseline="0" dirty="0" smtClean="0">
                          <a:solidFill>
                            <a:schemeClr val="tx1"/>
                          </a:solidFill>
                          <a:latin typeface="Corbel" panose="020B0503020204020204" pitchFamily="34" charset="0"/>
                          <a:ea typeface="+mn-ea"/>
                          <a:cs typeface="+mn-cs"/>
                        </a:rPr>
                        <a:t>TST Antigens</a:t>
                      </a:r>
                      <a:endParaRPr lang="en-AU" sz="1400" b="1" kern="1200" spc="-100" baseline="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032">
                <a:tc vMerge="1">
                  <a:txBody>
                    <a:bodyPr/>
                    <a:lstStyle/>
                    <a:p>
                      <a:endParaRPr lang="en-AU" sz="12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ESAT-6</a:t>
                      </a:r>
                      <a:endParaRPr lang="en-AU" sz="1400" b="1" kern="1200" spc="-1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CFP-10</a:t>
                      </a:r>
                      <a:endParaRPr lang="en-AU" sz="1400" b="1" kern="1200" spc="-1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TB</a:t>
                      </a:r>
                      <a:r>
                        <a:rPr lang="en-AU" sz="1400" b="1" kern="1200" spc="-100" baseline="0" dirty="0" smtClean="0">
                          <a:solidFill>
                            <a:schemeClr val="tx1"/>
                          </a:solidFill>
                          <a:latin typeface="Corbel" panose="020B0503020204020204" pitchFamily="34" charset="0"/>
                          <a:ea typeface="+mn-ea"/>
                          <a:cs typeface="+mn-cs"/>
                        </a:rPr>
                        <a:t> 7.7</a:t>
                      </a:r>
                      <a:endParaRPr lang="en-AU" sz="1400" b="1" kern="1200" spc="-1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00"/>
                        </a:lnSpc>
                      </a:pPr>
                      <a:r>
                        <a:rPr lang="en-AU" sz="1400" b="1" kern="1200" dirty="0" smtClean="0">
                          <a:solidFill>
                            <a:schemeClr val="tx1"/>
                          </a:solidFill>
                          <a:latin typeface="Corbel" panose="020B0503020204020204" pitchFamily="34" charset="0"/>
                          <a:ea typeface="+mn-ea"/>
                          <a:cs typeface="+mn-cs"/>
                        </a:rPr>
                        <a:t>PPD</a:t>
                      </a:r>
                      <a:endParaRPr lang="en-AU" sz="1400" b="1" kern="12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19501">
                <a:tc>
                  <a:txBody>
                    <a:bodyPr/>
                    <a:lstStyle/>
                    <a:p>
                      <a:pPr>
                        <a:lnSpc>
                          <a:spcPts val="1200"/>
                        </a:lnSpc>
                      </a:pPr>
                      <a:r>
                        <a:rPr lang="en-AU" sz="1400" b="1" i="1" dirty="0" smtClean="0">
                          <a:solidFill>
                            <a:schemeClr val="tx1"/>
                          </a:solidFill>
                          <a:latin typeface="Corbel" panose="020B0503020204020204" pitchFamily="34" charset="0"/>
                        </a:rPr>
                        <a:t>Gothenberg</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Moreau</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Tice</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Tokyo</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Danish</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Glaxo</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Montréal</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501">
                <a:tc>
                  <a:txBody>
                    <a:bodyPr/>
                    <a:lstStyle/>
                    <a:p>
                      <a:pPr>
                        <a:lnSpc>
                          <a:spcPts val="1200"/>
                        </a:lnSpc>
                      </a:pPr>
                      <a:r>
                        <a:rPr lang="en-AU" sz="1400" b="1" i="1" dirty="0" smtClean="0">
                          <a:solidFill>
                            <a:schemeClr val="tx1"/>
                          </a:solidFill>
                          <a:latin typeface="Corbel" panose="020B0503020204020204" pitchFamily="34" charset="0"/>
                        </a:rPr>
                        <a:t>Pasteur</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90133401"/>
              </p:ext>
            </p:extLst>
          </p:nvPr>
        </p:nvGraphicFramePr>
        <p:xfrm>
          <a:off x="4613564" y="1197428"/>
          <a:ext cx="4480560" cy="5193792"/>
        </p:xfrm>
        <a:graphic>
          <a:graphicData uri="http://schemas.openxmlformats.org/drawingml/2006/table">
            <a:tbl>
              <a:tblPr firstRow="1" bandRow="1">
                <a:effectLst/>
                <a:tableStyleId>{073A0DAA-6AF3-43AB-8588-CEC1D06C72B9}</a:tableStyleId>
              </a:tblPr>
              <a:tblGrid>
                <a:gridCol w="1371600"/>
                <a:gridCol w="777240"/>
                <a:gridCol w="777240"/>
                <a:gridCol w="777240"/>
                <a:gridCol w="777240"/>
              </a:tblGrid>
              <a:tr h="402336">
                <a:tc rowSpan="2">
                  <a:txBody>
                    <a:bodyPr/>
                    <a:lstStyle/>
                    <a:p>
                      <a:pPr marL="0" algn="ctr" defTabSz="914400" rtl="0" eaLnBrk="1" latinLnBrk="0" hangingPunct="1">
                        <a:lnSpc>
                          <a:spcPts val="1400"/>
                        </a:lnSpc>
                      </a:pPr>
                      <a:r>
                        <a:rPr lang="en-AU" sz="1400" b="1" kern="1200" dirty="0" smtClean="0">
                          <a:solidFill>
                            <a:schemeClr val="tx1"/>
                          </a:solidFill>
                          <a:latin typeface="Corbel" panose="020B0503020204020204" pitchFamily="34" charset="0"/>
                          <a:ea typeface="+mn-ea"/>
                          <a:cs typeface="+mn-cs"/>
                        </a:rPr>
                        <a:t>Environmental Strains (NTMs)</a:t>
                      </a:r>
                      <a:endParaRPr lang="en-AU" sz="1400" b="1" kern="12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gridSpan="3">
                  <a:txBody>
                    <a:bodyPr/>
                    <a:lstStyle/>
                    <a:p>
                      <a:pPr marL="0" algn="ctr" defTabSz="914400" rtl="0" eaLnBrk="1" latinLnBrk="0" hangingPunct="1">
                        <a:lnSpc>
                          <a:spcPts val="1200"/>
                        </a:lnSpc>
                      </a:pPr>
                      <a:r>
                        <a:rPr lang="en-AU" sz="1400" b="1" kern="1200" dirty="0" smtClean="0">
                          <a:solidFill>
                            <a:schemeClr val="tx1"/>
                          </a:solidFill>
                          <a:latin typeface="Corbel" panose="020B0503020204020204" pitchFamily="34" charset="0"/>
                          <a:ea typeface="+mn-ea"/>
                          <a:cs typeface="+mn-cs"/>
                        </a:rPr>
                        <a:t>QFT TB-Specific Antigens</a:t>
                      </a:r>
                      <a:endParaRPr lang="en-AU" sz="1400" b="1" kern="12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AU" sz="1100" b="0" dirty="0">
                        <a:solidFill>
                          <a:schemeClr val="tx1"/>
                        </a:solidFill>
                      </a:endParaRPr>
                    </a:p>
                  </a:txBody>
                  <a:tcPr anchor="ctr">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lnSpc>
                          <a:spcPts val="1200"/>
                        </a:lnSpc>
                      </a:pPr>
                      <a:r>
                        <a:rPr lang="en-AU" sz="1400" b="1" kern="1200" spc="-100" baseline="0" dirty="0" smtClean="0">
                          <a:solidFill>
                            <a:schemeClr val="tx1"/>
                          </a:solidFill>
                          <a:latin typeface="Corbel" panose="020B0503020204020204" pitchFamily="34" charset="0"/>
                          <a:ea typeface="+mn-ea"/>
                          <a:cs typeface="+mn-cs"/>
                        </a:rPr>
                        <a:t>TST Antigens</a:t>
                      </a:r>
                      <a:endParaRPr lang="en-AU" sz="1400" b="1" kern="1200" spc="-100" baseline="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032">
                <a:tc vMerge="1">
                  <a:txBody>
                    <a:bodyPr/>
                    <a:lstStyle/>
                    <a:p>
                      <a:endParaRPr lang="en-AU" sz="1200" b="0" i="0" dirty="0">
                        <a:solidFill>
                          <a:schemeClr val="tx1"/>
                        </a:solidFill>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ESAT-6</a:t>
                      </a:r>
                      <a:endParaRPr lang="en-AU" sz="1400" b="1" kern="1200" spc="-1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CFP-10</a:t>
                      </a:r>
                      <a:endParaRPr lang="en-AU" sz="1400" b="1" kern="1200" spc="-1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00"/>
                        </a:lnSpc>
                      </a:pPr>
                      <a:r>
                        <a:rPr lang="en-AU" sz="1400" b="1" kern="1200" spc="-100" dirty="0" smtClean="0">
                          <a:solidFill>
                            <a:schemeClr val="tx1"/>
                          </a:solidFill>
                          <a:latin typeface="Corbel" panose="020B0503020204020204" pitchFamily="34" charset="0"/>
                          <a:ea typeface="+mn-ea"/>
                          <a:cs typeface="+mn-cs"/>
                        </a:rPr>
                        <a:t>TB</a:t>
                      </a:r>
                      <a:r>
                        <a:rPr lang="en-AU" sz="1400" b="1" kern="1200" spc="-100" baseline="0" dirty="0" smtClean="0">
                          <a:solidFill>
                            <a:schemeClr val="tx1"/>
                          </a:solidFill>
                          <a:latin typeface="Corbel" panose="020B0503020204020204" pitchFamily="34" charset="0"/>
                          <a:ea typeface="+mn-ea"/>
                          <a:cs typeface="+mn-cs"/>
                        </a:rPr>
                        <a:t> 7.7</a:t>
                      </a:r>
                      <a:endParaRPr lang="en-AU" sz="1400" b="1" kern="1200" spc="-100" dirty="0">
                        <a:solidFill>
                          <a:schemeClr val="tx1"/>
                        </a:solidFill>
                        <a:latin typeface="Corbel" panose="020B0503020204020204" pitchFamily="34" charset="0"/>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00"/>
                        </a:lnSpc>
                      </a:pPr>
                      <a:r>
                        <a:rPr lang="en-AU" sz="1400" b="1" kern="1200" dirty="0" smtClean="0">
                          <a:solidFill>
                            <a:schemeClr val="tx1"/>
                          </a:solidFill>
                          <a:latin typeface="Corbel" panose="020B0503020204020204" pitchFamily="34" charset="0"/>
                          <a:ea typeface="+mn-ea"/>
                          <a:cs typeface="+mn-cs"/>
                        </a:rPr>
                        <a:t>PPD</a:t>
                      </a:r>
                      <a:endParaRPr lang="en-AU" sz="1400" b="1" kern="1200" dirty="0">
                        <a:solidFill>
                          <a:schemeClr val="tx1"/>
                        </a:solidFill>
                        <a:latin typeface="Corbel" panose="020B0503020204020204" pitchFamily="34"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5993">
                <a:tc>
                  <a:txBody>
                    <a:bodyPr/>
                    <a:lstStyle/>
                    <a:p>
                      <a:pPr>
                        <a:lnSpc>
                          <a:spcPts val="1200"/>
                        </a:lnSpc>
                      </a:pPr>
                      <a:r>
                        <a:rPr lang="en-AU" sz="1400" b="0" i="1" dirty="0" smtClean="0">
                          <a:solidFill>
                            <a:schemeClr val="tx1"/>
                          </a:solidFill>
                          <a:latin typeface="Corbel" panose="020B0503020204020204" pitchFamily="34" charset="0"/>
                        </a:rPr>
                        <a:t>M. abcessus</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avium</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branderi</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celatum</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9166">
                <a:tc>
                  <a:txBody>
                    <a:bodyPr/>
                    <a:lstStyle/>
                    <a:p>
                      <a:pPr>
                        <a:lnSpc>
                          <a:spcPts val="1200"/>
                        </a:lnSpc>
                      </a:pPr>
                      <a:r>
                        <a:rPr lang="en-AU" sz="1400" b="0" i="1" dirty="0" smtClean="0">
                          <a:solidFill>
                            <a:schemeClr val="tx1"/>
                          </a:solidFill>
                          <a:latin typeface="Corbel" panose="020B0503020204020204" pitchFamily="34" charset="0"/>
                        </a:rPr>
                        <a:t>M. chelonae</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fortuitum</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gordonii</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intracellulare</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1" i="1" dirty="0" smtClean="0">
                          <a:solidFill>
                            <a:schemeClr val="tx1"/>
                          </a:solidFill>
                          <a:latin typeface="Corbel" panose="020B0503020204020204" pitchFamily="34" charset="0"/>
                        </a:rPr>
                        <a:t>M. kansasii</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malmoense</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1" i="1" dirty="0" smtClean="0">
                          <a:solidFill>
                            <a:schemeClr val="tx1"/>
                          </a:solidFill>
                          <a:latin typeface="Corbel" panose="020B0503020204020204" pitchFamily="34" charset="0"/>
                        </a:rPr>
                        <a:t>M. marinum</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oenavense</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scrofulaceum</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smegmatis</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1" i="1" dirty="0" smtClean="0">
                          <a:solidFill>
                            <a:schemeClr val="tx1"/>
                          </a:solidFill>
                          <a:latin typeface="Corbel" panose="020B0503020204020204" pitchFamily="34" charset="0"/>
                        </a:rPr>
                        <a:t>M. szulgai</a:t>
                      </a:r>
                      <a:endParaRPr lang="en-AU" sz="1400" b="1"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terra</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vaccae</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35993">
                <a:tc>
                  <a:txBody>
                    <a:bodyPr/>
                    <a:lstStyle/>
                    <a:p>
                      <a:pPr>
                        <a:lnSpc>
                          <a:spcPts val="1200"/>
                        </a:lnSpc>
                      </a:pPr>
                      <a:r>
                        <a:rPr lang="en-AU" sz="1400" b="0" i="1" dirty="0" smtClean="0">
                          <a:solidFill>
                            <a:schemeClr val="tx1"/>
                          </a:solidFill>
                          <a:latin typeface="Corbel" panose="020B0503020204020204" pitchFamily="34" charset="0"/>
                        </a:rPr>
                        <a:t>M. xenopi</a:t>
                      </a:r>
                      <a:endParaRPr lang="en-AU" sz="1400" b="0" i="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ts val="1200"/>
                        </a:lnSpc>
                      </a:pPr>
                      <a:r>
                        <a:rPr lang="en-AU" sz="2000" b="1" dirty="0" smtClean="0">
                          <a:solidFill>
                            <a:schemeClr val="tx1"/>
                          </a:solidFill>
                          <a:latin typeface="Corbel" panose="020B0503020204020204" pitchFamily="34" charset="0"/>
                        </a:rPr>
                        <a:t>+</a:t>
                      </a:r>
                      <a:endParaRPr lang="en-AU" sz="2000" b="1" dirty="0">
                        <a:solidFill>
                          <a:schemeClr val="tx1"/>
                        </a:solidFill>
                        <a:latin typeface="Corbel" panose="020B0503020204020204" pitchFamily="34" charset="0"/>
                      </a:endParaRP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3214586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 y="45358"/>
            <a:ext cx="9131300" cy="914400"/>
          </a:xfrm>
        </p:spPr>
        <p:txBody>
          <a:bodyPr/>
          <a:lstStyle/>
          <a:p>
            <a:r>
              <a:rPr lang="en-US" dirty="0" smtClean="0"/>
              <a:t>QFT Premise for Antigen Detection  </a:t>
            </a:r>
            <a:endParaRPr lang="en-US" dirty="0"/>
          </a:p>
        </p:txBody>
      </p:sp>
      <p:sp>
        <p:nvSpPr>
          <p:cNvPr id="2" name="Content Placeholder 1"/>
          <p:cNvSpPr>
            <a:spLocks noGrp="1"/>
          </p:cNvSpPr>
          <p:nvPr>
            <p:ph idx="1"/>
          </p:nvPr>
        </p:nvSpPr>
        <p:spPr>
          <a:xfrm>
            <a:off x="-8229600" y="609600"/>
            <a:ext cx="8229600" cy="1143000"/>
          </a:xfrm>
        </p:spPr>
        <p:txBody>
          <a:bodyPr/>
          <a:lstStyle/>
          <a:p>
            <a:endParaRPr lang="en-AU" dirty="0" smtClean="0"/>
          </a:p>
          <a:p>
            <a:endParaRPr lang="en-AU" dirty="0"/>
          </a:p>
        </p:txBody>
      </p:sp>
      <p:grpSp>
        <p:nvGrpSpPr>
          <p:cNvPr id="8" name="Group 7"/>
          <p:cNvGrpSpPr/>
          <p:nvPr/>
        </p:nvGrpSpPr>
        <p:grpSpPr>
          <a:xfrm>
            <a:off x="333375" y="1447800"/>
            <a:ext cx="8582025" cy="1173162"/>
            <a:chOff x="152400" y="1447800"/>
            <a:chExt cx="8582025" cy="1173162"/>
          </a:xfrm>
        </p:grpSpPr>
        <p:pic>
          <p:nvPicPr>
            <p:cNvPr id="10" name="Picture 2" descr="http://www.chumontreal.com/laboratoires/images/stories/images/contenants/350x338/120210-350x338-micro-tubequantifer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4047" t="5917" r="65391" b="6746"/>
            <a:stretch/>
          </p:blipFill>
          <p:spPr bwMode="auto">
            <a:xfrm rot="16200000">
              <a:off x="7218243" y="617418"/>
              <a:ext cx="594360" cy="2438004"/>
            </a:xfrm>
            <a:prstGeom prst="rect">
              <a:avLst/>
            </a:prstGeom>
            <a:noFill/>
            <a:ln w="571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2" name="Content Placeholder 1"/>
            <p:cNvSpPr txBox="1">
              <a:spLocks/>
            </p:cNvSpPr>
            <p:nvPr/>
          </p:nvSpPr>
          <p:spPr>
            <a:xfrm>
              <a:off x="152400" y="1447800"/>
              <a:ext cx="7162800" cy="1173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2400" b="1" dirty="0" smtClean="0"/>
                <a:t>NIL Tube: Negative Control</a:t>
              </a:r>
            </a:p>
            <a:p>
              <a:pPr fontAlgn="auto">
                <a:spcBef>
                  <a:spcPts val="0"/>
                </a:spcBef>
                <a:spcAft>
                  <a:spcPts val="0"/>
                </a:spcAft>
              </a:pPr>
              <a:r>
                <a:rPr lang="en-US" sz="2400" dirty="0" smtClean="0"/>
                <a:t>Adjusts for background noise, </a:t>
              </a:r>
              <a:r>
                <a:rPr lang="en-US" sz="2400" dirty="0" err="1" smtClean="0"/>
                <a:t>heterophile</a:t>
              </a:r>
              <a:r>
                <a:rPr lang="en-US" sz="2400" dirty="0" smtClean="0"/>
                <a:t> </a:t>
              </a:r>
            </a:p>
            <a:p>
              <a:pPr marL="0" indent="0" fontAlgn="auto">
                <a:spcBef>
                  <a:spcPts val="0"/>
                </a:spcBef>
                <a:spcAft>
                  <a:spcPts val="0"/>
                </a:spcAft>
                <a:buNone/>
                <a:tabLst>
                  <a:tab pos="342900" algn="l"/>
                </a:tabLst>
              </a:pPr>
              <a:r>
                <a:rPr lang="en-US" sz="2400" dirty="0"/>
                <a:t>	</a:t>
              </a:r>
              <a:r>
                <a:rPr lang="en-US" sz="2400" dirty="0" smtClean="0"/>
                <a:t>antibody effects, or non-specific IFN-</a:t>
              </a:r>
              <a:r>
                <a:rPr lang="el-GR" sz="2400" dirty="0" smtClean="0"/>
                <a:t>γ</a:t>
              </a:r>
              <a:r>
                <a:rPr lang="en-US" sz="2400" dirty="0" smtClean="0"/>
                <a:t> in samples</a:t>
              </a:r>
              <a:endParaRPr lang="en-AU" sz="2400" dirty="0"/>
            </a:p>
          </p:txBody>
        </p:sp>
      </p:grpSp>
      <p:grpSp>
        <p:nvGrpSpPr>
          <p:cNvPr id="5" name="Group 4"/>
          <p:cNvGrpSpPr/>
          <p:nvPr/>
        </p:nvGrpSpPr>
        <p:grpSpPr>
          <a:xfrm>
            <a:off x="333375" y="3070086"/>
            <a:ext cx="8582025" cy="1501914"/>
            <a:chOff x="152400" y="3070086"/>
            <a:chExt cx="8582025" cy="1501914"/>
          </a:xfrm>
        </p:grpSpPr>
        <p:pic>
          <p:nvPicPr>
            <p:cNvPr id="9" name="Picture 2" descr="http://www.chumontreal.com/laboratoires/images/stories/images/contenants/350x338/120210-350x338-micro-tubequantiferon.jpg"/>
            <p:cNvPicPr>
              <a:picLocks noChangeAspect="1" noChangeArrowheads="1"/>
            </p:cNvPicPr>
            <p:nvPr/>
          </p:nvPicPr>
          <p:blipFill rotWithShape="1">
            <a:blip r:embed="rId4">
              <a:extLst>
                <a:ext uri="{28A0092B-C50C-407E-A947-70E740481C1C}">
                  <a14:useLocalDpi xmlns:a14="http://schemas.microsoft.com/office/drawing/2010/main" val="0"/>
                </a:ext>
              </a:extLst>
            </a:blip>
            <a:srcRect l="41714" t="5327" r="37714" b="5950"/>
            <a:stretch/>
          </p:blipFill>
          <p:spPr bwMode="auto">
            <a:xfrm rot="16200000">
              <a:off x="7223075" y="2298650"/>
              <a:ext cx="585216" cy="2437484"/>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a:xfrm>
              <a:off x="152400" y="3070086"/>
              <a:ext cx="6374729" cy="15019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2400" b="1" dirty="0" smtClean="0"/>
                <a:t>TB ANTIGEN Tube: Patient TB antigen</a:t>
              </a:r>
            </a:p>
            <a:p>
              <a:pPr fontAlgn="auto">
                <a:spcBef>
                  <a:spcPts val="0"/>
                </a:spcBef>
                <a:spcAft>
                  <a:spcPts val="0"/>
                </a:spcAft>
              </a:pPr>
              <a:r>
                <a:rPr lang="en-US" sz="2400" dirty="0" smtClean="0"/>
                <a:t>Coated with TB-specific antigens </a:t>
              </a:r>
            </a:p>
            <a:p>
              <a:pPr marL="0" indent="0" fontAlgn="auto">
                <a:spcBef>
                  <a:spcPts val="0"/>
                </a:spcBef>
                <a:spcAft>
                  <a:spcPts val="0"/>
                </a:spcAft>
                <a:buNone/>
                <a:tabLst>
                  <a:tab pos="342900" algn="l"/>
                </a:tabLst>
              </a:pPr>
              <a:r>
                <a:rPr lang="en-US" sz="2400" dirty="0" smtClean="0"/>
                <a:t>	(ESAT-6, CFP-10, TB7.7)</a:t>
              </a:r>
              <a:endParaRPr lang="en-AU" sz="2400" dirty="0"/>
            </a:p>
          </p:txBody>
        </p:sp>
      </p:grpSp>
      <p:grpSp>
        <p:nvGrpSpPr>
          <p:cNvPr id="4" name="Group 3"/>
          <p:cNvGrpSpPr/>
          <p:nvPr/>
        </p:nvGrpSpPr>
        <p:grpSpPr>
          <a:xfrm>
            <a:off x="333375" y="4863838"/>
            <a:ext cx="8582025" cy="1536962"/>
            <a:chOff x="152400" y="5105138"/>
            <a:chExt cx="8582025" cy="1536962"/>
          </a:xfrm>
        </p:grpSpPr>
        <p:pic>
          <p:nvPicPr>
            <p:cNvPr id="1026" name="Picture 2" descr="http://www.chumontreal.com/laboratoires/images/stories/images/contenants/350x338/120210-350x338-micro-tubequantiferon.jpg"/>
            <p:cNvPicPr>
              <a:picLocks noChangeAspect="1" noChangeArrowheads="1"/>
            </p:cNvPicPr>
            <p:nvPr/>
          </p:nvPicPr>
          <p:blipFill rotWithShape="1">
            <a:blip r:embed="rId4">
              <a:extLst>
                <a:ext uri="{28A0092B-C50C-407E-A947-70E740481C1C}">
                  <a14:useLocalDpi xmlns:a14="http://schemas.microsoft.com/office/drawing/2010/main" val="0"/>
                </a:ext>
              </a:extLst>
            </a:blip>
            <a:srcRect l="70286" t="6689" r="10285" b="5325"/>
            <a:stretch/>
          </p:blipFill>
          <p:spPr bwMode="auto">
            <a:xfrm rot="16200000">
              <a:off x="7235839" y="4216413"/>
              <a:ext cx="557784" cy="2439389"/>
            </a:xfrm>
            <a:prstGeom prst="rect">
              <a:avLst/>
            </a:prstGeom>
            <a:noFill/>
            <a:ln w="57150">
              <a:solidFill>
                <a:srgbClr val="9930A0"/>
              </a:solidFill>
            </a:ln>
            <a:extLst>
              <a:ext uri="{909E8E84-426E-40DD-AFC4-6F175D3DCCD1}">
                <a14:hiddenFill xmlns:a14="http://schemas.microsoft.com/office/drawing/2010/main">
                  <a:solidFill>
                    <a:srgbClr val="FFFFFF"/>
                  </a:solidFill>
                </a14:hiddenFill>
              </a:ext>
            </a:extLst>
          </p:spPr>
        </p:pic>
        <p:sp>
          <p:nvSpPr>
            <p:cNvPr id="14" name="Content Placeholder 1"/>
            <p:cNvSpPr txBox="1">
              <a:spLocks/>
            </p:cNvSpPr>
            <p:nvPr/>
          </p:nvSpPr>
          <p:spPr>
            <a:xfrm>
              <a:off x="152400" y="5105138"/>
              <a:ext cx="6858000" cy="1536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2400" b="1" dirty="0" smtClean="0"/>
                <a:t>MITOGEN Tube: Positive Control</a:t>
              </a:r>
            </a:p>
            <a:p>
              <a:pPr marL="0" indent="0" fontAlgn="auto">
                <a:spcBef>
                  <a:spcPts val="0"/>
                </a:spcBef>
                <a:spcAft>
                  <a:spcPts val="0"/>
                </a:spcAft>
                <a:buNone/>
              </a:pPr>
              <a:r>
                <a:rPr lang="en-US" sz="2400" dirty="0" smtClean="0"/>
                <a:t>(PHA – </a:t>
              </a:r>
              <a:r>
                <a:rPr lang="en-US" sz="2400" dirty="0" err="1" smtClean="0"/>
                <a:t>phytohaemagglutinin</a:t>
              </a:r>
              <a:r>
                <a:rPr lang="en-US" sz="2400" dirty="0" smtClean="0"/>
                <a:t>)</a:t>
              </a:r>
            </a:p>
            <a:p>
              <a:pPr fontAlgn="auto">
                <a:spcBef>
                  <a:spcPts val="0"/>
                </a:spcBef>
                <a:spcAft>
                  <a:spcPts val="0"/>
                </a:spcAft>
              </a:pPr>
              <a:r>
                <a:rPr lang="en-US" sz="2400" dirty="0" smtClean="0"/>
                <a:t>Indicates patient’s immune status</a:t>
              </a:r>
            </a:p>
            <a:p>
              <a:pPr fontAlgn="auto">
                <a:spcBef>
                  <a:spcPts val="0"/>
                </a:spcBef>
                <a:spcAft>
                  <a:spcPts val="0"/>
                </a:spcAft>
              </a:pPr>
              <a:r>
                <a:rPr lang="en-US" sz="2400" dirty="0" smtClean="0"/>
                <a:t>Indicates correct blood handling and incubation</a:t>
              </a:r>
              <a:endParaRPr lang="en-AU" sz="2400" dirty="0"/>
            </a:p>
          </p:txBody>
        </p:sp>
      </p:grpSp>
    </p:spTree>
    <p:custDataLst>
      <p:tags r:id="rId1"/>
    </p:custDataLst>
    <p:extLst>
      <p:ext uri="{BB962C8B-B14F-4D97-AF65-F5344CB8AC3E}">
        <p14:creationId xmlns:p14="http://schemas.microsoft.com/office/powerpoint/2010/main" val="261638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QFT Procedure</a:t>
            </a:r>
            <a:endParaRPr lang="en-US" dirty="0"/>
          </a:p>
        </p:txBody>
      </p:sp>
      <p:grpSp>
        <p:nvGrpSpPr>
          <p:cNvPr id="10" name="Group 9"/>
          <p:cNvGrpSpPr/>
          <p:nvPr/>
        </p:nvGrpSpPr>
        <p:grpSpPr>
          <a:xfrm>
            <a:off x="390250" y="1546860"/>
            <a:ext cx="1828800" cy="2194560"/>
            <a:chOff x="365760" y="1451066"/>
            <a:chExt cx="1828800" cy="2194560"/>
          </a:xfrm>
        </p:grpSpPr>
        <p:sp>
          <p:nvSpPr>
            <p:cNvPr id="22" name="Rectangle 21"/>
            <p:cNvSpPr/>
            <p:nvPr/>
          </p:nvSpPr>
          <p:spPr>
            <a:xfrm>
              <a:off x="365760" y="1451066"/>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8619" y="1531620"/>
              <a:ext cx="1805941"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2593521" y="1546860"/>
            <a:ext cx="1828800" cy="2194560"/>
            <a:chOff x="2583181" y="1455420"/>
            <a:chExt cx="1828800" cy="2194560"/>
          </a:xfrm>
        </p:grpSpPr>
        <p:sp>
          <p:nvSpPr>
            <p:cNvPr id="21" name="Rectangle 20"/>
            <p:cNvSpPr/>
            <p:nvPr/>
          </p:nvSpPr>
          <p:spPr>
            <a:xfrm>
              <a:off x="2583181" y="1455420"/>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90800" y="1531620"/>
              <a:ext cx="1821181" cy="21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4724400" y="1535974"/>
            <a:ext cx="1828800" cy="2202180"/>
            <a:chOff x="4784271" y="1440180"/>
            <a:chExt cx="1828800" cy="2202180"/>
          </a:xfrm>
        </p:grpSpPr>
        <p:sp>
          <p:nvSpPr>
            <p:cNvPr id="20" name="Rectangle 19"/>
            <p:cNvSpPr/>
            <p:nvPr/>
          </p:nvSpPr>
          <p:spPr>
            <a:xfrm>
              <a:off x="4784271" y="1440180"/>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89714" y="1531620"/>
              <a:ext cx="1796143" cy="211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p:nvPr/>
        </p:nvGrpSpPr>
        <p:grpSpPr>
          <a:xfrm>
            <a:off x="5715000" y="4276453"/>
            <a:ext cx="1828800" cy="2200547"/>
            <a:chOff x="6976654" y="4253593"/>
            <a:chExt cx="1828800" cy="2200547"/>
          </a:xfrm>
        </p:grpSpPr>
        <p:sp>
          <p:nvSpPr>
            <p:cNvPr id="23" name="Rectangle 22"/>
            <p:cNvSpPr/>
            <p:nvPr/>
          </p:nvSpPr>
          <p:spPr>
            <a:xfrm>
              <a:off x="6976654" y="4253593"/>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987540" y="4343400"/>
              <a:ext cx="1805940" cy="211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Curved Left Arrow 27"/>
          <p:cNvSpPr/>
          <p:nvPr/>
        </p:nvSpPr>
        <p:spPr>
          <a:xfrm>
            <a:off x="7436285" y="2658912"/>
            <a:ext cx="1552395" cy="3183973"/>
          </a:xfrm>
          <a:prstGeom prst="curvedLeftArrow">
            <a:avLst>
              <a:gd name="adj1" fmla="val 26726"/>
              <a:gd name="adj2" fmla="val 50000"/>
              <a:gd name="adj3" fmla="val 20037"/>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6858000" y="1535974"/>
            <a:ext cx="1829888" cy="2194560"/>
            <a:chOff x="6964680" y="1440180"/>
            <a:chExt cx="1829888" cy="2194560"/>
          </a:xfrm>
        </p:grpSpPr>
        <p:sp>
          <p:nvSpPr>
            <p:cNvPr id="19" name="Rectangle 18"/>
            <p:cNvSpPr/>
            <p:nvPr/>
          </p:nvSpPr>
          <p:spPr>
            <a:xfrm>
              <a:off x="6965768" y="1440180"/>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64680" y="1828800"/>
              <a:ext cx="180594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3507921" y="4276453"/>
            <a:ext cx="1828800" cy="2194560"/>
            <a:chOff x="4784271" y="4135755"/>
            <a:chExt cx="1828800" cy="2194560"/>
          </a:xfrm>
        </p:grpSpPr>
        <p:sp>
          <p:nvSpPr>
            <p:cNvPr id="18" name="Rectangle 17"/>
            <p:cNvSpPr/>
            <p:nvPr/>
          </p:nvSpPr>
          <p:spPr>
            <a:xfrm>
              <a:off x="4784271" y="4135755"/>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792436" y="4267200"/>
              <a:ext cx="1817371" cy="20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5" name="Group 24"/>
          <p:cNvGrpSpPr/>
          <p:nvPr/>
        </p:nvGrpSpPr>
        <p:grpSpPr>
          <a:xfrm>
            <a:off x="1293221" y="4276453"/>
            <a:ext cx="1828800" cy="2194560"/>
            <a:chOff x="2583181" y="4177665"/>
            <a:chExt cx="1828800" cy="2194560"/>
          </a:xfrm>
        </p:grpSpPr>
        <p:sp>
          <p:nvSpPr>
            <p:cNvPr id="9" name="Rectangle 8"/>
            <p:cNvSpPr/>
            <p:nvPr/>
          </p:nvSpPr>
          <p:spPr>
            <a:xfrm>
              <a:off x="2583181" y="4177665"/>
              <a:ext cx="18288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594610" y="4572000"/>
              <a:ext cx="1817371" cy="124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Right Arrow 26"/>
          <p:cNvSpPr/>
          <p:nvPr/>
        </p:nvSpPr>
        <p:spPr>
          <a:xfrm>
            <a:off x="2133600" y="2529840"/>
            <a:ext cx="459921" cy="4572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314825" y="2529840"/>
            <a:ext cx="459921" cy="4572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6520542" y="2529840"/>
            <a:ext cx="459921" cy="4572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10800000">
            <a:off x="5257801" y="5196839"/>
            <a:ext cx="459921" cy="4572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0800000">
            <a:off x="3048000" y="5196839"/>
            <a:ext cx="459921" cy="4572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78821" y="1154974"/>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orbel" panose="020B0503020204020204" pitchFamily="34" charset="0"/>
              </a:rPr>
              <a:t>1. Blood draw</a:t>
            </a:r>
            <a:endParaRPr lang="en-US" b="1" dirty="0">
              <a:solidFill>
                <a:schemeClr val="bg1"/>
              </a:solidFill>
              <a:latin typeface="Corbel" panose="020B0503020204020204" pitchFamily="34" charset="0"/>
            </a:endParaRPr>
          </a:p>
        </p:txBody>
      </p:sp>
      <p:sp>
        <p:nvSpPr>
          <p:cNvPr id="39" name="Rectangle 38"/>
          <p:cNvSpPr/>
          <p:nvPr/>
        </p:nvSpPr>
        <p:spPr>
          <a:xfrm>
            <a:off x="2593521" y="1165860"/>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Corbel" panose="020B0503020204020204" pitchFamily="34" charset="0"/>
              </a:rPr>
              <a:t>2</a:t>
            </a:r>
            <a:r>
              <a:rPr lang="en-US" b="1" dirty="0" smtClean="0">
                <a:solidFill>
                  <a:schemeClr val="bg1"/>
                </a:solidFill>
                <a:latin typeface="Corbel" panose="020B0503020204020204" pitchFamily="34" charset="0"/>
              </a:rPr>
              <a:t>. Shake tubes</a:t>
            </a:r>
            <a:endParaRPr lang="en-US" b="1" dirty="0">
              <a:solidFill>
                <a:schemeClr val="bg1"/>
              </a:solidFill>
              <a:latin typeface="Corbel" panose="020B0503020204020204" pitchFamily="34" charset="0"/>
            </a:endParaRPr>
          </a:p>
        </p:txBody>
      </p:sp>
      <p:sp>
        <p:nvSpPr>
          <p:cNvPr id="40" name="Rectangle 39"/>
          <p:cNvSpPr/>
          <p:nvPr/>
        </p:nvSpPr>
        <p:spPr>
          <a:xfrm>
            <a:off x="4876800" y="1154974"/>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orbel" panose="020B0503020204020204" pitchFamily="34" charset="0"/>
              </a:rPr>
              <a:t>3. Incubate</a:t>
            </a:r>
            <a:endParaRPr lang="en-US" b="1" dirty="0">
              <a:solidFill>
                <a:schemeClr val="bg1"/>
              </a:solidFill>
              <a:latin typeface="Corbel" panose="020B0503020204020204" pitchFamily="34" charset="0"/>
            </a:endParaRPr>
          </a:p>
        </p:txBody>
      </p:sp>
      <p:sp>
        <p:nvSpPr>
          <p:cNvPr id="41" name="Rectangle 40"/>
          <p:cNvSpPr/>
          <p:nvPr/>
        </p:nvSpPr>
        <p:spPr>
          <a:xfrm>
            <a:off x="7010400" y="1165860"/>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orbel" panose="020B0503020204020204" pitchFamily="34" charset="0"/>
              </a:rPr>
              <a:t>4. Centrifuge</a:t>
            </a:r>
            <a:endParaRPr lang="en-US" b="1" dirty="0">
              <a:solidFill>
                <a:schemeClr val="bg1"/>
              </a:solidFill>
              <a:latin typeface="Corbel" panose="020B0503020204020204" pitchFamily="34" charset="0"/>
            </a:endParaRPr>
          </a:p>
        </p:txBody>
      </p:sp>
      <p:sp>
        <p:nvSpPr>
          <p:cNvPr id="42" name="Rectangle 41"/>
          <p:cNvSpPr/>
          <p:nvPr/>
        </p:nvSpPr>
        <p:spPr>
          <a:xfrm>
            <a:off x="5638800" y="3923212"/>
            <a:ext cx="219891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Corbel" panose="020B0503020204020204" pitchFamily="34" charset="0"/>
              </a:rPr>
              <a:t>5</a:t>
            </a:r>
            <a:r>
              <a:rPr lang="en-US" b="1" dirty="0" smtClean="0">
                <a:solidFill>
                  <a:schemeClr val="bg1"/>
                </a:solidFill>
                <a:latin typeface="Corbel" panose="020B0503020204020204" pitchFamily="34" charset="0"/>
              </a:rPr>
              <a:t>. Harvest plasma</a:t>
            </a:r>
            <a:endParaRPr lang="en-US" b="1" dirty="0">
              <a:solidFill>
                <a:schemeClr val="bg1"/>
              </a:solidFill>
              <a:latin typeface="Corbel" panose="020B0503020204020204" pitchFamily="34" charset="0"/>
            </a:endParaRPr>
          </a:p>
        </p:txBody>
      </p:sp>
      <p:sp>
        <p:nvSpPr>
          <p:cNvPr id="43" name="Rectangle 42"/>
          <p:cNvSpPr/>
          <p:nvPr/>
        </p:nvSpPr>
        <p:spPr>
          <a:xfrm>
            <a:off x="3777072" y="3923212"/>
            <a:ext cx="140452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Corbel" panose="020B0503020204020204" pitchFamily="34" charset="0"/>
              </a:rPr>
              <a:t>6. ELISA*</a:t>
            </a:r>
            <a:endParaRPr lang="en-US" b="1" dirty="0">
              <a:solidFill>
                <a:schemeClr val="bg1"/>
              </a:solidFill>
              <a:latin typeface="Corbel" panose="020B0503020204020204" pitchFamily="34" charset="0"/>
            </a:endParaRPr>
          </a:p>
        </p:txBody>
      </p:sp>
      <p:sp>
        <p:nvSpPr>
          <p:cNvPr id="44" name="Rectangle 43"/>
          <p:cNvSpPr/>
          <p:nvPr/>
        </p:nvSpPr>
        <p:spPr>
          <a:xfrm>
            <a:off x="1219200" y="3923212"/>
            <a:ext cx="21790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Corbel" panose="020B0503020204020204" pitchFamily="34" charset="0"/>
              </a:rPr>
              <a:t>7</a:t>
            </a:r>
            <a:r>
              <a:rPr lang="en-US" b="1" dirty="0" smtClean="0">
                <a:solidFill>
                  <a:schemeClr val="bg1"/>
                </a:solidFill>
                <a:latin typeface="Corbel" panose="020B0503020204020204" pitchFamily="34" charset="0"/>
              </a:rPr>
              <a:t>. Calculate results*</a:t>
            </a:r>
            <a:endParaRPr lang="en-US" b="1" dirty="0">
              <a:solidFill>
                <a:schemeClr val="bg1"/>
              </a:solidFill>
              <a:latin typeface="Corbel" panose="020B0503020204020204" pitchFamily="34" charset="0"/>
            </a:endParaRPr>
          </a:p>
        </p:txBody>
      </p:sp>
      <p:sp>
        <p:nvSpPr>
          <p:cNvPr id="29" name="Rectangle 28"/>
          <p:cNvSpPr/>
          <p:nvPr/>
        </p:nvSpPr>
        <p:spPr>
          <a:xfrm>
            <a:off x="56337" y="6423388"/>
            <a:ext cx="8534400" cy="464871"/>
          </a:xfrm>
          <a:prstGeom prst="rect">
            <a:avLst/>
          </a:prstGeom>
        </p:spPr>
        <p:txBody>
          <a:bodyPr wrap="square">
            <a:spAutoFit/>
          </a:bodyPr>
          <a:lstStyle/>
          <a:p>
            <a:pPr>
              <a:lnSpc>
                <a:spcPct val="150000"/>
              </a:lnSpc>
              <a:buClr>
                <a:schemeClr val="accent2"/>
              </a:buClr>
            </a:pPr>
            <a:r>
              <a:rPr lang="en-US" dirty="0">
                <a:solidFill>
                  <a:srgbClr val="FFC000"/>
                </a:solidFill>
                <a:latin typeface="Corbel" panose="020B0503020204020204" pitchFamily="34" charset="0"/>
              </a:rPr>
              <a:t>* </a:t>
            </a:r>
            <a:r>
              <a:rPr lang="en-US" dirty="0" smtClean="0">
                <a:solidFill>
                  <a:srgbClr val="FFC000"/>
                </a:solidFill>
                <a:latin typeface="Corbel" panose="020B0503020204020204" pitchFamily="34" charset="0"/>
              </a:rPr>
              <a:t>Typically automated in lab</a:t>
            </a:r>
            <a:endParaRPr lang="en-US" dirty="0">
              <a:solidFill>
                <a:srgbClr val="FFC000"/>
              </a:solidFill>
              <a:latin typeface="Corbel" panose="020B0503020204020204" pitchFamily="34" charset="0"/>
            </a:endParaRPr>
          </a:p>
        </p:txBody>
      </p:sp>
    </p:spTree>
    <p:extLst>
      <p:ext uri="{BB962C8B-B14F-4D97-AF65-F5344CB8AC3E}">
        <p14:creationId xmlns:p14="http://schemas.microsoft.com/office/powerpoint/2010/main" val="2349676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228600"/>
            <a:ext cx="8915400" cy="6477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394" name="Rectangle 2"/>
          <p:cNvSpPr>
            <a:spLocks noChangeArrowheads="1"/>
          </p:cNvSpPr>
          <p:nvPr/>
        </p:nvSpPr>
        <p:spPr bwMode="auto">
          <a:xfrm>
            <a:off x="147638" y="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anchor="ctr"/>
          <a:lstStyle/>
          <a:p>
            <a:pPr algn="ctr" eaLnBrk="1" hangingPunct="1">
              <a:defRPr/>
            </a:pPr>
            <a:r>
              <a:rPr lang="en-US" sz="4400" dirty="0" err="1">
                <a:solidFill>
                  <a:schemeClr val="bg1"/>
                </a:solidFill>
                <a:effectLst>
                  <a:outerShdw blurRad="38100" dist="38100" dir="2700000" algn="tl">
                    <a:srgbClr val="000000"/>
                  </a:outerShdw>
                </a:effectLst>
                <a:latin typeface="Tahoma" charset="0"/>
              </a:rPr>
              <a:t>QuantiFERON</a:t>
            </a:r>
            <a:r>
              <a:rPr lang="en-US" sz="4400" dirty="0">
                <a:solidFill>
                  <a:schemeClr val="bg1"/>
                </a:solidFill>
                <a:effectLst>
                  <a:outerShdw blurRad="38100" dist="38100" dir="2700000" algn="tl">
                    <a:srgbClr val="000000"/>
                  </a:outerShdw>
                </a:effectLst>
                <a:latin typeface="Tahoma" charset="0"/>
              </a:rPr>
              <a:t> Test Method</a:t>
            </a:r>
          </a:p>
        </p:txBody>
      </p:sp>
      <p:sp>
        <p:nvSpPr>
          <p:cNvPr id="443395" name="Rectangle 3"/>
          <p:cNvSpPr>
            <a:spLocks noChangeArrowheads="1"/>
          </p:cNvSpPr>
          <p:nvPr/>
        </p:nvSpPr>
        <p:spPr bwMode="auto">
          <a:xfrm>
            <a:off x="1138238" y="5029200"/>
            <a:ext cx="3810000" cy="990600"/>
          </a:xfrm>
          <a:prstGeom prst="rect">
            <a:avLst/>
          </a:prstGeom>
          <a:noFill/>
          <a:ln w="9525">
            <a:noFill/>
            <a:miter lim="800000"/>
            <a:headEnd/>
            <a:tailEnd/>
          </a:ln>
        </p:spPr>
        <p:txBody>
          <a:bodyPr/>
          <a:lstStyle/>
          <a:p>
            <a:pPr marL="342900" indent="-342900">
              <a:lnSpc>
                <a:spcPct val="90000"/>
              </a:lnSpc>
              <a:buClr>
                <a:schemeClr val="hlink"/>
              </a:buClr>
              <a:buSzPct val="65000"/>
              <a:buFontTx/>
              <a:buChar char="•"/>
              <a:defRPr/>
            </a:pPr>
            <a:r>
              <a:rPr lang="en-US" sz="2000" dirty="0" smtClean="0">
                <a:solidFill>
                  <a:srgbClr val="FFFFFF"/>
                </a:solidFill>
                <a:effectLst>
                  <a:outerShdw blurRad="38100" dist="38100" dir="2700000" algn="tl">
                    <a:srgbClr val="000000"/>
                  </a:outerShdw>
                </a:effectLst>
              </a:rPr>
              <a:t>Incubate overnight 37</a:t>
            </a:r>
            <a:r>
              <a:rPr lang="en-US" sz="2000" baseline="30000" dirty="0" smtClean="0">
                <a:solidFill>
                  <a:srgbClr val="FFFFFF"/>
                </a:solidFill>
                <a:effectLst>
                  <a:outerShdw blurRad="38100" dist="38100" dir="2700000" algn="tl">
                    <a:srgbClr val="000000"/>
                  </a:outerShdw>
                </a:effectLst>
              </a:rPr>
              <a:t>o</a:t>
            </a:r>
            <a:r>
              <a:rPr lang="en-US" sz="2000" dirty="0" smtClean="0">
                <a:solidFill>
                  <a:srgbClr val="FFFFFF"/>
                </a:solidFill>
                <a:effectLst>
                  <a:outerShdw blurRad="38100" dist="38100" dir="2700000" algn="tl">
                    <a:srgbClr val="000000"/>
                  </a:outerShdw>
                </a:effectLst>
              </a:rPr>
              <a:t>C</a:t>
            </a:r>
          </a:p>
          <a:p>
            <a:pPr marL="342900" indent="-342900">
              <a:lnSpc>
                <a:spcPct val="90000"/>
              </a:lnSpc>
              <a:buClr>
                <a:schemeClr val="hlink"/>
              </a:buClr>
              <a:buSzPct val="65000"/>
              <a:buFontTx/>
              <a:buChar char="•"/>
              <a:defRPr/>
            </a:pPr>
            <a:r>
              <a:rPr lang="en-US" sz="2000" dirty="0" smtClean="0">
                <a:solidFill>
                  <a:srgbClr val="FFFFFF"/>
                </a:solidFill>
                <a:effectLst>
                  <a:outerShdw blurRad="38100" dist="38100" dir="2700000" algn="tl">
                    <a:srgbClr val="000000"/>
                  </a:outerShdw>
                </a:effectLst>
              </a:rPr>
              <a:t>TB </a:t>
            </a:r>
            <a:r>
              <a:rPr lang="en-US" sz="2000" dirty="0">
                <a:solidFill>
                  <a:srgbClr val="FFFFFF"/>
                </a:solidFill>
                <a:effectLst>
                  <a:outerShdw blurRad="38100" dist="38100" dir="2700000" algn="tl">
                    <a:srgbClr val="000000"/>
                  </a:outerShdw>
                </a:effectLst>
              </a:rPr>
              <a:t>infected individuals respond by producing Interferon-</a:t>
            </a:r>
            <a:r>
              <a:rPr lang="en-US" sz="2000" dirty="0" smtClean="0">
                <a:solidFill>
                  <a:srgbClr val="FFFFFF"/>
                </a:solidFill>
                <a:effectLst>
                  <a:outerShdw blurRad="38100" dist="38100" dir="2700000" algn="tl">
                    <a:srgbClr val="000000"/>
                  </a:outerShdw>
                </a:effectLst>
                <a:latin typeface="Symbol" charset="2"/>
                <a:cs typeface="Symbol" charset="2"/>
              </a:rPr>
              <a:t>g</a:t>
            </a:r>
          </a:p>
          <a:p>
            <a:pPr marL="342900" indent="-342900">
              <a:lnSpc>
                <a:spcPct val="90000"/>
              </a:lnSpc>
              <a:buClr>
                <a:schemeClr val="hlink"/>
              </a:buClr>
              <a:buSzPct val="65000"/>
              <a:buFontTx/>
              <a:buChar char="•"/>
              <a:defRPr/>
            </a:pPr>
            <a:r>
              <a:rPr lang="en-US" sz="2000" dirty="0" smtClean="0">
                <a:solidFill>
                  <a:srgbClr val="FFFFFF"/>
                </a:solidFill>
                <a:effectLst>
                  <a:outerShdw blurRad="38100" dist="38100" dir="2700000" algn="tl">
                    <a:srgbClr val="000000"/>
                  </a:outerShdw>
                </a:effectLst>
              </a:rPr>
              <a:t>Harvest Plasma</a:t>
            </a:r>
            <a:endParaRPr lang="en-US" sz="2000" dirty="0">
              <a:solidFill>
                <a:srgbClr val="FFFFFF"/>
              </a:solidFill>
              <a:effectLst>
                <a:outerShdw blurRad="38100" dist="38100" dir="2700000" algn="tl">
                  <a:srgbClr val="000000"/>
                </a:outerShdw>
              </a:effectLst>
            </a:endParaRPr>
          </a:p>
        </p:txBody>
      </p:sp>
      <p:sp>
        <p:nvSpPr>
          <p:cNvPr id="443396" name="Rectangle 4"/>
          <p:cNvSpPr>
            <a:spLocks noChangeArrowheads="1"/>
          </p:cNvSpPr>
          <p:nvPr/>
        </p:nvSpPr>
        <p:spPr bwMode="auto">
          <a:xfrm>
            <a:off x="4948238" y="5029200"/>
            <a:ext cx="4191000" cy="685800"/>
          </a:xfrm>
          <a:prstGeom prst="rect">
            <a:avLst/>
          </a:prstGeom>
          <a:noFill/>
          <a:ln w="9525">
            <a:noFill/>
            <a:miter lim="800000"/>
            <a:headEnd/>
            <a:tailEnd/>
          </a:ln>
        </p:spPr>
        <p:txBody>
          <a:bodyPr/>
          <a:lstStyle/>
          <a:p>
            <a:pPr marL="342900" indent="-342900">
              <a:lnSpc>
                <a:spcPct val="90000"/>
              </a:lnSpc>
              <a:buClr>
                <a:schemeClr val="hlink"/>
              </a:buClr>
              <a:buSzPct val="65000"/>
              <a:buFontTx/>
              <a:buChar char="•"/>
              <a:defRPr/>
            </a:pPr>
            <a:r>
              <a:rPr lang="en-US" sz="1800" dirty="0">
                <a:solidFill>
                  <a:srgbClr val="FFFFFF"/>
                </a:solidFill>
                <a:effectLst>
                  <a:outerShdw blurRad="38100" dist="38100" dir="2700000" algn="tl">
                    <a:srgbClr val="000000"/>
                  </a:outerShdw>
                </a:effectLst>
                <a:latin typeface="Tahoma" charset="0"/>
              </a:rPr>
              <a:t>Incubate 120 minutes in</a:t>
            </a:r>
            <a:r>
              <a:rPr lang="ja-JP" altLang="en-US" sz="1800" dirty="0">
                <a:solidFill>
                  <a:srgbClr val="FFFFFF"/>
                </a:solidFill>
                <a:effectLst>
                  <a:outerShdw blurRad="38100" dist="38100" dir="2700000" algn="tl">
                    <a:srgbClr val="000000"/>
                  </a:outerShdw>
                </a:effectLst>
                <a:latin typeface="Tahoma" charset="0"/>
              </a:rPr>
              <a:t>“</a:t>
            </a:r>
            <a:r>
              <a:rPr lang="en-US" sz="1800" dirty="0">
                <a:solidFill>
                  <a:srgbClr val="FFFFFF"/>
                </a:solidFill>
                <a:effectLst>
                  <a:outerShdw blurRad="38100" dist="38100" dir="2700000" algn="tl">
                    <a:srgbClr val="000000"/>
                  </a:outerShdw>
                </a:effectLst>
                <a:latin typeface="Tahoma" charset="0"/>
              </a:rPr>
              <a:t>Sandwich</a:t>
            </a:r>
            <a:r>
              <a:rPr lang="ja-JP" altLang="en-US" sz="1800" dirty="0">
                <a:solidFill>
                  <a:srgbClr val="FFFFFF"/>
                </a:solidFill>
                <a:effectLst>
                  <a:outerShdw blurRad="38100" dist="38100" dir="2700000" algn="tl">
                    <a:srgbClr val="000000"/>
                  </a:outerShdw>
                </a:effectLst>
                <a:latin typeface="Tahoma" charset="0"/>
              </a:rPr>
              <a:t>”</a:t>
            </a:r>
            <a:r>
              <a:rPr lang="en-US" sz="1800" dirty="0">
                <a:solidFill>
                  <a:srgbClr val="FFFFFF"/>
                </a:solidFill>
                <a:effectLst>
                  <a:outerShdw blurRad="38100" dist="38100" dir="2700000" algn="tl">
                    <a:srgbClr val="000000"/>
                  </a:outerShdw>
                </a:effectLst>
                <a:latin typeface="Tahoma" charset="0"/>
              </a:rPr>
              <a:t>  </a:t>
            </a:r>
            <a:r>
              <a:rPr lang="en-US" sz="1800" dirty="0" smtClean="0">
                <a:solidFill>
                  <a:srgbClr val="FFFFFF"/>
                </a:solidFill>
                <a:effectLst>
                  <a:outerShdw blurRad="38100" dist="38100" dir="2700000" algn="tl">
                    <a:srgbClr val="000000"/>
                  </a:outerShdw>
                </a:effectLst>
                <a:latin typeface="Tahoma" charset="0"/>
              </a:rPr>
              <a:t>ELISA</a:t>
            </a:r>
          </a:p>
          <a:p>
            <a:pPr marL="342900" indent="-342900">
              <a:lnSpc>
                <a:spcPct val="90000"/>
              </a:lnSpc>
              <a:buClr>
                <a:schemeClr val="hlink"/>
              </a:buClr>
              <a:buSzPct val="65000"/>
              <a:buFontTx/>
              <a:buChar char="•"/>
              <a:defRPr/>
            </a:pPr>
            <a:r>
              <a:rPr lang="en-US" dirty="0" smtClean="0">
                <a:solidFill>
                  <a:srgbClr val="FFFFFF"/>
                </a:solidFill>
                <a:effectLst>
                  <a:outerShdw blurRad="38100" dist="38100" dir="2700000" algn="tl">
                    <a:srgbClr val="000000"/>
                  </a:outerShdw>
                </a:effectLst>
                <a:latin typeface="Tahoma" charset="0"/>
              </a:rPr>
              <a:t>Wash, Add substrate, Develop color</a:t>
            </a:r>
            <a:endParaRPr lang="en-US" sz="1800" dirty="0">
              <a:solidFill>
                <a:srgbClr val="FFFFFF"/>
              </a:solidFill>
              <a:effectLst>
                <a:outerShdw blurRad="38100" dist="38100" dir="2700000" algn="tl">
                  <a:srgbClr val="000000"/>
                </a:outerShdw>
              </a:effectLst>
              <a:latin typeface="Tahoma" charset="0"/>
            </a:endParaRPr>
          </a:p>
          <a:p>
            <a:pPr marL="342900" indent="-342900" eaLnBrk="1" hangingPunct="1">
              <a:lnSpc>
                <a:spcPct val="90000"/>
              </a:lnSpc>
              <a:spcBef>
                <a:spcPct val="20000"/>
              </a:spcBef>
              <a:buClr>
                <a:schemeClr val="hlink"/>
              </a:buClr>
              <a:buSzPct val="65000"/>
              <a:buFont typeface="Wingdings" charset="0"/>
              <a:buChar char="n"/>
              <a:defRPr/>
            </a:pPr>
            <a:endParaRPr lang="en-US" dirty="0">
              <a:effectLst>
                <a:outerShdw blurRad="38100" dist="38100" dir="2700000" algn="tl">
                  <a:srgbClr val="000000"/>
                </a:outerShdw>
              </a:effectLst>
              <a:latin typeface="Tahoma" charset="0"/>
            </a:endParaRPr>
          </a:p>
        </p:txBody>
      </p:sp>
      <p:pic>
        <p:nvPicPr>
          <p:cNvPr id="48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2057400"/>
            <a:ext cx="32512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9" name="AutoShape 7"/>
          <p:cNvSpPr>
            <a:spLocks noChangeArrowheads="1"/>
          </p:cNvSpPr>
          <p:nvPr/>
        </p:nvSpPr>
        <p:spPr bwMode="auto">
          <a:xfrm>
            <a:off x="3652838" y="2895600"/>
            <a:ext cx="409575" cy="457200"/>
          </a:xfrm>
          <a:prstGeom prst="upArrow">
            <a:avLst>
              <a:gd name="adj1" fmla="val 50000"/>
              <a:gd name="adj2" fmla="val 27907"/>
            </a:avLst>
          </a:prstGeom>
          <a:solidFill>
            <a:srgbClr val="8E6279"/>
          </a:solidFill>
          <a:ln w="9525">
            <a:solidFill>
              <a:srgbClr val="8E6279"/>
            </a:solidFill>
            <a:miter lim="800000"/>
            <a:headEnd/>
            <a:tailEnd/>
          </a:ln>
        </p:spPr>
        <p:txBody>
          <a:bodyPr wrap="none" anchor="ctr"/>
          <a:lstStyle/>
          <a:p>
            <a:endParaRPr lang="en-US" sz="1800"/>
          </a:p>
        </p:txBody>
      </p:sp>
      <p:grpSp>
        <p:nvGrpSpPr>
          <p:cNvPr id="2" name="Group 8"/>
          <p:cNvGrpSpPr>
            <a:grpSpLocks/>
          </p:cNvGrpSpPr>
          <p:nvPr/>
        </p:nvGrpSpPr>
        <p:grpSpPr bwMode="auto">
          <a:xfrm flipV="1">
            <a:off x="3729038" y="2590800"/>
            <a:ext cx="228600" cy="304800"/>
            <a:chOff x="1008" y="1680"/>
            <a:chExt cx="666" cy="1152"/>
          </a:xfrm>
        </p:grpSpPr>
        <p:sp>
          <p:nvSpPr>
            <p:cNvPr id="48248" name="AutoShape 9"/>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49" name="AutoShape 10"/>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50" name="AutoShape 11"/>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51" name="AutoShape 12"/>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3" name="Group 13"/>
          <p:cNvGrpSpPr>
            <a:grpSpLocks/>
          </p:cNvGrpSpPr>
          <p:nvPr/>
        </p:nvGrpSpPr>
        <p:grpSpPr bwMode="auto">
          <a:xfrm flipV="1">
            <a:off x="2814638" y="2719156"/>
            <a:ext cx="228600" cy="304800"/>
            <a:chOff x="1008" y="1680"/>
            <a:chExt cx="666" cy="1152"/>
          </a:xfrm>
        </p:grpSpPr>
        <p:sp>
          <p:nvSpPr>
            <p:cNvPr id="48244" name="AutoShape 14"/>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45" name="AutoShape 15"/>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46" name="AutoShape 16"/>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47" name="AutoShape 17"/>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 name="Group 18"/>
          <p:cNvGrpSpPr>
            <a:grpSpLocks/>
          </p:cNvGrpSpPr>
          <p:nvPr/>
        </p:nvGrpSpPr>
        <p:grpSpPr bwMode="auto">
          <a:xfrm flipV="1">
            <a:off x="3271838" y="2438400"/>
            <a:ext cx="228600" cy="304800"/>
            <a:chOff x="1008" y="1680"/>
            <a:chExt cx="666" cy="1152"/>
          </a:xfrm>
        </p:grpSpPr>
        <p:sp>
          <p:nvSpPr>
            <p:cNvPr id="48240" name="AutoShape 19"/>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41" name="AutoShape 20"/>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42" name="AutoShape 21"/>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43" name="AutoShape 22"/>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5" name="Group 23"/>
          <p:cNvGrpSpPr>
            <a:grpSpLocks/>
          </p:cNvGrpSpPr>
          <p:nvPr/>
        </p:nvGrpSpPr>
        <p:grpSpPr bwMode="auto">
          <a:xfrm flipV="1">
            <a:off x="3271838" y="2971800"/>
            <a:ext cx="228600" cy="304800"/>
            <a:chOff x="1008" y="1680"/>
            <a:chExt cx="666" cy="1152"/>
          </a:xfrm>
        </p:grpSpPr>
        <p:sp>
          <p:nvSpPr>
            <p:cNvPr id="48236" name="AutoShape 24"/>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37" name="AutoShape 25"/>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38" name="AutoShape 26"/>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39" name="AutoShape 27"/>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6" name="Group 28"/>
          <p:cNvGrpSpPr>
            <a:grpSpLocks/>
          </p:cNvGrpSpPr>
          <p:nvPr/>
        </p:nvGrpSpPr>
        <p:grpSpPr bwMode="auto">
          <a:xfrm flipV="1">
            <a:off x="4186238" y="2362200"/>
            <a:ext cx="228600" cy="304800"/>
            <a:chOff x="1008" y="1680"/>
            <a:chExt cx="666" cy="1152"/>
          </a:xfrm>
        </p:grpSpPr>
        <p:sp>
          <p:nvSpPr>
            <p:cNvPr id="48232" name="AutoShape 29"/>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33" name="AutoShape 30"/>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34" name="AutoShape 31"/>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35" name="AutoShape 32"/>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7" name="Group 33"/>
          <p:cNvGrpSpPr>
            <a:grpSpLocks/>
          </p:cNvGrpSpPr>
          <p:nvPr/>
        </p:nvGrpSpPr>
        <p:grpSpPr bwMode="auto">
          <a:xfrm flipV="1">
            <a:off x="2586038" y="2490556"/>
            <a:ext cx="228600" cy="304800"/>
            <a:chOff x="1008" y="1680"/>
            <a:chExt cx="666" cy="1152"/>
          </a:xfrm>
        </p:grpSpPr>
        <p:sp>
          <p:nvSpPr>
            <p:cNvPr id="48228" name="AutoShape 34"/>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29" name="AutoShape 35"/>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30" name="AutoShape 36"/>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31" name="AutoShape 37"/>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8" name="Group 38"/>
          <p:cNvGrpSpPr>
            <a:grpSpLocks/>
          </p:cNvGrpSpPr>
          <p:nvPr/>
        </p:nvGrpSpPr>
        <p:grpSpPr bwMode="auto">
          <a:xfrm flipV="1">
            <a:off x="2890838" y="3124200"/>
            <a:ext cx="228600" cy="304800"/>
            <a:chOff x="1008" y="1680"/>
            <a:chExt cx="666" cy="1152"/>
          </a:xfrm>
        </p:grpSpPr>
        <p:sp>
          <p:nvSpPr>
            <p:cNvPr id="48224" name="AutoShape 39"/>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25" name="AutoShape 40"/>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26" name="AutoShape 41"/>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27" name="AutoShape 42"/>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9" name="Group 43"/>
          <p:cNvGrpSpPr>
            <a:grpSpLocks/>
          </p:cNvGrpSpPr>
          <p:nvPr/>
        </p:nvGrpSpPr>
        <p:grpSpPr bwMode="auto">
          <a:xfrm flipV="1">
            <a:off x="2509838" y="2871556"/>
            <a:ext cx="228600" cy="304800"/>
            <a:chOff x="1008" y="1680"/>
            <a:chExt cx="666" cy="1152"/>
          </a:xfrm>
        </p:grpSpPr>
        <p:sp>
          <p:nvSpPr>
            <p:cNvPr id="48220" name="AutoShape 44"/>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21" name="AutoShape 45"/>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22" name="AutoShape 46"/>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23" name="AutoShape 47"/>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10" name="Group 48"/>
          <p:cNvGrpSpPr>
            <a:grpSpLocks/>
          </p:cNvGrpSpPr>
          <p:nvPr/>
        </p:nvGrpSpPr>
        <p:grpSpPr bwMode="auto">
          <a:xfrm flipV="1">
            <a:off x="2052638" y="2566756"/>
            <a:ext cx="228600" cy="304800"/>
            <a:chOff x="1008" y="1680"/>
            <a:chExt cx="666" cy="1152"/>
          </a:xfrm>
        </p:grpSpPr>
        <p:sp>
          <p:nvSpPr>
            <p:cNvPr id="48216" name="AutoShape 49"/>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17" name="AutoShape 50"/>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18" name="AutoShape 51"/>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19" name="AutoShape 52"/>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sp>
        <p:nvSpPr>
          <p:cNvPr id="443445" name="AutoShape 53"/>
          <p:cNvSpPr>
            <a:spLocks noChangeArrowheads="1"/>
          </p:cNvSpPr>
          <p:nvPr/>
        </p:nvSpPr>
        <p:spPr bwMode="auto">
          <a:xfrm>
            <a:off x="2357438" y="1219200"/>
            <a:ext cx="5410200"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24" y="13087"/>
                </a:moveTo>
                <a:cubicBezTo>
                  <a:pt x="16720" y="12361"/>
                  <a:pt x="16872" y="11584"/>
                  <a:pt x="16872" y="10800"/>
                </a:cubicBezTo>
                <a:cubicBezTo>
                  <a:pt x="16872" y="7446"/>
                  <a:pt x="14153" y="4728"/>
                  <a:pt x="10800" y="4728"/>
                </a:cubicBezTo>
                <a:cubicBezTo>
                  <a:pt x="7446" y="4728"/>
                  <a:pt x="4728" y="7446"/>
                  <a:pt x="4728" y="10800"/>
                </a:cubicBezTo>
                <a:cubicBezTo>
                  <a:pt x="4728" y="11376"/>
                  <a:pt x="4810" y="11950"/>
                  <a:pt x="4971" y="12503"/>
                </a:cubicBezTo>
                <a:lnTo>
                  <a:pt x="433" y="13830"/>
                </a:lnTo>
                <a:cubicBezTo>
                  <a:pt x="146" y="12846"/>
                  <a:pt x="0" y="11825"/>
                  <a:pt x="0" y="10800"/>
                </a:cubicBezTo>
                <a:cubicBezTo>
                  <a:pt x="0" y="4835"/>
                  <a:pt x="4835" y="0"/>
                  <a:pt x="10800" y="0"/>
                </a:cubicBezTo>
                <a:cubicBezTo>
                  <a:pt x="16764" y="0"/>
                  <a:pt x="21600" y="4835"/>
                  <a:pt x="21600" y="10800"/>
                </a:cubicBezTo>
                <a:cubicBezTo>
                  <a:pt x="21600" y="12195"/>
                  <a:pt x="21329" y="13576"/>
                  <a:pt x="20804" y="14869"/>
                </a:cubicBezTo>
                <a:lnTo>
                  <a:pt x="23305" y="15886"/>
                </a:lnTo>
                <a:lnTo>
                  <a:pt x="16706" y="18669"/>
                </a:lnTo>
                <a:lnTo>
                  <a:pt x="13923" y="12070"/>
                </a:lnTo>
                <a:lnTo>
                  <a:pt x="16424" y="13087"/>
                </a:lnTo>
                <a:close/>
              </a:path>
            </a:pathLst>
          </a:custGeom>
          <a:solidFill>
            <a:srgbClr val="DFE537"/>
          </a:solidFill>
          <a:ln w="9525">
            <a:solidFill>
              <a:schemeClr val="tx1"/>
            </a:solidFill>
            <a:miter lim="800000"/>
            <a:headEnd/>
            <a:tailEnd/>
          </a:ln>
        </p:spPr>
        <p:txBody>
          <a:bodyPr wrap="none" anchor="ctr"/>
          <a:lstStyle/>
          <a:p>
            <a:endParaRPr lang="en-US"/>
          </a:p>
        </p:txBody>
      </p:sp>
      <p:pic>
        <p:nvPicPr>
          <p:cNvPr id="48145"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255" y="2296881"/>
            <a:ext cx="3657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5"/>
          <p:cNvGrpSpPr>
            <a:grpSpLocks/>
          </p:cNvGrpSpPr>
          <p:nvPr/>
        </p:nvGrpSpPr>
        <p:grpSpPr bwMode="auto">
          <a:xfrm>
            <a:off x="5447188" y="2847616"/>
            <a:ext cx="2438400" cy="1371600"/>
            <a:chOff x="3600" y="1824"/>
            <a:chExt cx="1536" cy="864"/>
          </a:xfrm>
        </p:grpSpPr>
        <p:grpSp>
          <p:nvGrpSpPr>
            <p:cNvPr id="48171" name="Group 56"/>
            <p:cNvGrpSpPr>
              <a:grpSpLocks/>
            </p:cNvGrpSpPr>
            <p:nvPr/>
          </p:nvGrpSpPr>
          <p:grpSpPr bwMode="auto">
            <a:xfrm flipV="1">
              <a:off x="3600" y="2496"/>
              <a:ext cx="144" cy="192"/>
              <a:chOff x="1008" y="1680"/>
              <a:chExt cx="666" cy="1152"/>
            </a:xfrm>
          </p:grpSpPr>
          <p:sp>
            <p:nvSpPr>
              <p:cNvPr id="48212" name="AutoShape 57"/>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13" name="AutoShape 58"/>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14" name="AutoShape 59"/>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15" name="AutoShape 60"/>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2" name="Group 61"/>
            <p:cNvGrpSpPr>
              <a:grpSpLocks/>
            </p:cNvGrpSpPr>
            <p:nvPr/>
          </p:nvGrpSpPr>
          <p:grpSpPr bwMode="auto">
            <a:xfrm flipV="1">
              <a:off x="4272" y="2496"/>
              <a:ext cx="144" cy="192"/>
              <a:chOff x="1008" y="1680"/>
              <a:chExt cx="666" cy="1152"/>
            </a:xfrm>
          </p:grpSpPr>
          <p:sp>
            <p:nvSpPr>
              <p:cNvPr id="48208" name="AutoShape 62"/>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09" name="AutoShape 63"/>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10" name="AutoShape 64"/>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11" name="AutoShape 65"/>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3" name="Group 66"/>
            <p:cNvGrpSpPr>
              <a:grpSpLocks/>
            </p:cNvGrpSpPr>
            <p:nvPr/>
          </p:nvGrpSpPr>
          <p:grpSpPr bwMode="auto">
            <a:xfrm flipV="1">
              <a:off x="4944" y="2496"/>
              <a:ext cx="144" cy="192"/>
              <a:chOff x="1008" y="1680"/>
              <a:chExt cx="666" cy="1152"/>
            </a:xfrm>
          </p:grpSpPr>
          <p:sp>
            <p:nvSpPr>
              <p:cNvPr id="48204" name="AutoShape 67"/>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05" name="AutoShape 68"/>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06" name="AutoShape 69"/>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07" name="AutoShape 70"/>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4" name="Group 71"/>
            <p:cNvGrpSpPr>
              <a:grpSpLocks/>
            </p:cNvGrpSpPr>
            <p:nvPr/>
          </p:nvGrpSpPr>
          <p:grpSpPr bwMode="auto">
            <a:xfrm flipV="1">
              <a:off x="3648" y="2112"/>
              <a:ext cx="144" cy="192"/>
              <a:chOff x="1008" y="1680"/>
              <a:chExt cx="666" cy="1152"/>
            </a:xfrm>
          </p:grpSpPr>
          <p:sp>
            <p:nvSpPr>
              <p:cNvPr id="48200" name="AutoShape 72"/>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01" name="AutoShape 73"/>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202" name="AutoShape 74"/>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203" name="AutoShape 75"/>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5" name="Group 76"/>
            <p:cNvGrpSpPr>
              <a:grpSpLocks/>
            </p:cNvGrpSpPr>
            <p:nvPr/>
          </p:nvGrpSpPr>
          <p:grpSpPr bwMode="auto">
            <a:xfrm flipV="1">
              <a:off x="3984" y="2304"/>
              <a:ext cx="144" cy="192"/>
              <a:chOff x="1008" y="1680"/>
              <a:chExt cx="666" cy="1152"/>
            </a:xfrm>
          </p:grpSpPr>
          <p:sp>
            <p:nvSpPr>
              <p:cNvPr id="48196" name="AutoShape 77"/>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97" name="AutoShape 78"/>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98" name="AutoShape 79"/>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199" name="AutoShape 80"/>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6" name="Group 81"/>
            <p:cNvGrpSpPr>
              <a:grpSpLocks/>
            </p:cNvGrpSpPr>
            <p:nvPr/>
          </p:nvGrpSpPr>
          <p:grpSpPr bwMode="auto">
            <a:xfrm flipV="1">
              <a:off x="4704" y="2256"/>
              <a:ext cx="144" cy="192"/>
              <a:chOff x="1008" y="1680"/>
              <a:chExt cx="666" cy="1152"/>
            </a:xfrm>
          </p:grpSpPr>
          <p:sp>
            <p:nvSpPr>
              <p:cNvPr id="48192" name="AutoShape 82"/>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93" name="AutoShape 83"/>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94" name="AutoShape 84"/>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195" name="AutoShape 85"/>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7" name="Group 86"/>
            <p:cNvGrpSpPr>
              <a:grpSpLocks/>
            </p:cNvGrpSpPr>
            <p:nvPr/>
          </p:nvGrpSpPr>
          <p:grpSpPr bwMode="auto">
            <a:xfrm flipV="1">
              <a:off x="4368" y="1920"/>
              <a:ext cx="144" cy="192"/>
              <a:chOff x="1008" y="1680"/>
              <a:chExt cx="666" cy="1152"/>
            </a:xfrm>
          </p:grpSpPr>
          <p:sp>
            <p:nvSpPr>
              <p:cNvPr id="48188" name="AutoShape 87"/>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89" name="AutoShape 88"/>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90" name="AutoShape 89"/>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191" name="AutoShape 90"/>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8" name="Group 91"/>
            <p:cNvGrpSpPr>
              <a:grpSpLocks/>
            </p:cNvGrpSpPr>
            <p:nvPr/>
          </p:nvGrpSpPr>
          <p:grpSpPr bwMode="auto">
            <a:xfrm flipV="1">
              <a:off x="4992" y="1920"/>
              <a:ext cx="144" cy="192"/>
              <a:chOff x="1008" y="1680"/>
              <a:chExt cx="666" cy="1152"/>
            </a:xfrm>
          </p:grpSpPr>
          <p:sp>
            <p:nvSpPr>
              <p:cNvPr id="48184" name="AutoShape 92"/>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85" name="AutoShape 93"/>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86" name="AutoShape 94"/>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187" name="AutoShape 95"/>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nvGrpSpPr>
            <p:cNvPr id="48179" name="Group 96"/>
            <p:cNvGrpSpPr>
              <a:grpSpLocks/>
            </p:cNvGrpSpPr>
            <p:nvPr/>
          </p:nvGrpSpPr>
          <p:grpSpPr bwMode="auto">
            <a:xfrm flipV="1">
              <a:off x="3648" y="1824"/>
              <a:ext cx="144" cy="192"/>
              <a:chOff x="1008" y="1680"/>
              <a:chExt cx="666" cy="1152"/>
            </a:xfrm>
          </p:grpSpPr>
          <p:sp>
            <p:nvSpPr>
              <p:cNvPr id="48180" name="AutoShape 97"/>
              <p:cNvSpPr>
                <a:spLocks noChangeArrowheads="1"/>
              </p:cNvSpPr>
              <p:nvPr/>
            </p:nvSpPr>
            <p:spPr bwMode="auto">
              <a:xfrm>
                <a:off x="1008" y="1680"/>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81" name="AutoShape 98"/>
              <p:cNvSpPr>
                <a:spLocks noChangeArrowheads="1"/>
              </p:cNvSpPr>
              <p:nvPr/>
            </p:nvSpPr>
            <p:spPr bwMode="auto">
              <a:xfrm rot="10755905">
                <a:off x="1008" y="2256"/>
                <a:ext cx="666" cy="576"/>
              </a:xfrm>
              <a:prstGeom prst="triangle">
                <a:avLst>
                  <a:gd name="adj" fmla="val 50000"/>
                </a:avLst>
              </a:prstGeom>
              <a:solidFill>
                <a:srgbClr val="DFE537"/>
              </a:solidFill>
              <a:ln w="9525">
                <a:solidFill>
                  <a:srgbClr val="DFE537"/>
                </a:solidFill>
                <a:miter lim="800000"/>
                <a:headEnd/>
                <a:tailEnd/>
              </a:ln>
            </p:spPr>
            <p:txBody>
              <a:bodyPr wrap="none" anchor="ctr"/>
              <a:lstStyle/>
              <a:p>
                <a:endParaRPr lang="en-US" sz="1800"/>
              </a:p>
            </p:txBody>
          </p:sp>
          <p:sp>
            <p:nvSpPr>
              <p:cNvPr id="48182" name="AutoShape 99"/>
              <p:cNvSpPr>
                <a:spLocks noChangeArrowheads="1"/>
              </p:cNvSpPr>
              <p:nvPr/>
            </p:nvSpPr>
            <p:spPr bwMode="auto">
              <a:xfrm>
                <a:off x="1200" y="2064"/>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sp>
            <p:nvSpPr>
              <p:cNvPr id="48183" name="AutoShape 100"/>
              <p:cNvSpPr>
                <a:spLocks noChangeArrowheads="1"/>
              </p:cNvSpPr>
              <p:nvPr/>
            </p:nvSpPr>
            <p:spPr bwMode="auto">
              <a:xfrm rot="10770331">
                <a:off x="1200" y="2256"/>
                <a:ext cx="240" cy="208"/>
              </a:xfrm>
              <a:prstGeom prst="triangle">
                <a:avLst>
                  <a:gd name="adj" fmla="val 50000"/>
                </a:avLst>
              </a:prstGeom>
              <a:solidFill>
                <a:srgbClr val="838520"/>
              </a:solidFill>
              <a:ln w="9525">
                <a:solidFill>
                  <a:srgbClr val="838520"/>
                </a:solidFill>
                <a:miter lim="800000"/>
                <a:headEnd/>
                <a:tailEnd/>
              </a:ln>
            </p:spPr>
            <p:txBody>
              <a:bodyPr wrap="none" anchor="ctr"/>
              <a:lstStyle/>
              <a:p>
                <a:endParaRPr lang="en-US" sz="1800"/>
              </a:p>
            </p:txBody>
          </p:sp>
        </p:grpSp>
      </p:grpSp>
      <p:sp>
        <p:nvSpPr>
          <p:cNvPr id="443498" name="Text Box 106"/>
          <p:cNvSpPr txBox="1">
            <a:spLocks noChangeArrowheads="1"/>
          </p:cNvSpPr>
          <p:nvPr/>
        </p:nvSpPr>
        <p:spPr bwMode="auto">
          <a:xfrm>
            <a:off x="7691438" y="2438400"/>
            <a:ext cx="877887" cy="4572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smtClean="0">
                <a:solidFill>
                  <a:schemeClr val="folHlink"/>
                </a:solidFill>
                <a:effectLst>
                  <a:outerShdw blurRad="38100" dist="38100" dir="2700000" algn="tl">
                    <a:srgbClr val="000000"/>
                  </a:outerShdw>
                </a:effectLst>
              </a:rPr>
              <a:t>TMB</a:t>
            </a:r>
          </a:p>
        </p:txBody>
      </p:sp>
      <p:grpSp>
        <p:nvGrpSpPr>
          <p:cNvPr id="21" name="Group 107"/>
          <p:cNvGrpSpPr>
            <a:grpSpLocks/>
          </p:cNvGrpSpPr>
          <p:nvPr/>
        </p:nvGrpSpPr>
        <p:grpSpPr bwMode="auto">
          <a:xfrm>
            <a:off x="7767638" y="1371600"/>
            <a:ext cx="1371600" cy="1433513"/>
            <a:chOff x="4896" y="960"/>
            <a:chExt cx="864" cy="903"/>
          </a:xfrm>
        </p:grpSpPr>
        <p:sp>
          <p:nvSpPr>
            <p:cNvPr id="443500" name="Text Box 108"/>
            <p:cNvSpPr txBox="1">
              <a:spLocks noChangeArrowheads="1"/>
            </p:cNvSpPr>
            <p:nvPr/>
          </p:nvSpPr>
          <p:spPr bwMode="auto">
            <a:xfrm>
              <a:off x="4896" y="960"/>
              <a:ext cx="809" cy="288"/>
            </a:xfrm>
            <a:prstGeom prst="rect">
              <a:avLst/>
            </a:prstGeom>
            <a:solidFill>
              <a:schemeClr val="accent6">
                <a:lumMod val="60000"/>
                <a:lumOff val="40000"/>
              </a:schemeClr>
            </a:solid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dirty="0" smtClean="0">
                  <a:solidFill>
                    <a:schemeClr val="folHlink"/>
                  </a:solidFill>
                  <a:effectLst>
                    <a:outerShdw blurRad="38100" dist="38100" dir="2700000" algn="tl">
                      <a:srgbClr val="000000"/>
                    </a:outerShdw>
                  </a:effectLst>
                  <a:latin typeface="Charcoal" charset="0"/>
                </a:rPr>
                <a:t>COLOR</a:t>
              </a:r>
              <a:endParaRPr lang="en-US" b="1" dirty="0" smtClean="0">
                <a:solidFill>
                  <a:schemeClr val="folHlink"/>
                </a:solidFill>
                <a:effectLst>
                  <a:outerShdw blurRad="38100" dist="38100" dir="2700000" algn="tl">
                    <a:srgbClr val="000000"/>
                  </a:outerShdw>
                </a:effectLst>
                <a:latin typeface="Arial Black" charset="0"/>
              </a:endParaRPr>
            </a:p>
          </p:txBody>
        </p:sp>
        <p:sp>
          <p:nvSpPr>
            <p:cNvPr id="48170" name="AutoShape 109"/>
            <p:cNvSpPr>
              <a:spLocks noChangeArrowheads="1"/>
            </p:cNvSpPr>
            <p:nvPr/>
          </p:nvSpPr>
          <p:spPr bwMode="auto">
            <a:xfrm rot="18058879" flipV="1">
              <a:off x="5164" y="1268"/>
              <a:ext cx="615"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50 h 21600"/>
                <a:gd name="T20" fmla="*/ 18439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BF56"/>
            </a:solidFill>
            <a:ln w="9525">
              <a:solidFill>
                <a:srgbClr val="FFBF56"/>
              </a:solidFill>
              <a:miter lim="800000"/>
              <a:headEnd/>
              <a:tailEnd/>
            </a:ln>
          </p:spPr>
          <p:txBody>
            <a:bodyPr rot="10800000" vert="eaVert" wrap="none" anchor="ctr"/>
            <a:lstStyle/>
            <a:p>
              <a:endParaRPr lang="en-US"/>
            </a:p>
          </p:txBody>
        </p:sp>
      </p:grpSp>
      <p:grpSp>
        <p:nvGrpSpPr>
          <p:cNvPr id="22" name="Group 128"/>
          <p:cNvGrpSpPr>
            <a:grpSpLocks/>
          </p:cNvGrpSpPr>
          <p:nvPr/>
        </p:nvGrpSpPr>
        <p:grpSpPr bwMode="auto">
          <a:xfrm>
            <a:off x="5364638" y="3097028"/>
            <a:ext cx="2520950" cy="990600"/>
            <a:chOff x="3600" y="1920"/>
            <a:chExt cx="1588" cy="624"/>
          </a:xfrm>
        </p:grpSpPr>
        <p:grpSp>
          <p:nvGrpSpPr>
            <p:cNvPr id="48151" name="Group 110"/>
            <p:cNvGrpSpPr>
              <a:grpSpLocks/>
            </p:cNvGrpSpPr>
            <p:nvPr/>
          </p:nvGrpSpPr>
          <p:grpSpPr bwMode="auto">
            <a:xfrm>
              <a:off x="3600" y="1968"/>
              <a:ext cx="292" cy="576"/>
              <a:chOff x="1488" y="2880"/>
              <a:chExt cx="292" cy="576"/>
            </a:xfrm>
          </p:grpSpPr>
          <p:grpSp>
            <p:nvGrpSpPr>
              <p:cNvPr id="48164" name="Group 111"/>
              <p:cNvGrpSpPr>
                <a:grpSpLocks/>
              </p:cNvGrpSpPr>
              <p:nvPr/>
            </p:nvGrpSpPr>
            <p:grpSpPr bwMode="auto">
              <a:xfrm>
                <a:off x="1488" y="3072"/>
                <a:ext cx="192" cy="384"/>
                <a:chOff x="1488" y="3072"/>
                <a:chExt cx="192" cy="384"/>
              </a:xfrm>
            </p:grpSpPr>
            <p:sp>
              <p:nvSpPr>
                <p:cNvPr id="48166" name="Line 112"/>
                <p:cNvSpPr>
                  <a:spLocks noChangeShapeType="1"/>
                </p:cNvSpPr>
                <p:nvPr/>
              </p:nvSpPr>
              <p:spPr bwMode="auto">
                <a:xfrm flipV="1">
                  <a:off x="1488" y="3312"/>
                  <a:ext cx="96" cy="14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7" name="Line 113"/>
                <p:cNvSpPr>
                  <a:spLocks noChangeShapeType="1"/>
                </p:cNvSpPr>
                <p:nvPr/>
              </p:nvSpPr>
              <p:spPr bwMode="auto">
                <a:xfrm>
                  <a:off x="1584" y="3312"/>
                  <a:ext cx="96" cy="14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8" name="Line 114"/>
                <p:cNvSpPr>
                  <a:spLocks noChangeShapeType="1"/>
                </p:cNvSpPr>
                <p:nvPr/>
              </p:nvSpPr>
              <p:spPr bwMode="auto">
                <a:xfrm flipV="1">
                  <a:off x="1584" y="3072"/>
                  <a:ext cx="0" cy="24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65" name="Text Box 115"/>
              <p:cNvSpPr txBox="1">
                <a:spLocks noChangeArrowheads="1"/>
              </p:cNvSpPr>
              <p:nvPr/>
            </p:nvSpPr>
            <p:spPr bwMode="auto">
              <a:xfrm>
                <a:off x="1536" y="2880"/>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solidFill>
                      <a:srgbClr val="FF1D4D"/>
                    </a:solidFill>
                  </a:rPr>
                  <a:t>*</a:t>
                </a:r>
              </a:p>
            </p:txBody>
          </p:sp>
        </p:grpSp>
        <p:grpSp>
          <p:nvGrpSpPr>
            <p:cNvPr id="48152" name="Group 116"/>
            <p:cNvGrpSpPr>
              <a:grpSpLocks/>
            </p:cNvGrpSpPr>
            <p:nvPr/>
          </p:nvGrpSpPr>
          <p:grpSpPr bwMode="auto">
            <a:xfrm>
              <a:off x="4272" y="1920"/>
              <a:ext cx="292" cy="576"/>
              <a:chOff x="1488" y="2880"/>
              <a:chExt cx="292" cy="576"/>
            </a:xfrm>
          </p:grpSpPr>
          <p:grpSp>
            <p:nvGrpSpPr>
              <p:cNvPr id="48159" name="Group 117"/>
              <p:cNvGrpSpPr>
                <a:grpSpLocks/>
              </p:cNvGrpSpPr>
              <p:nvPr/>
            </p:nvGrpSpPr>
            <p:grpSpPr bwMode="auto">
              <a:xfrm>
                <a:off x="1488" y="3072"/>
                <a:ext cx="192" cy="384"/>
                <a:chOff x="1488" y="3072"/>
                <a:chExt cx="192" cy="384"/>
              </a:xfrm>
            </p:grpSpPr>
            <p:sp>
              <p:nvSpPr>
                <p:cNvPr id="48161" name="Line 118"/>
                <p:cNvSpPr>
                  <a:spLocks noChangeShapeType="1"/>
                </p:cNvSpPr>
                <p:nvPr/>
              </p:nvSpPr>
              <p:spPr bwMode="auto">
                <a:xfrm flipV="1">
                  <a:off x="1488" y="3312"/>
                  <a:ext cx="96" cy="14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2" name="Line 119"/>
                <p:cNvSpPr>
                  <a:spLocks noChangeShapeType="1"/>
                </p:cNvSpPr>
                <p:nvPr/>
              </p:nvSpPr>
              <p:spPr bwMode="auto">
                <a:xfrm>
                  <a:off x="1584" y="3312"/>
                  <a:ext cx="96" cy="14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3" name="Line 120"/>
                <p:cNvSpPr>
                  <a:spLocks noChangeShapeType="1"/>
                </p:cNvSpPr>
                <p:nvPr/>
              </p:nvSpPr>
              <p:spPr bwMode="auto">
                <a:xfrm flipV="1">
                  <a:off x="1584" y="3072"/>
                  <a:ext cx="0" cy="24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60" name="Text Box 121"/>
              <p:cNvSpPr txBox="1">
                <a:spLocks noChangeArrowheads="1"/>
              </p:cNvSpPr>
              <p:nvPr/>
            </p:nvSpPr>
            <p:spPr bwMode="auto">
              <a:xfrm>
                <a:off x="1536" y="2880"/>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solidFill>
                      <a:srgbClr val="FF1D4D"/>
                    </a:solidFill>
                  </a:rPr>
                  <a:t>*</a:t>
                </a:r>
              </a:p>
            </p:txBody>
          </p:sp>
        </p:grpSp>
        <p:grpSp>
          <p:nvGrpSpPr>
            <p:cNvPr id="48153" name="Group 122"/>
            <p:cNvGrpSpPr>
              <a:grpSpLocks/>
            </p:cNvGrpSpPr>
            <p:nvPr/>
          </p:nvGrpSpPr>
          <p:grpSpPr bwMode="auto">
            <a:xfrm>
              <a:off x="4896" y="1920"/>
              <a:ext cx="292" cy="576"/>
              <a:chOff x="1488" y="2880"/>
              <a:chExt cx="292" cy="576"/>
            </a:xfrm>
          </p:grpSpPr>
          <p:grpSp>
            <p:nvGrpSpPr>
              <p:cNvPr id="48154" name="Group 123"/>
              <p:cNvGrpSpPr>
                <a:grpSpLocks/>
              </p:cNvGrpSpPr>
              <p:nvPr/>
            </p:nvGrpSpPr>
            <p:grpSpPr bwMode="auto">
              <a:xfrm>
                <a:off x="1488" y="3072"/>
                <a:ext cx="192" cy="384"/>
                <a:chOff x="1488" y="3072"/>
                <a:chExt cx="192" cy="384"/>
              </a:xfrm>
            </p:grpSpPr>
            <p:sp>
              <p:nvSpPr>
                <p:cNvPr id="48156" name="Line 124"/>
                <p:cNvSpPr>
                  <a:spLocks noChangeShapeType="1"/>
                </p:cNvSpPr>
                <p:nvPr/>
              </p:nvSpPr>
              <p:spPr bwMode="auto">
                <a:xfrm flipV="1">
                  <a:off x="1488" y="3312"/>
                  <a:ext cx="96" cy="14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7" name="Line 125"/>
                <p:cNvSpPr>
                  <a:spLocks noChangeShapeType="1"/>
                </p:cNvSpPr>
                <p:nvPr/>
              </p:nvSpPr>
              <p:spPr bwMode="auto">
                <a:xfrm>
                  <a:off x="1584" y="3312"/>
                  <a:ext cx="96" cy="14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8" name="Line 126"/>
                <p:cNvSpPr>
                  <a:spLocks noChangeShapeType="1"/>
                </p:cNvSpPr>
                <p:nvPr/>
              </p:nvSpPr>
              <p:spPr bwMode="auto">
                <a:xfrm flipV="1">
                  <a:off x="1584" y="3072"/>
                  <a:ext cx="0" cy="24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55" name="Text Box 127"/>
              <p:cNvSpPr txBox="1">
                <a:spLocks noChangeArrowheads="1"/>
              </p:cNvSpPr>
              <p:nvPr/>
            </p:nvSpPr>
            <p:spPr bwMode="auto">
              <a:xfrm>
                <a:off x="1536" y="2880"/>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solidFill>
                      <a:srgbClr val="FF1D4D"/>
                    </a:solidFill>
                  </a:rPr>
                  <a:t>*</a:t>
                </a:r>
              </a:p>
            </p:txBody>
          </p:sp>
        </p:grpSp>
      </p:grpSp>
    </p:spTree>
    <p:extLst>
      <p:ext uri="{BB962C8B-B14F-4D97-AF65-F5344CB8AC3E}">
        <p14:creationId xmlns:p14="http://schemas.microsoft.com/office/powerpoint/2010/main" val="5391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 calcmode="lin" valueType="num">
                                      <p:cBhvr additive="base">
                                        <p:cTn id="7" dur="500" fill="hold"/>
                                        <p:tgtEl>
                                          <p:spTgt spid="443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3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par>
                                <p:cTn id="46" presetID="53" presetClass="entr" presetSubtype="16"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par>
                                <p:cTn id="51" presetID="53" presetClass="entr" presetSubtype="16"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43395">
                                            <p:txEl>
                                              <p:pRg st="1" end="1"/>
                                            </p:txEl>
                                          </p:spTgt>
                                        </p:tgtEl>
                                        <p:attrNameLst>
                                          <p:attrName>style.visibility</p:attrName>
                                        </p:attrNameLst>
                                      </p:cBhvr>
                                      <p:to>
                                        <p:strVal val="visible"/>
                                      </p:to>
                                    </p:set>
                                    <p:anim calcmode="lin" valueType="num">
                                      <p:cBhvr additive="base">
                                        <p:cTn id="60" dur="500" fill="hold"/>
                                        <p:tgtEl>
                                          <p:spTgt spid="443395">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43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43395">
                                            <p:txEl>
                                              <p:pRg st="2" end="2"/>
                                            </p:txEl>
                                          </p:spTgt>
                                        </p:tgtEl>
                                        <p:attrNameLst>
                                          <p:attrName>style.visibility</p:attrName>
                                        </p:attrNameLst>
                                      </p:cBhvr>
                                      <p:to>
                                        <p:strVal val="visible"/>
                                      </p:to>
                                    </p:set>
                                    <p:anim calcmode="lin" valueType="num">
                                      <p:cBhvr additive="base">
                                        <p:cTn id="66" dur="500" fill="hold"/>
                                        <p:tgtEl>
                                          <p:spTgt spid="443395">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443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43396">
                                            <p:txEl>
                                              <p:pRg st="0" end="0"/>
                                            </p:txEl>
                                          </p:spTgt>
                                        </p:tgtEl>
                                        <p:attrNameLst>
                                          <p:attrName>style.visibility</p:attrName>
                                        </p:attrNameLst>
                                      </p:cBhvr>
                                      <p:to>
                                        <p:strVal val="visible"/>
                                      </p:to>
                                    </p:set>
                                    <p:anim calcmode="lin" valueType="num">
                                      <p:cBhvr additive="base">
                                        <p:cTn id="79" dur="500" fill="hold"/>
                                        <p:tgtEl>
                                          <p:spTgt spid="44339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43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43396">
                                            <p:txEl>
                                              <p:pRg st="1" end="1"/>
                                            </p:txEl>
                                          </p:spTgt>
                                        </p:tgtEl>
                                        <p:attrNameLst>
                                          <p:attrName>style.visibility</p:attrName>
                                        </p:attrNameLst>
                                      </p:cBhvr>
                                      <p:to>
                                        <p:strVal val="visible"/>
                                      </p:to>
                                    </p:set>
                                    <p:anim calcmode="lin" valueType="num">
                                      <p:cBhvr additive="base">
                                        <p:cTn id="85" dur="500" fill="hold"/>
                                        <p:tgtEl>
                                          <p:spTgt spid="443396">
                                            <p:txEl>
                                              <p:pRg st="1" end="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433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0-#ppt_h/2"/>
                                          </p:val>
                                        </p:tav>
                                        <p:tav tm="100000">
                                          <p:val>
                                            <p:strVal val="#ppt_y"/>
                                          </p:val>
                                        </p:tav>
                                      </p:tavLst>
                                    </p:anim>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499"/>
                                          </p:stCondLst>
                                        </p:cTn>
                                        <p:tgtEl>
                                          <p:spTgt spid="443498"/>
                                        </p:tgtEl>
                                        <p:attrNameLst>
                                          <p:attrName>style.visibility</p:attrName>
                                        </p:attrNameLst>
                                      </p:cBhvr>
                                      <p:to>
                                        <p:strVal val="visible"/>
                                      </p:to>
                                    </p:set>
                                  </p:childTnLst>
                                </p:cTn>
                              </p:par>
                            </p:childTnLst>
                          </p:cTn>
                        </p:par>
                        <p:par>
                          <p:cTn id="96" fill="hold">
                            <p:stCondLst>
                              <p:cond delay="1000"/>
                            </p:stCondLst>
                            <p:childTnLst>
                              <p:par>
                                <p:cTn id="97" presetID="1" presetClass="entr" presetSubtype="0" fill="hold" nodeType="afterEffect">
                                  <p:stCondLst>
                                    <p:cond delay="0"/>
                                  </p:stCondLst>
                                  <p:childTnLst>
                                    <p:set>
                                      <p:cBhvr>
                                        <p:cTn id="98"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P spid="443396" grpId="0" build="p" autoUpdateAnimBg="0"/>
      <p:bldP spid="4434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QFT Results</a:t>
            </a:r>
            <a:endParaRPr lang="en-US" dirty="0"/>
          </a:p>
        </p:txBody>
      </p:sp>
      <p:grpSp>
        <p:nvGrpSpPr>
          <p:cNvPr id="5" name="Group 4"/>
          <p:cNvGrpSpPr/>
          <p:nvPr/>
        </p:nvGrpSpPr>
        <p:grpSpPr>
          <a:xfrm>
            <a:off x="213360" y="1143000"/>
            <a:ext cx="8778240" cy="3962400"/>
            <a:chOff x="457200" y="1688454"/>
            <a:chExt cx="8321040" cy="3264546"/>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688454"/>
              <a:ext cx="8321040" cy="3264546"/>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029960" y="2809240"/>
              <a:ext cx="152400" cy="16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68720" y="4146702"/>
              <a:ext cx="91440" cy="196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6480" y="4375302"/>
              <a:ext cx="91440" cy="196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4714240" y="2057400"/>
            <a:ext cx="91440" cy="19669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0878" y="5242560"/>
            <a:ext cx="8438322" cy="1463040"/>
            <a:chOff x="400878" y="5242560"/>
            <a:chExt cx="8438322" cy="1463040"/>
          </a:xfrm>
        </p:grpSpPr>
        <p:sp>
          <p:nvSpPr>
            <p:cNvPr id="8" name="Rectangle 7"/>
            <p:cNvSpPr/>
            <p:nvPr/>
          </p:nvSpPr>
          <p:spPr>
            <a:xfrm>
              <a:off x="400878" y="5242560"/>
              <a:ext cx="8438322" cy="1463040"/>
            </a:xfrm>
            <a:prstGeom prst="rect">
              <a:avLst/>
            </a:prstGeom>
            <a:ln w="28575">
              <a:solidFill>
                <a:srgbClr val="C00000"/>
              </a:solidFill>
            </a:ln>
          </p:spPr>
          <p:txBody>
            <a:bodyPr wrap="square">
              <a:spAutoFit/>
            </a:bodyPr>
            <a:lstStyle/>
            <a:p>
              <a:pPr algn="ctr"/>
              <a:endParaRPr lang="en-US" sz="3000" b="1" dirty="0" smtClean="0">
                <a:solidFill>
                  <a:schemeClr val="bg1"/>
                </a:solidFill>
                <a:latin typeface="Corbel" panose="020B0503020204020204" pitchFamily="34" charset="0"/>
              </a:endParaRPr>
            </a:p>
            <a:p>
              <a:pPr algn="ctr"/>
              <a:endParaRPr lang="en-US" sz="3000" b="1" dirty="0">
                <a:solidFill>
                  <a:schemeClr val="bg1"/>
                </a:solidFill>
                <a:latin typeface="Corbel" panose="020B0503020204020204" pitchFamily="34" charset="0"/>
              </a:endParaRPr>
            </a:p>
          </p:txBody>
        </p:sp>
        <p:sp>
          <p:nvSpPr>
            <p:cNvPr id="9" name="Rectangle 8"/>
            <p:cNvSpPr/>
            <p:nvPr/>
          </p:nvSpPr>
          <p:spPr>
            <a:xfrm>
              <a:off x="400878" y="5244405"/>
              <a:ext cx="8438322" cy="1384995"/>
            </a:xfrm>
            <a:prstGeom prst="rect">
              <a:avLst/>
            </a:prstGeom>
          </p:spPr>
          <p:txBody>
            <a:bodyPr wrap="square">
              <a:spAutoFit/>
            </a:bodyPr>
            <a:lstStyle/>
            <a:p>
              <a:pPr algn="ctr"/>
              <a:r>
                <a:rPr lang="en-US" sz="2800" b="1" dirty="0" smtClean="0">
                  <a:solidFill>
                    <a:schemeClr val="bg1"/>
                  </a:solidFill>
                  <a:latin typeface="Corbel" panose="020B0503020204020204" pitchFamily="34" charset="0"/>
                </a:rPr>
                <a:t>As recommended by CDC guidelines</a:t>
              </a:r>
              <a:r>
                <a:rPr lang="en-US" sz="2800" b="1" dirty="0">
                  <a:solidFill>
                    <a:schemeClr val="bg1"/>
                  </a:solidFill>
                  <a:latin typeface="Corbel" panose="020B0503020204020204" pitchFamily="34" charset="0"/>
                </a:rPr>
                <a:t>, </a:t>
              </a:r>
              <a:r>
                <a:rPr lang="en-US" sz="2800" b="1" dirty="0" smtClean="0">
                  <a:solidFill>
                    <a:schemeClr val="bg1"/>
                  </a:solidFill>
                  <a:latin typeface="Corbel" panose="020B0503020204020204" pitchFamily="34" charset="0"/>
                </a:rPr>
                <a:t>request </a:t>
              </a:r>
              <a:r>
                <a:rPr lang="en-US" sz="2800" b="1" u="sng" dirty="0" smtClean="0">
                  <a:solidFill>
                    <a:schemeClr val="bg1"/>
                  </a:solidFill>
                  <a:latin typeface="Corbel" panose="020B0503020204020204" pitchFamily="34" charset="0"/>
                </a:rPr>
                <a:t>both</a:t>
              </a:r>
              <a:r>
                <a:rPr lang="en-US" sz="2800" b="1" dirty="0" smtClean="0">
                  <a:solidFill>
                    <a:schemeClr val="bg1"/>
                  </a:solidFill>
                  <a:latin typeface="Corbel" panose="020B0503020204020204" pitchFamily="34" charset="0"/>
                </a:rPr>
                <a:t> </a:t>
              </a:r>
              <a:r>
                <a:rPr lang="en-US" sz="2800" b="1" dirty="0">
                  <a:solidFill>
                    <a:schemeClr val="bg1"/>
                  </a:solidFill>
                  <a:latin typeface="Corbel" panose="020B0503020204020204" pitchFamily="34" charset="0"/>
                </a:rPr>
                <a:t>the standard qualitative test interpretation and </a:t>
              </a:r>
              <a:r>
                <a:rPr lang="en-US" sz="2800" b="1" dirty="0" smtClean="0">
                  <a:solidFill>
                    <a:schemeClr val="bg1"/>
                  </a:solidFill>
                  <a:latin typeface="Corbel" panose="020B0503020204020204" pitchFamily="34" charset="0"/>
                </a:rPr>
                <a:t>the </a:t>
              </a:r>
              <a:r>
                <a:rPr lang="en-US" sz="2800" b="1" dirty="0">
                  <a:solidFill>
                    <a:schemeClr val="bg1"/>
                  </a:solidFill>
                  <a:latin typeface="Corbel" panose="020B0503020204020204" pitchFamily="34" charset="0"/>
                </a:rPr>
                <a:t>quantitative assay </a:t>
              </a:r>
              <a:r>
                <a:rPr lang="en-US" sz="2800" b="1" dirty="0" smtClean="0">
                  <a:solidFill>
                    <a:schemeClr val="bg1"/>
                  </a:solidFill>
                  <a:latin typeface="Corbel" panose="020B0503020204020204" pitchFamily="34" charset="0"/>
                </a:rPr>
                <a:t>measurements</a:t>
              </a:r>
              <a:endParaRPr lang="en-US" sz="2800" b="1" dirty="0">
                <a:solidFill>
                  <a:schemeClr val="bg1"/>
                </a:solidFill>
                <a:latin typeface="Corbel" panose="020B0503020204020204" pitchFamily="34" charset="0"/>
              </a:endParaRPr>
            </a:p>
          </p:txBody>
        </p:sp>
      </p:grpSp>
    </p:spTree>
    <p:extLst>
      <p:ext uri="{BB962C8B-B14F-4D97-AF65-F5344CB8AC3E}">
        <p14:creationId xmlns:p14="http://schemas.microsoft.com/office/powerpoint/2010/main" val="1331487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FF"/>
                </a:solidFill>
              </a:rPr>
              <a:t>Typical Positive QFT Results</a:t>
            </a:r>
            <a:endParaRPr lang="en-US" dirty="0">
              <a:solidFill>
                <a:srgbClr val="FFFFFF"/>
              </a:solidFill>
            </a:endParaRPr>
          </a:p>
        </p:txBody>
      </p:sp>
      <p:pic>
        <p:nvPicPr>
          <p:cNvPr id="563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0"/>
            <a:ext cx="82915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ame 2"/>
          <p:cNvSpPr/>
          <p:nvPr/>
        </p:nvSpPr>
        <p:spPr bwMode="auto">
          <a:xfrm>
            <a:off x="1706516" y="2629107"/>
            <a:ext cx="912788" cy="2242182"/>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7" name="Frame 6"/>
          <p:cNvSpPr/>
          <p:nvPr/>
        </p:nvSpPr>
        <p:spPr bwMode="auto">
          <a:xfrm>
            <a:off x="3352800" y="2629106"/>
            <a:ext cx="1447800" cy="2321551"/>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8" name="Frame 7"/>
          <p:cNvSpPr/>
          <p:nvPr/>
        </p:nvSpPr>
        <p:spPr bwMode="auto">
          <a:xfrm>
            <a:off x="4648200" y="2629107"/>
            <a:ext cx="1676400" cy="2321551"/>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56326" name="Freeform 3"/>
          <p:cNvSpPr>
            <a:spLocks/>
          </p:cNvSpPr>
          <p:nvPr/>
        </p:nvSpPr>
        <p:spPr bwMode="auto">
          <a:xfrm>
            <a:off x="4741863" y="3954463"/>
            <a:ext cx="1371600" cy="668337"/>
          </a:xfrm>
          <a:custGeom>
            <a:avLst/>
            <a:gdLst>
              <a:gd name="T0" fmla="*/ 1371600 w 1371600"/>
              <a:gd name="T1" fmla="*/ 338131 h 668867"/>
              <a:gd name="T2" fmla="*/ 1346200 w 1371600"/>
              <a:gd name="T3" fmla="*/ 270504 h 668867"/>
              <a:gd name="T4" fmla="*/ 1337734 w 1371600"/>
              <a:gd name="T5" fmla="*/ 236691 h 668867"/>
              <a:gd name="T6" fmla="*/ 1312334 w 1371600"/>
              <a:gd name="T7" fmla="*/ 185972 h 668867"/>
              <a:gd name="T8" fmla="*/ 1286934 w 1371600"/>
              <a:gd name="T9" fmla="*/ 169066 h 668867"/>
              <a:gd name="T10" fmla="*/ 1244600 w 1371600"/>
              <a:gd name="T11" fmla="*/ 126798 h 668867"/>
              <a:gd name="T12" fmla="*/ 1185334 w 1371600"/>
              <a:gd name="T13" fmla="*/ 92986 h 668867"/>
              <a:gd name="T14" fmla="*/ 1151467 w 1371600"/>
              <a:gd name="T15" fmla="*/ 84533 h 668867"/>
              <a:gd name="T16" fmla="*/ 1126067 w 1371600"/>
              <a:gd name="T17" fmla="*/ 67626 h 668867"/>
              <a:gd name="T18" fmla="*/ 1083734 w 1371600"/>
              <a:gd name="T19" fmla="*/ 59173 h 668867"/>
              <a:gd name="T20" fmla="*/ 1049867 w 1371600"/>
              <a:gd name="T21" fmla="*/ 50720 h 668867"/>
              <a:gd name="T22" fmla="*/ 897467 w 1371600"/>
              <a:gd name="T23" fmla="*/ 16908 h 668867"/>
              <a:gd name="T24" fmla="*/ 575734 w 1371600"/>
              <a:gd name="T25" fmla="*/ 0 h 668867"/>
              <a:gd name="T26" fmla="*/ 397934 w 1371600"/>
              <a:gd name="T27" fmla="*/ 8453 h 668867"/>
              <a:gd name="T28" fmla="*/ 338667 w 1371600"/>
              <a:gd name="T29" fmla="*/ 16908 h 668867"/>
              <a:gd name="T30" fmla="*/ 160867 w 1371600"/>
              <a:gd name="T31" fmla="*/ 33813 h 668867"/>
              <a:gd name="T32" fmla="*/ 135467 w 1371600"/>
              <a:gd name="T33" fmla="*/ 42266 h 668867"/>
              <a:gd name="T34" fmla="*/ 76200 w 1371600"/>
              <a:gd name="T35" fmla="*/ 59173 h 668867"/>
              <a:gd name="T36" fmla="*/ 50800 w 1371600"/>
              <a:gd name="T37" fmla="*/ 84533 h 668867"/>
              <a:gd name="T38" fmla="*/ 8467 w 1371600"/>
              <a:gd name="T39" fmla="*/ 194426 h 668867"/>
              <a:gd name="T40" fmla="*/ 0 w 1371600"/>
              <a:gd name="T41" fmla="*/ 228238 h 668867"/>
              <a:gd name="T42" fmla="*/ 8467 w 1371600"/>
              <a:gd name="T43" fmla="*/ 388850 h 668867"/>
              <a:gd name="T44" fmla="*/ 50800 w 1371600"/>
              <a:gd name="T45" fmla="*/ 456476 h 668867"/>
              <a:gd name="T46" fmla="*/ 76200 w 1371600"/>
              <a:gd name="T47" fmla="*/ 473383 h 668867"/>
              <a:gd name="T48" fmla="*/ 110067 w 1371600"/>
              <a:gd name="T49" fmla="*/ 515649 h 668867"/>
              <a:gd name="T50" fmla="*/ 169334 w 1371600"/>
              <a:gd name="T51" fmla="*/ 549462 h 668867"/>
              <a:gd name="T52" fmla="*/ 220134 w 1371600"/>
              <a:gd name="T53" fmla="*/ 591728 h 668867"/>
              <a:gd name="T54" fmla="*/ 321734 w 1371600"/>
              <a:gd name="T55" fmla="*/ 608634 h 668867"/>
              <a:gd name="T56" fmla="*/ 508000 w 1371600"/>
              <a:gd name="T57" fmla="*/ 642448 h 668867"/>
              <a:gd name="T58" fmla="*/ 829734 w 1371600"/>
              <a:gd name="T59" fmla="*/ 667807 h 668867"/>
              <a:gd name="T60" fmla="*/ 1049867 w 1371600"/>
              <a:gd name="T61" fmla="*/ 650901 h 668867"/>
              <a:gd name="T62" fmla="*/ 1075267 w 1371600"/>
              <a:gd name="T63" fmla="*/ 642448 h 668867"/>
              <a:gd name="T64" fmla="*/ 1126067 w 1371600"/>
              <a:gd name="T65" fmla="*/ 633994 h 668867"/>
              <a:gd name="T66" fmla="*/ 1151467 w 1371600"/>
              <a:gd name="T67" fmla="*/ 617088 h 668867"/>
              <a:gd name="T68" fmla="*/ 1185334 w 1371600"/>
              <a:gd name="T69" fmla="*/ 608634 h 668867"/>
              <a:gd name="T70" fmla="*/ 1210734 w 1371600"/>
              <a:gd name="T71" fmla="*/ 574822 h 668867"/>
              <a:gd name="T72" fmla="*/ 1244600 w 1371600"/>
              <a:gd name="T73" fmla="*/ 557915 h 668867"/>
              <a:gd name="T74" fmla="*/ 1295400 w 1371600"/>
              <a:gd name="T75" fmla="*/ 498742 h 668867"/>
              <a:gd name="T76" fmla="*/ 1320800 w 1371600"/>
              <a:gd name="T77" fmla="*/ 481836 h 668867"/>
              <a:gd name="T78" fmla="*/ 1329267 w 1371600"/>
              <a:gd name="T79" fmla="*/ 456476 h 668867"/>
              <a:gd name="T80" fmla="*/ 1354667 w 1371600"/>
              <a:gd name="T81" fmla="*/ 439569 h 668867"/>
              <a:gd name="T82" fmla="*/ 1371600 w 1371600"/>
              <a:gd name="T83" fmla="*/ 422664 h 6688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1600" h="668867">
                <a:moveTo>
                  <a:pt x="1371600" y="338667"/>
                </a:moveTo>
                <a:cubicBezTo>
                  <a:pt x="1350128" y="231297"/>
                  <a:pt x="1378903" y="347241"/>
                  <a:pt x="1346200" y="270934"/>
                </a:cubicBezTo>
                <a:cubicBezTo>
                  <a:pt x="1341616" y="260238"/>
                  <a:pt x="1340931" y="248256"/>
                  <a:pt x="1337734" y="237067"/>
                </a:cubicBezTo>
                <a:cubicBezTo>
                  <a:pt x="1332226" y="217787"/>
                  <a:pt x="1327175" y="201108"/>
                  <a:pt x="1312334" y="186267"/>
                </a:cubicBezTo>
                <a:cubicBezTo>
                  <a:pt x="1305139" y="179072"/>
                  <a:pt x="1294592" y="176035"/>
                  <a:pt x="1286934" y="169334"/>
                </a:cubicBezTo>
                <a:cubicBezTo>
                  <a:pt x="1271915" y="156193"/>
                  <a:pt x="1261205" y="138070"/>
                  <a:pt x="1244600" y="127000"/>
                </a:cubicBezTo>
                <a:cubicBezTo>
                  <a:pt x="1223546" y="112964"/>
                  <a:pt x="1209886" y="102341"/>
                  <a:pt x="1185334" y="93134"/>
                </a:cubicBezTo>
                <a:cubicBezTo>
                  <a:pt x="1174438" y="89048"/>
                  <a:pt x="1162756" y="87489"/>
                  <a:pt x="1151467" y="84667"/>
                </a:cubicBezTo>
                <a:cubicBezTo>
                  <a:pt x="1143000" y="79023"/>
                  <a:pt x="1135595" y="71307"/>
                  <a:pt x="1126067" y="67734"/>
                </a:cubicBezTo>
                <a:cubicBezTo>
                  <a:pt x="1112593" y="62681"/>
                  <a:pt x="1097782" y="62389"/>
                  <a:pt x="1083734" y="59267"/>
                </a:cubicBezTo>
                <a:cubicBezTo>
                  <a:pt x="1072375" y="56743"/>
                  <a:pt x="1061093" y="53862"/>
                  <a:pt x="1049867" y="50800"/>
                </a:cubicBezTo>
                <a:cubicBezTo>
                  <a:pt x="985353" y="33205"/>
                  <a:pt x="972280" y="25247"/>
                  <a:pt x="897467" y="16934"/>
                </a:cubicBezTo>
                <a:cubicBezTo>
                  <a:pt x="846191" y="11237"/>
                  <a:pt x="606327" y="1391"/>
                  <a:pt x="575734" y="0"/>
                </a:cubicBezTo>
                <a:cubicBezTo>
                  <a:pt x="516467" y="2822"/>
                  <a:pt x="457117" y="4239"/>
                  <a:pt x="397934" y="8467"/>
                </a:cubicBezTo>
                <a:cubicBezTo>
                  <a:pt x="378028" y="9889"/>
                  <a:pt x="358524" y="14948"/>
                  <a:pt x="338667" y="16934"/>
                </a:cubicBezTo>
                <a:cubicBezTo>
                  <a:pt x="83390" y="42461"/>
                  <a:pt x="340875" y="11365"/>
                  <a:pt x="160867" y="33867"/>
                </a:cubicBezTo>
                <a:cubicBezTo>
                  <a:pt x="152400" y="36689"/>
                  <a:pt x="144015" y="39770"/>
                  <a:pt x="135467" y="42334"/>
                </a:cubicBezTo>
                <a:cubicBezTo>
                  <a:pt x="115787" y="48238"/>
                  <a:pt x="94577" y="50079"/>
                  <a:pt x="76200" y="59267"/>
                </a:cubicBezTo>
                <a:cubicBezTo>
                  <a:pt x="65490" y="64622"/>
                  <a:pt x="59267" y="76200"/>
                  <a:pt x="50800" y="84667"/>
                </a:cubicBezTo>
                <a:cubicBezTo>
                  <a:pt x="44411" y="100639"/>
                  <a:pt x="17506" y="163100"/>
                  <a:pt x="8467" y="194734"/>
                </a:cubicBezTo>
                <a:cubicBezTo>
                  <a:pt x="5270" y="205922"/>
                  <a:pt x="2822" y="217311"/>
                  <a:pt x="0" y="228600"/>
                </a:cubicBezTo>
                <a:cubicBezTo>
                  <a:pt x="2822" y="282222"/>
                  <a:pt x="1522" y="336221"/>
                  <a:pt x="8467" y="389467"/>
                </a:cubicBezTo>
                <a:cubicBezTo>
                  <a:pt x="10479" y="404894"/>
                  <a:pt x="41564" y="447964"/>
                  <a:pt x="50800" y="457200"/>
                </a:cubicBezTo>
                <a:cubicBezTo>
                  <a:pt x="57995" y="464395"/>
                  <a:pt x="69005" y="466939"/>
                  <a:pt x="76200" y="474134"/>
                </a:cubicBezTo>
                <a:cubicBezTo>
                  <a:pt x="88978" y="486912"/>
                  <a:pt x="97289" y="503689"/>
                  <a:pt x="110067" y="516467"/>
                </a:cubicBezTo>
                <a:cubicBezTo>
                  <a:pt x="135696" y="542096"/>
                  <a:pt x="140273" y="540647"/>
                  <a:pt x="169334" y="550334"/>
                </a:cubicBezTo>
                <a:cubicBezTo>
                  <a:pt x="182511" y="563511"/>
                  <a:pt x="201273" y="585594"/>
                  <a:pt x="220134" y="592667"/>
                </a:cubicBezTo>
                <a:cubicBezTo>
                  <a:pt x="235376" y="598383"/>
                  <a:pt x="312927" y="608342"/>
                  <a:pt x="321734" y="609600"/>
                </a:cubicBezTo>
                <a:cubicBezTo>
                  <a:pt x="436374" y="647813"/>
                  <a:pt x="366385" y="631329"/>
                  <a:pt x="508000" y="643467"/>
                </a:cubicBezTo>
                <a:cubicBezTo>
                  <a:pt x="791075" y="667731"/>
                  <a:pt x="594489" y="654164"/>
                  <a:pt x="829734" y="668867"/>
                </a:cubicBezTo>
                <a:cubicBezTo>
                  <a:pt x="903112" y="663223"/>
                  <a:pt x="976663" y="659507"/>
                  <a:pt x="1049867" y="651934"/>
                </a:cubicBezTo>
                <a:cubicBezTo>
                  <a:pt x="1058744" y="651016"/>
                  <a:pt x="1066555" y="645403"/>
                  <a:pt x="1075267" y="643467"/>
                </a:cubicBezTo>
                <a:cubicBezTo>
                  <a:pt x="1092025" y="639743"/>
                  <a:pt x="1109134" y="637822"/>
                  <a:pt x="1126067" y="635000"/>
                </a:cubicBezTo>
                <a:cubicBezTo>
                  <a:pt x="1134534" y="629356"/>
                  <a:pt x="1142114" y="622075"/>
                  <a:pt x="1151467" y="618067"/>
                </a:cubicBezTo>
                <a:cubicBezTo>
                  <a:pt x="1162163" y="613483"/>
                  <a:pt x="1175865" y="616363"/>
                  <a:pt x="1185334" y="609600"/>
                </a:cubicBezTo>
                <a:cubicBezTo>
                  <a:pt x="1196817" y="601398"/>
                  <a:pt x="1200020" y="584917"/>
                  <a:pt x="1210734" y="575734"/>
                </a:cubicBezTo>
                <a:cubicBezTo>
                  <a:pt x="1220317" y="567520"/>
                  <a:pt x="1233311" y="564445"/>
                  <a:pt x="1244600" y="558800"/>
                </a:cubicBezTo>
                <a:cubicBezTo>
                  <a:pt x="1263287" y="533885"/>
                  <a:pt x="1271815" y="519189"/>
                  <a:pt x="1295400" y="499534"/>
                </a:cubicBezTo>
                <a:cubicBezTo>
                  <a:pt x="1303217" y="493020"/>
                  <a:pt x="1312333" y="488245"/>
                  <a:pt x="1320800" y="482600"/>
                </a:cubicBezTo>
                <a:cubicBezTo>
                  <a:pt x="1323622" y="474133"/>
                  <a:pt x="1323692" y="464169"/>
                  <a:pt x="1329267" y="457200"/>
                </a:cubicBezTo>
                <a:cubicBezTo>
                  <a:pt x="1335624" y="449254"/>
                  <a:pt x="1346721" y="446624"/>
                  <a:pt x="1354667" y="440267"/>
                </a:cubicBezTo>
                <a:cubicBezTo>
                  <a:pt x="1360900" y="435281"/>
                  <a:pt x="1365956" y="428978"/>
                  <a:pt x="1371600" y="42333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7" name="Freeform 4"/>
          <p:cNvSpPr>
            <a:spLocks/>
          </p:cNvSpPr>
          <p:nvPr/>
        </p:nvSpPr>
        <p:spPr bwMode="auto">
          <a:xfrm>
            <a:off x="4876800" y="4038600"/>
            <a:ext cx="889000" cy="1176338"/>
          </a:xfrm>
          <a:custGeom>
            <a:avLst/>
            <a:gdLst>
              <a:gd name="T0" fmla="*/ 889000 w 889000"/>
              <a:gd name="T1" fmla="*/ 0 h 1176867"/>
              <a:gd name="T2" fmla="*/ 0 w 889000"/>
              <a:gd name="T3" fmla="*/ 1175809 h 1176867"/>
              <a:gd name="T4" fmla="*/ 0 60000 65536"/>
              <a:gd name="T5" fmla="*/ 0 60000 65536"/>
            </a:gdLst>
            <a:ahLst/>
            <a:cxnLst>
              <a:cxn ang="T4">
                <a:pos x="T0" y="T1"/>
              </a:cxn>
              <a:cxn ang="T5">
                <a:pos x="T2" y="T3"/>
              </a:cxn>
            </a:cxnLst>
            <a:rect l="0" t="0" r="r" b="b"/>
            <a:pathLst>
              <a:path w="889000" h="1176867">
                <a:moveTo>
                  <a:pt x="889000" y="0"/>
                </a:moveTo>
                <a:lnTo>
                  <a:pt x="0" y="11768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8" name="Freeform 5"/>
          <p:cNvSpPr>
            <a:spLocks/>
          </p:cNvSpPr>
          <p:nvPr/>
        </p:nvSpPr>
        <p:spPr bwMode="auto">
          <a:xfrm>
            <a:off x="4881563" y="4021138"/>
            <a:ext cx="1265237" cy="492125"/>
          </a:xfrm>
          <a:custGeom>
            <a:avLst/>
            <a:gdLst>
              <a:gd name="T0" fmla="*/ 1197793 w 1264914"/>
              <a:gd name="T1" fmla="*/ 263599 h 491066"/>
              <a:gd name="T2" fmla="*/ 1197793 w 1264914"/>
              <a:gd name="T3" fmla="*/ 263599 h 491066"/>
              <a:gd name="T4" fmla="*/ 1172379 w 1264914"/>
              <a:gd name="T5" fmla="*/ 187071 h 491066"/>
              <a:gd name="T6" fmla="*/ 1130023 w 1264914"/>
              <a:gd name="T7" fmla="*/ 136051 h 491066"/>
              <a:gd name="T8" fmla="*/ 1053785 w 1264914"/>
              <a:gd name="T9" fmla="*/ 93535 h 491066"/>
              <a:gd name="T10" fmla="*/ 1028372 w 1264914"/>
              <a:gd name="T11" fmla="*/ 68025 h 491066"/>
              <a:gd name="T12" fmla="*/ 952133 w 1264914"/>
              <a:gd name="T13" fmla="*/ 42515 h 491066"/>
              <a:gd name="T14" fmla="*/ 875895 w 1264914"/>
              <a:gd name="T15" fmla="*/ 25510 h 491066"/>
              <a:gd name="T16" fmla="*/ 850481 w 1264914"/>
              <a:gd name="T17" fmla="*/ 17007 h 491066"/>
              <a:gd name="T18" fmla="*/ 664120 w 1264914"/>
              <a:gd name="T19" fmla="*/ 0 h 491066"/>
              <a:gd name="T20" fmla="*/ 452344 w 1264914"/>
              <a:gd name="T21" fmla="*/ 8502 h 491066"/>
              <a:gd name="T22" fmla="*/ 325280 w 1264914"/>
              <a:gd name="T23" fmla="*/ 25510 h 491066"/>
              <a:gd name="T24" fmla="*/ 181273 w 1264914"/>
              <a:gd name="T25" fmla="*/ 42515 h 491066"/>
              <a:gd name="T26" fmla="*/ 147390 w 1264914"/>
              <a:gd name="T27" fmla="*/ 59522 h 491066"/>
              <a:gd name="T28" fmla="*/ 121976 w 1264914"/>
              <a:gd name="T29" fmla="*/ 110541 h 491066"/>
              <a:gd name="T30" fmla="*/ 96564 w 1264914"/>
              <a:gd name="T31" fmla="*/ 127548 h 491066"/>
              <a:gd name="T32" fmla="*/ 62679 w 1264914"/>
              <a:gd name="T33" fmla="*/ 170064 h 491066"/>
              <a:gd name="T34" fmla="*/ 45738 w 1264914"/>
              <a:gd name="T35" fmla="*/ 195574 h 491066"/>
              <a:gd name="T36" fmla="*/ 20324 w 1264914"/>
              <a:gd name="T37" fmla="*/ 229587 h 491066"/>
              <a:gd name="T38" fmla="*/ 11853 w 1264914"/>
              <a:gd name="T39" fmla="*/ 425161 h 491066"/>
              <a:gd name="T40" fmla="*/ 28795 w 1264914"/>
              <a:gd name="T41" fmla="*/ 442166 h 491066"/>
              <a:gd name="T42" fmla="*/ 96564 w 1264914"/>
              <a:gd name="T43" fmla="*/ 467676 h 491066"/>
              <a:gd name="T44" fmla="*/ 249042 w 1264914"/>
              <a:gd name="T45" fmla="*/ 493186 h 491066"/>
              <a:gd name="T46" fmla="*/ 757300 w 1264914"/>
              <a:gd name="T47" fmla="*/ 467676 h 491066"/>
              <a:gd name="T48" fmla="*/ 867423 w 1264914"/>
              <a:gd name="T49" fmla="*/ 442166 h 491066"/>
              <a:gd name="T50" fmla="*/ 926721 w 1264914"/>
              <a:gd name="T51" fmla="*/ 425161 h 491066"/>
              <a:gd name="T52" fmla="*/ 1028372 w 1264914"/>
              <a:gd name="T53" fmla="*/ 408154 h 491066"/>
              <a:gd name="T54" fmla="*/ 1096141 w 1264914"/>
              <a:gd name="T55" fmla="*/ 382645 h 491066"/>
              <a:gd name="T56" fmla="*/ 1138496 w 1264914"/>
              <a:gd name="T57" fmla="*/ 357136 h 491066"/>
              <a:gd name="T58" fmla="*/ 1223205 w 1264914"/>
              <a:gd name="T59" fmla="*/ 348632 h 491066"/>
              <a:gd name="T60" fmla="*/ 1265560 w 1264914"/>
              <a:gd name="T61" fmla="*/ 331626 h 4910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64914" h="491066">
                <a:moveTo>
                  <a:pt x="1197181" y="262466"/>
                </a:moveTo>
                <a:lnTo>
                  <a:pt x="1197181" y="262466"/>
                </a:lnTo>
                <a:cubicBezTo>
                  <a:pt x="1188714" y="237066"/>
                  <a:pt x="1182079" y="210980"/>
                  <a:pt x="1171781" y="186266"/>
                </a:cubicBezTo>
                <a:cubicBezTo>
                  <a:pt x="1165080" y="170185"/>
                  <a:pt x="1142186" y="145374"/>
                  <a:pt x="1129447" y="135466"/>
                </a:cubicBezTo>
                <a:cubicBezTo>
                  <a:pt x="1085779" y="101502"/>
                  <a:pt x="1091570" y="105908"/>
                  <a:pt x="1053247" y="93133"/>
                </a:cubicBezTo>
                <a:cubicBezTo>
                  <a:pt x="1044780" y="84666"/>
                  <a:pt x="1038557" y="73088"/>
                  <a:pt x="1027847" y="67733"/>
                </a:cubicBezTo>
                <a:cubicBezTo>
                  <a:pt x="1003900" y="55759"/>
                  <a:pt x="977047" y="50800"/>
                  <a:pt x="951647" y="42333"/>
                </a:cubicBezTo>
                <a:cubicBezTo>
                  <a:pt x="909959" y="28437"/>
                  <a:pt x="935055" y="35334"/>
                  <a:pt x="875447" y="25400"/>
                </a:cubicBezTo>
                <a:cubicBezTo>
                  <a:pt x="866980" y="22578"/>
                  <a:pt x="858828" y="18530"/>
                  <a:pt x="850047" y="16933"/>
                </a:cubicBezTo>
                <a:cubicBezTo>
                  <a:pt x="798097" y="7487"/>
                  <a:pt x="709104" y="3237"/>
                  <a:pt x="663781" y="0"/>
                </a:cubicBezTo>
                <a:lnTo>
                  <a:pt x="452114" y="8466"/>
                </a:lnTo>
                <a:cubicBezTo>
                  <a:pt x="347449" y="14623"/>
                  <a:pt x="408782" y="15557"/>
                  <a:pt x="325114" y="25400"/>
                </a:cubicBezTo>
                <a:cubicBezTo>
                  <a:pt x="154759" y="45441"/>
                  <a:pt x="295841" y="23222"/>
                  <a:pt x="181181" y="42333"/>
                </a:cubicBezTo>
                <a:cubicBezTo>
                  <a:pt x="169892" y="47977"/>
                  <a:pt x="157010" y="51186"/>
                  <a:pt x="147314" y="59266"/>
                </a:cubicBezTo>
                <a:cubicBezTo>
                  <a:pt x="104495" y="94948"/>
                  <a:pt x="151961" y="72508"/>
                  <a:pt x="121914" y="110066"/>
                </a:cubicBezTo>
                <a:cubicBezTo>
                  <a:pt x="115557" y="118012"/>
                  <a:pt x="104981" y="121355"/>
                  <a:pt x="96514" y="127000"/>
                </a:cubicBezTo>
                <a:cubicBezTo>
                  <a:pt x="44396" y="205178"/>
                  <a:pt x="110904" y="109012"/>
                  <a:pt x="62647" y="169333"/>
                </a:cubicBezTo>
                <a:cubicBezTo>
                  <a:pt x="56290" y="177279"/>
                  <a:pt x="51628" y="186453"/>
                  <a:pt x="45714" y="194733"/>
                </a:cubicBezTo>
                <a:cubicBezTo>
                  <a:pt x="37512" y="206216"/>
                  <a:pt x="28781" y="217311"/>
                  <a:pt x="20314" y="228600"/>
                </a:cubicBezTo>
                <a:cubicBezTo>
                  <a:pt x="-1605" y="316277"/>
                  <a:pt x="-7837" y="311792"/>
                  <a:pt x="11847" y="423333"/>
                </a:cubicBezTo>
                <a:cubicBezTo>
                  <a:pt x="13234" y="431194"/>
                  <a:pt x="22139" y="435838"/>
                  <a:pt x="28781" y="440266"/>
                </a:cubicBezTo>
                <a:cubicBezTo>
                  <a:pt x="50807" y="454950"/>
                  <a:pt x="70914" y="461012"/>
                  <a:pt x="96514" y="465666"/>
                </a:cubicBezTo>
                <a:cubicBezTo>
                  <a:pt x="147184" y="474879"/>
                  <a:pt x="248914" y="491066"/>
                  <a:pt x="248914" y="491066"/>
                </a:cubicBezTo>
                <a:cubicBezTo>
                  <a:pt x="357688" y="487037"/>
                  <a:pt x="596837" y="497681"/>
                  <a:pt x="756914" y="465666"/>
                </a:cubicBezTo>
                <a:cubicBezTo>
                  <a:pt x="776433" y="461762"/>
                  <a:pt x="838300" y="448088"/>
                  <a:pt x="866981" y="440266"/>
                </a:cubicBezTo>
                <a:cubicBezTo>
                  <a:pt x="886803" y="434860"/>
                  <a:pt x="906157" y="427638"/>
                  <a:pt x="926247" y="423333"/>
                </a:cubicBezTo>
                <a:cubicBezTo>
                  <a:pt x="1026573" y="401834"/>
                  <a:pt x="946610" y="426709"/>
                  <a:pt x="1027847" y="406400"/>
                </a:cubicBezTo>
                <a:cubicBezTo>
                  <a:pt x="1042499" y="402737"/>
                  <a:pt x="1087818" y="384881"/>
                  <a:pt x="1095581" y="381000"/>
                </a:cubicBezTo>
                <a:cubicBezTo>
                  <a:pt x="1110300" y="373641"/>
                  <a:pt x="1122014" y="359840"/>
                  <a:pt x="1137914" y="355600"/>
                </a:cubicBezTo>
                <a:cubicBezTo>
                  <a:pt x="1165319" y="348292"/>
                  <a:pt x="1194359" y="349955"/>
                  <a:pt x="1222581" y="347133"/>
                </a:cubicBezTo>
                <a:lnTo>
                  <a:pt x="1264914" y="330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Donut 8"/>
          <p:cNvSpPr/>
          <p:nvPr/>
        </p:nvSpPr>
        <p:spPr bwMode="auto">
          <a:xfrm>
            <a:off x="4800600" y="4114800"/>
            <a:ext cx="1371600" cy="457200"/>
          </a:xfrm>
          <a:prstGeom prst="donut">
            <a:avLst/>
          </a:prstGeom>
          <a:solidFill>
            <a:srgbClr val="FEFB31"/>
          </a:solidFill>
          <a:ln w="317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4" name="TextBox 3"/>
          <p:cNvSpPr txBox="1"/>
          <p:nvPr/>
        </p:nvSpPr>
        <p:spPr>
          <a:xfrm>
            <a:off x="779463" y="5243451"/>
            <a:ext cx="7405559" cy="923330"/>
          </a:xfrm>
          <a:prstGeom prst="rect">
            <a:avLst/>
          </a:prstGeom>
          <a:noFill/>
        </p:spPr>
        <p:txBody>
          <a:bodyPr wrap="square" rtlCol="0">
            <a:spAutoFit/>
          </a:bodyPr>
          <a:lstStyle/>
          <a:p>
            <a:r>
              <a:rPr lang="en-US" dirty="0" smtClean="0">
                <a:solidFill>
                  <a:schemeClr val="bg1"/>
                </a:solidFill>
              </a:rPr>
              <a:t>Comment: In patients where there is a low risk of exposure to M. tuberculosis and the value of the QFT assay is between 0.35 IU/mL-1.11 IU/mL, repeat testing in one month may be recommended to confirm positive results.</a:t>
            </a:r>
            <a:endParaRPr lang="en-US" dirty="0">
              <a:solidFill>
                <a:schemeClr val="bg1"/>
              </a:solidFill>
            </a:endParaRPr>
          </a:p>
        </p:txBody>
      </p:sp>
      <p:sp>
        <p:nvSpPr>
          <p:cNvPr id="5" name="TextBox 4"/>
          <p:cNvSpPr txBox="1"/>
          <p:nvPr/>
        </p:nvSpPr>
        <p:spPr>
          <a:xfrm>
            <a:off x="1991891" y="6191632"/>
            <a:ext cx="4971734" cy="369332"/>
          </a:xfrm>
          <a:prstGeom prst="rect">
            <a:avLst/>
          </a:prstGeom>
          <a:noFill/>
        </p:spPr>
        <p:txBody>
          <a:bodyPr wrap="none" rtlCol="0">
            <a:spAutoFit/>
          </a:bodyPr>
          <a:lstStyle/>
          <a:p>
            <a:r>
              <a:rPr lang="en-US" dirty="0" err="1">
                <a:solidFill>
                  <a:srgbClr val="000000"/>
                </a:solidFill>
              </a:rPr>
              <a:t>Thanassi</a:t>
            </a:r>
            <a:r>
              <a:rPr lang="en-US" dirty="0">
                <a:solidFill>
                  <a:srgbClr val="000000"/>
                </a:solidFill>
              </a:rPr>
              <a:t> et al. Pulmonary Medicine 2012: 291-294.</a:t>
            </a:r>
          </a:p>
        </p:txBody>
      </p:sp>
    </p:spTree>
    <p:extLst>
      <p:ext uri="{BB962C8B-B14F-4D97-AF65-F5344CB8AC3E}">
        <p14:creationId xmlns:p14="http://schemas.microsoft.com/office/powerpoint/2010/main" val="37362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90"/>
            <a:ext cx="8229600" cy="1371600"/>
          </a:xfrm>
        </p:spPr>
        <p:txBody>
          <a:bodyPr/>
          <a:lstStyle/>
          <a:p>
            <a:pPr algn="ctr">
              <a:defRPr/>
            </a:pPr>
            <a:r>
              <a:rPr lang="en-US" dirty="0" smtClean="0">
                <a:solidFill>
                  <a:srgbClr val="FFFFFF"/>
                </a:solidFill>
              </a:rPr>
              <a:t>Typical Negative</a:t>
            </a:r>
            <a:r>
              <a:rPr lang="en-US" dirty="0" smtClean="0"/>
              <a:t> </a:t>
            </a:r>
            <a:r>
              <a:rPr lang="en-US" dirty="0" smtClean="0">
                <a:solidFill>
                  <a:schemeClr val="tx1"/>
                </a:solidFill>
              </a:rPr>
              <a:t>QFTs</a:t>
            </a:r>
            <a:endParaRPr lang="en-US" dirty="0">
              <a:solidFill>
                <a:schemeClr val="tx1"/>
              </a:solidFill>
            </a:endParaRPr>
          </a:p>
        </p:txBody>
      </p:sp>
      <p:pic>
        <p:nvPicPr>
          <p:cNvPr id="573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622109"/>
            <a:ext cx="9144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p:cNvSpPr/>
          <p:nvPr/>
        </p:nvSpPr>
        <p:spPr bwMode="auto">
          <a:xfrm>
            <a:off x="1295400" y="2667000"/>
            <a:ext cx="1143000" cy="990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8" name="Frame 7"/>
          <p:cNvSpPr/>
          <p:nvPr/>
        </p:nvSpPr>
        <p:spPr bwMode="auto">
          <a:xfrm>
            <a:off x="4572000" y="2667000"/>
            <a:ext cx="1905000" cy="990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pic>
        <p:nvPicPr>
          <p:cNvPr id="3" name="Picture 2"/>
          <p:cNvPicPr>
            <a:picLocks noChangeAspect="1"/>
          </p:cNvPicPr>
          <p:nvPr/>
        </p:nvPicPr>
        <p:blipFill>
          <a:blip r:embed="rId3"/>
          <a:stretch>
            <a:fillRect/>
          </a:stretch>
        </p:blipFill>
        <p:spPr>
          <a:xfrm>
            <a:off x="-32080" y="2031684"/>
            <a:ext cx="9144000" cy="1917700"/>
          </a:xfrm>
          <a:prstGeom prst="rect">
            <a:avLst/>
          </a:prstGeom>
        </p:spPr>
      </p:pic>
      <p:sp>
        <p:nvSpPr>
          <p:cNvPr id="17" name="Frame 16"/>
          <p:cNvSpPr/>
          <p:nvPr/>
        </p:nvSpPr>
        <p:spPr bwMode="auto">
          <a:xfrm>
            <a:off x="3361967" y="1538468"/>
            <a:ext cx="1295400" cy="2519285"/>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16" name="Frame 15"/>
          <p:cNvSpPr/>
          <p:nvPr/>
        </p:nvSpPr>
        <p:spPr bwMode="auto">
          <a:xfrm>
            <a:off x="2172128" y="1538468"/>
            <a:ext cx="1295400" cy="2519285"/>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15" name="Frame 14"/>
          <p:cNvSpPr/>
          <p:nvPr/>
        </p:nvSpPr>
        <p:spPr bwMode="auto">
          <a:xfrm>
            <a:off x="1295400" y="1538468"/>
            <a:ext cx="1036177" cy="2519285"/>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18" name="Frame 17"/>
          <p:cNvSpPr/>
          <p:nvPr/>
        </p:nvSpPr>
        <p:spPr bwMode="auto">
          <a:xfrm>
            <a:off x="7931548" y="1538468"/>
            <a:ext cx="1295400" cy="2519285"/>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19" name="Frame 18"/>
          <p:cNvSpPr/>
          <p:nvPr/>
        </p:nvSpPr>
        <p:spPr bwMode="auto">
          <a:xfrm>
            <a:off x="3467528" y="3531931"/>
            <a:ext cx="1104472" cy="525821"/>
          </a:xfrm>
          <a:prstGeom prst="fram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Tree>
    <p:extLst>
      <p:ext uri="{BB962C8B-B14F-4D97-AF65-F5344CB8AC3E}">
        <p14:creationId xmlns:p14="http://schemas.microsoft.com/office/powerpoint/2010/main" val="10878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6" grpId="0" animBg="1"/>
      <p:bldP spid="16" grpId="1" animBg="1"/>
      <p:bldP spid="15" grpId="0" animBg="1"/>
      <p:bldP spid="15" grpId="1" animBg="1"/>
      <p:bldP spid="18" grpId="0" animBg="1"/>
      <p:bldP spid="18" grpId="1"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Example of </a:t>
            </a:r>
            <a:r>
              <a:rPr lang="en-US" dirty="0" err="1" smtClean="0">
                <a:solidFill>
                  <a:srgbClr val="FFFFFF"/>
                </a:solidFill>
              </a:rPr>
              <a:t>Indeterminant</a:t>
            </a:r>
            <a:r>
              <a:rPr lang="en-US" dirty="0" smtClean="0">
                <a:solidFill>
                  <a:srgbClr val="FFFFFF"/>
                </a:solidFill>
              </a:rPr>
              <a:t> Values</a:t>
            </a:r>
            <a:endParaRPr lang="en-US" dirty="0">
              <a:solidFill>
                <a:srgbClr val="FFFFFF"/>
              </a:solidFill>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1" y="1649066"/>
            <a:ext cx="9144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2892069"/>
            <a:ext cx="9144001"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58641"/>
            <a:ext cx="911859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0" y="5645100"/>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0" y="4451798"/>
            <a:ext cx="9118600" cy="660400"/>
          </a:xfrm>
          <a:prstGeom prst="rect">
            <a:avLst/>
          </a:prstGeom>
        </p:spPr>
      </p:pic>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4042223"/>
            <a:ext cx="9144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ame 9"/>
          <p:cNvSpPr/>
          <p:nvPr/>
        </p:nvSpPr>
        <p:spPr bwMode="auto">
          <a:xfrm>
            <a:off x="1295400" y="1563341"/>
            <a:ext cx="1143000" cy="990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11" name="Frame 10"/>
          <p:cNvSpPr/>
          <p:nvPr/>
        </p:nvSpPr>
        <p:spPr bwMode="auto">
          <a:xfrm>
            <a:off x="3299563" y="3903327"/>
            <a:ext cx="1562023" cy="12810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
        <p:nvSpPr>
          <p:cNvPr id="12" name="TextBox 11"/>
          <p:cNvSpPr txBox="1"/>
          <p:nvPr/>
        </p:nvSpPr>
        <p:spPr>
          <a:xfrm>
            <a:off x="1418790" y="2563495"/>
            <a:ext cx="688597" cy="369332"/>
          </a:xfrm>
          <a:prstGeom prst="rect">
            <a:avLst/>
          </a:prstGeom>
          <a:noFill/>
        </p:spPr>
        <p:txBody>
          <a:bodyPr wrap="none" rtlCol="0">
            <a:spAutoFit/>
          </a:bodyPr>
          <a:lstStyle/>
          <a:p>
            <a:r>
              <a:rPr lang="en-US" dirty="0" smtClean="0">
                <a:solidFill>
                  <a:schemeClr val="accent6">
                    <a:lumMod val="60000"/>
                    <a:lumOff val="40000"/>
                  </a:schemeClr>
                </a:solidFill>
              </a:rPr>
              <a:t>Hi Nil</a:t>
            </a:r>
            <a:endParaRPr lang="en-US" dirty="0">
              <a:solidFill>
                <a:schemeClr val="accent6">
                  <a:lumMod val="60000"/>
                  <a:lumOff val="40000"/>
                </a:schemeClr>
              </a:solidFill>
            </a:endParaRPr>
          </a:p>
        </p:txBody>
      </p:sp>
      <p:sp>
        <p:nvSpPr>
          <p:cNvPr id="14" name="TextBox 13"/>
          <p:cNvSpPr txBox="1"/>
          <p:nvPr/>
        </p:nvSpPr>
        <p:spPr>
          <a:xfrm>
            <a:off x="3299563" y="5184327"/>
            <a:ext cx="1414795" cy="369332"/>
          </a:xfrm>
          <a:prstGeom prst="rect">
            <a:avLst/>
          </a:prstGeom>
          <a:noFill/>
        </p:spPr>
        <p:txBody>
          <a:bodyPr wrap="none" rtlCol="0">
            <a:spAutoFit/>
          </a:bodyPr>
          <a:lstStyle/>
          <a:p>
            <a:r>
              <a:rPr lang="en-US" dirty="0" smtClean="0">
                <a:solidFill>
                  <a:srgbClr val="FEFB31"/>
                </a:solidFill>
              </a:rPr>
              <a:t>Low Mitogen</a:t>
            </a:r>
            <a:endParaRPr lang="en-US" dirty="0">
              <a:solidFill>
                <a:srgbClr val="FEFB31"/>
              </a:solidFill>
            </a:endParaRPr>
          </a:p>
        </p:txBody>
      </p:sp>
      <p:sp>
        <p:nvSpPr>
          <p:cNvPr id="15" name="Frame 14"/>
          <p:cNvSpPr/>
          <p:nvPr/>
        </p:nvSpPr>
        <p:spPr bwMode="auto">
          <a:xfrm>
            <a:off x="7975600" y="1563341"/>
            <a:ext cx="1143000" cy="990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latin typeface="Times" pitchFamily="112" charset="0"/>
            </a:endParaRPr>
          </a:p>
        </p:txBody>
      </p:sp>
    </p:spTree>
    <p:extLst>
      <p:ext uri="{BB962C8B-B14F-4D97-AF65-F5344CB8AC3E}">
        <p14:creationId xmlns:p14="http://schemas.microsoft.com/office/powerpoint/2010/main" val="18719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T-SPOT®.</a:t>
            </a:r>
            <a:r>
              <a:rPr lang="en-US" i="1" dirty="0" smtClean="0"/>
              <a:t>TB</a:t>
            </a:r>
            <a:endParaRPr lang="en-US" dirty="0"/>
          </a:p>
        </p:txBody>
      </p:sp>
      <p:sp>
        <p:nvSpPr>
          <p:cNvPr id="10" name="Rectangle 9"/>
          <p:cNvSpPr/>
          <p:nvPr/>
        </p:nvSpPr>
        <p:spPr>
          <a:xfrm>
            <a:off x="4714240" y="2057400"/>
            <a:ext cx="91440" cy="19669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7" descr="T-Spot"/>
          <p:cNvPicPr>
            <a:picLocks noChangeAspect="1" noChangeArrowheads="1"/>
          </p:cNvPicPr>
          <p:nvPr/>
        </p:nvPicPr>
        <p:blipFill>
          <a:blip r:embed="rId2">
            <a:extLst>
              <a:ext uri="{28A0092B-C50C-407E-A947-70E740481C1C}">
                <a14:useLocalDpi xmlns:a14="http://schemas.microsoft.com/office/drawing/2010/main" val="0"/>
              </a:ext>
            </a:extLst>
          </a:blip>
          <a:srcRect t="15892"/>
          <a:stretch>
            <a:fillRect/>
          </a:stretch>
        </p:blipFill>
        <p:spPr bwMode="auto">
          <a:xfrm>
            <a:off x="315913" y="1066800"/>
            <a:ext cx="50784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8"/>
          <p:cNvSpPr>
            <a:spLocks noChangeShapeType="1"/>
          </p:cNvSpPr>
          <p:nvPr/>
        </p:nvSpPr>
        <p:spPr bwMode="auto">
          <a:xfrm rot="21445873" flipV="1">
            <a:off x="5257800" y="1981200"/>
            <a:ext cx="1371600" cy="3505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9"/>
          <p:cNvSpPr>
            <a:spLocks noChangeShapeType="1"/>
          </p:cNvSpPr>
          <p:nvPr/>
        </p:nvSpPr>
        <p:spPr bwMode="auto">
          <a:xfrm flipV="1">
            <a:off x="5257800" y="5867400"/>
            <a:ext cx="1371600" cy="457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 name="Group 15"/>
          <p:cNvGrpSpPr>
            <a:grpSpLocks/>
          </p:cNvGrpSpPr>
          <p:nvPr/>
        </p:nvGrpSpPr>
        <p:grpSpPr bwMode="auto">
          <a:xfrm>
            <a:off x="6553200" y="1981200"/>
            <a:ext cx="2797175" cy="3859213"/>
            <a:chOff x="3936" y="1248"/>
            <a:chExt cx="1762" cy="2431"/>
          </a:xfrm>
        </p:grpSpPr>
        <p:pic>
          <p:nvPicPr>
            <p:cNvPr id="16" name="Picture 3" descr="cfp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2496"/>
              <a:ext cx="564" cy="5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sat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1872"/>
              <a:ext cx="570" cy="5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negcontr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1248"/>
              <a:ext cx="564" cy="5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oscontr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3120"/>
              <a:ext cx="564" cy="55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
            <p:cNvSpPr txBox="1">
              <a:spLocks noChangeArrowheads="1"/>
            </p:cNvSpPr>
            <p:nvPr/>
          </p:nvSpPr>
          <p:spPr bwMode="auto">
            <a:xfrm>
              <a:off x="4512" y="1440"/>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a:solidFill>
                    <a:schemeClr val="bg1"/>
                  </a:solidFill>
                  <a:latin typeface="Corbel" panose="020B0503020204020204" pitchFamily="34" charset="0"/>
                </a:rPr>
                <a:t>Nil Control</a:t>
              </a:r>
              <a:endParaRPr lang="en-US" dirty="0">
                <a:solidFill>
                  <a:schemeClr val="bg1"/>
                </a:solidFill>
                <a:latin typeface="Corbel" panose="020B0503020204020204" pitchFamily="34" charset="0"/>
              </a:endParaRPr>
            </a:p>
          </p:txBody>
        </p:sp>
        <p:sp>
          <p:nvSpPr>
            <p:cNvPr id="21" name="Text Box 11"/>
            <p:cNvSpPr txBox="1">
              <a:spLocks noChangeArrowheads="1"/>
            </p:cNvSpPr>
            <p:nvPr/>
          </p:nvSpPr>
          <p:spPr bwMode="auto">
            <a:xfrm>
              <a:off x="4512" y="3264"/>
              <a:ext cx="1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800">
                  <a:solidFill>
                    <a:schemeClr val="bg1"/>
                  </a:solidFill>
                  <a:latin typeface="Corbel" panose="020B0503020204020204" pitchFamily="34" charset="0"/>
                </a:rPr>
                <a:t>Positive Control</a:t>
              </a:r>
              <a:endParaRPr lang="en-US" sz="2000">
                <a:solidFill>
                  <a:schemeClr val="bg1"/>
                </a:solidFill>
                <a:latin typeface="Corbel" panose="020B0503020204020204" pitchFamily="34" charset="0"/>
              </a:endParaRPr>
            </a:p>
          </p:txBody>
        </p:sp>
        <p:sp>
          <p:nvSpPr>
            <p:cNvPr id="22" name="Text Box 12"/>
            <p:cNvSpPr txBox="1">
              <a:spLocks noChangeArrowheads="1"/>
            </p:cNvSpPr>
            <p:nvPr/>
          </p:nvSpPr>
          <p:spPr bwMode="auto">
            <a:xfrm>
              <a:off x="4512" y="2016"/>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solidFill>
                    <a:schemeClr val="bg1"/>
                  </a:solidFill>
                  <a:latin typeface="Corbel" panose="020B0503020204020204" pitchFamily="34" charset="0"/>
                </a:rPr>
                <a:t>Infection</a:t>
              </a:r>
              <a:endParaRPr lang="en-US">
                <a:solidFill>
                  <a:schemeClr val="bg1"/>
                </a:solidFill>
                <a:latin typeface="Corbel" panose="020B0503020204020204" pitchFamily="34" charset="0"/>
              </a:endParaRPr>
            </a:p>
          </p:txBody>
        </p:sp>
        <p:sp>
          <p:nvSpPr>
            <p:cNvPr id="23" name="Text Box 13"/>
            <p:cNvSpPr txBox="1">
              <a:spLocks noChangeArrowheads="1"/>
            </p:cNvSpPr>
            <p:nvPr/>
          </p:nvSpPr>
          <p:spPr bwMode="auto">
            <a:xfrm>
              <a:off x="4512" y="2640"/>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solidFill>
                    <a:schemeClr val="bg1"/>
                  </a:solidFill>
                  <a:latin typeface="Corbel" panose="020B0503020204020204" pitchFamily="34" charset="0"/>
                </a:rPr>
                <a:t>Infection</a:t>
              </a:r>
              <a:endParaRPr lang="en-US">
                <a:solidFill>
                  <a:schemeClr val="bg1"/>
                </a:solidFill>
                <a:latin typeface="Corbel" panose="020B0503020204020204" pitchFamily="34" charset="0"/>
              </a:endParaRPr>
            </a:p>
          </p:txBody>
        </p:sp>
      </p:grpSp>
      <p:sp>
        <p:nvSpPr>
          <p:cNvPr id="24" name="Text Box 14"/>
          <p:cNvSpPr txBox="1">
            <a:spLocks noChangeArrowheads="1"/>
          </p:cNvSpPr>
          <p:nvPr/>
        </p:nvSpPr>
        <p:spPr bwMode="auto">
          <a:xfrm>
            <a:off x="315913" y="6417906"/>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a:solidFill>
                  <a:srgbClr val="FFD961"/>
                </a:solidFill>
                <a:latin typeface="Corbel" panose="020B0503020204020204" pitchFamily="34" charset="0"/>
              </a:rPr>
              <a:t>Oxford </a:t>
            </a:r>
            <a:r>
              <a:rPr lang="en-US" sz="1800" dirty="0" err="1">
                <a:solidFill>
                  <a:srgbClr val="FFD961"/>
                </a:solidFill>
                <a:latin typeface="Corbel" panose="020B0503020204020204" pitchFamily="34" charset="0"/>
              </a:rPr>
              <a:t>Immunotec</a:t>
            </a:r>
            <a:endParaRPr lang="en-US" dirty="0">
              <a:solidFill>
                <a:srgbClr val="FFD961"/>
              </a:solidFill>
              <a:latin typeface="Corbel" panose="020B0503020204020204" pitchFamily="34" charset="0"/>
            </a:endParaRPr>
          </a:p>
        </p:txBody>
      </p:sp>
    </p:spTree>
    <p:extLst>
      <p:ext uri="{BB962C8B-B14F-4D97-AF65-F5344CB8AC3E}">
        <p14:creationId xmlns:p14="http://schemas.microsoft.com/office/powerpoint/2010/main" val="2044065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Sensitivity &amp; Specificity: QFT vs. T-SPOT vs. TST</a:t>
            </a:r>
            <a:endParaRPr lang="en-US" sz="3200" dirty="0"/>
          </a:p>
        </p:txBody>
      </p:sp>
      <p:sp>
        <p:nvSpPr>
          <p:cNvPr id="10" name="Rectangle 9"/>
          <p:cNvSpPr/>
          <p:nvPr/>
        </p:nvSpPr>
        <p:spPr>
          <a:xfrm>
            <a:off x="4797487" y="1676400"/>
            <a:ext cx="91440" cy="19669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4" name="Text Box 14"/>
          <p:cNvSpPr txBox="1">
            <a:spLocks noChangeArrowheads="1"/>
          </p:cNvSpPr>
          <p:nvPr/>
        </p:nvSpPr>
        <p:spPr bwMode="auto">
          <a:xfrm>
            <a:off x="242560" y="6012359"/>
            <a:ext cx="34083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err="1">
                <a:solidFill>
                  <a:srgbClr val="FFD961"/>
                </a:solidFill>
                <a:latin typeface="Corbel" panose="020B0503020204020204" pitchFamily="34" charset="0"/>
              </a:rPr>
              <a:t>Mazurek</a:t>
            </a:r>
            <a:r>
              <a:rPr lang="en-US" sz="1200" dirty="0">
                <a:solidFill>
                  <a:srgbClr val="FFD961"/>
                </a:solidFill>
                <a:latin typeface="Corbel" panose="020B0503020204020204" pitchFamily="34" charset="0"/>
              </a:rPr>
              <a:t> GH et al. , 2010. </a:t>
            </a:r>
            <a:r>
              <a:rPr lang="en-US" sz="1200" i="1" dirty="0">
                <a:solidFill>
                  <a:srgbClr val="FFD961"/>
                </a:solidFill>
                <a:latin typeface="Corbel" panose="020B0503020204020204" pitchFamily="34" charset="0"/>
              </a:rPr>
              <a:t>MMWR. </a:t>
            </a:r>
            <a:r>
              <a:rPr lang="en-US" sz="1200" dirty="0">
                <a:solidFill>
                  <a:srgbClr val="FFD961"/>
                </a:solidFill>
                <a:latin typeface="Corbel" panose="020B0503020204020204" pitchFamily="34" charset="0"/>
              </a:rPr>
              <a:t>5: 1-29</a:t>
            </a:r>
          </a:p>
          <a:p>
            <a:r>
              <a:rPr lang="en-US" sz="1200" dirty="0">
                <a:solidFill>
                  <a:srgbClr val="FFD961"/>
                </a:solidFill>
                <a:latin typeface="Corbel" panose="020B0503020204020204" pitchFamily="34" charset="0"/>
              </a:rPr>
              <a:t>QuantiFERON-TB Gold Package Insert, March 2013</a:t>
            </a:r>
          </a:p>
          <a:p>
            <a:r>
              <a:rPr lang="en-US" sz="1200" dirty="0" err="1">
                <a:solidFill>
                  <a:srgbClr val="FFD961"/>
                </a:solidFill>
                <a:latin typeface="Corbel" panose="020B0503020204020204" pitchFamily="34" charset="0"/>
              </a:rPr>
              <a:t>Diel</a:t>
            </a:r>
            <a:r>
              <a:rPr lang="en-US" sz="1200" dirty="0">
                <a:solidFill>
                  <a:srgbClr val="FFD961"/>
                </a:solidFill>
                <a:latin typeface="Corbel" panose="020B0503020204020204" pitchFamily="34" charset="0"/>
              </a:rPr>
              <a:t> meta analysis Chest 2009</a:t>
            </a:r>
          </a:p>
          <a:p>
            <a:r>
              <a:rPr lang="en-US" sz="1200" dirty="0" err="1">
                <a:solidFill>
                  <a:srgbClr val="FFD961"/>
                </a:solidFill>
                <a:latin typeface="Corbel" panose="020B0503020204020204" pitchFamily="34" charset="0"/>
              </a:rPr>
              <a:t>Pai</a:t>
            </a:r>
            <a:r>
              <a:rPr lang="en-US" sz="1200" dirty="0">
                <a:solidFill>
                  <a:srgbClr val="FFD961"/>
                </a:solidFill>
                <a:latin typeface="Corbel" panose="020B0503020204020204" pitchFamily="34" charset="0"/>
              </a:rPr>
              <a:t> et al 2008</a:t>
            </a:r>
          </a:p>
        </p:txBody>
      </p:sp>
      <p:cxnSp>
        <p:nvCxnSpPr>
          <p:cNvPr id="25" name="Straight Connector 24"/>
          <p:cNvCxnSpPr/>
          <p:nvPr/>
        </p:nvCxnSpPr>
        <p:spPr>
          <a:xfrm>
            <a:off x="1351058" y="3342466"/>
            <a:ext cx="6399161"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36864" y="3121240"/>
            <a:ext cx="344129" cy="38509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136864" y="3121240"/>
            <a:ext cx="344129" cy="38509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715139" y="3563692"/>
            <a:ext cx="1224297" cy="1200329"/>
          </a:xfrm>
          <a:prstGeom prst="rect">
            <a:avLst/>
          </a:prstGeom>
          <a:solidFill>
            <a:schemeClr val="bg1"/>
          </a:solidFill>
          <a:ln>
            <a:solidFill>
              <a:srgbClr val="FF0000"/>
            </a:solidFill>
          </a:ln>
        </p:spPr>
        <p:txBody>
          <a:bodyPr wrap="square" rtlCol="0">
            <a:spAutoFit/>
          </a:bodyPr>
          <a:lstStyle/>
          <a:p>
            <a:pPr algn="ctr"/>
            <a:r>
              <a:rPr lang="en-US" sz="2400" b="1" dirty="0" smtClean="0">
                <a:solidFill>
                  <a:srgbClr val="FF0000"/>
                </a:solidFill>
                <a:latin typeface="Corbel" panose="020B0503020204020204" pitchFamily="34" charset="0"/>
              </a:rPr>
              <a:t>True Positive</a:t>
            </a:r>
          </a:p>
          <a:p>
            <a:pPr algn="ctr"/>
            <a:r>
              <a:rPr lang="en-US" sz="2400" b="1" dirty="0" smtClean="0">
                <a:solidFill>
                  <a:srgbClr val="FF0000"/>
                </a:solidFill>
                <a:latin typeface="Corbel" panose="020B0503020204020204" pitchFamily="34" charset="0"/>
              </a:rPr>
              <a:t>100%</a:t>
            </a:r>
            <a:endParaRPr lang="en-US" sz="2400" b="1" dirty="0">
              <a:solidFill>
                <a:srgbClr val="FF0000"/>
              </a:solidFill>
              <a:latin typeface="Corbel" panose="020B0503020204020204" pitchFamily="34" charset="0"/>
            </a:endParaRPr>
          </a:p>
        </p:txBody>
      </p:sp>
      <p:sp>
        <p:nvSpPr>
          <p:cNvPr id="29" name="TextBox 28"/>
          <p:cNvSpPr txBox="1"/>
          <p:nvPr/>
        </p:nvSpPr>
        <p:spPr>
          <a:xfrm>
            <a:off x="6069315" y="4697088"/>
            <a:ext cx="1173719" cy="369332"/>
          </a:xfrm>
          <a:prstGeom prst="rect">
            <a:avLst/>
          </a:prstGeom>
          <a:noFill/>
        </p:spPr>
        <p:txBody>
          <a:bodyPr wrap="none" rtlCol="0">
            <a:spAutoFit/>
          </a:bodyPr>
          <a:lstStyle/>
          <a:p>
            <a:r>
              <a:rPr lang="en-US" dirty="0" smtClean="0">
                <a:solidFill>
                  <a:srgbClr val="FFFFFF"/>
                </a:solidFill>
                <a:latin typeface="Corbel" panose="020B0503020204020204" pitchFamily="34" charset="0"/>
              </a:rPr>
              <a:t>Specificity</a:t>
            </a:r>
            <a:endParaRPr lang="en-US" dirty="0">
              <a:solidFill>
                <a:srgbClr val="FFFFFF"/>
              </a:solidFill>
              <a:latin typeface="Corbel" panose="020B0503020204020204" pitchFamily="34" charset="0"/>
            </a:endParaRPr>
          </a:p>
        </p:txBody>
      </p:sp>
      <p:sp>
        <p:nvSpPr>
          <p:cNvPr id="30" name="TextBox 29"/>
          <p:cNvSpPr txBox="1"/>
          <p:nvPr/>
        </p:nvSpPr>
        <p:spPr>
          <a:xfrm>
            <a:off x="1700293" y="4672518"/>
            <a:ext cx="1178528" cy="369332"/>
          </a:xfrm>
          <a:prstGeom prst="rect">
            <a:avLst/>
          </a:prstGeom>
          <a:noFill/>
        </p:spPr>
        <p:txBody>
          <a:bodyPr wrap="none" rtlCol="0">
            <a:spAutoFit/>
          </a:bodyPr>
          <a:lstStyle/>
          <a:p>
            <a:r>
              <a:rPr lang="en-US" dirty="0">
                <a:solidFill>
                  <a:srgbClr val="FFFFFF"/>
                </a:solidFill>
                <a:latin typeface="Corbel" panose="020B0503020204020204" pitchFamily="34" charset="0"/>
              </a:rPr>
              <a:t>Sensitivity</a:t>
            </a:r>
          </a:p>
        </p:txBody>
      </p:sp>
      <p:cxnSp>
        <p:nvCxnSpPr>
          <p:cNvPr id="31" name="Straight Arrow Connector 30"/>
          <p:cNvCxnSpPr/>
          <p:nvPr/>
        </p:nvCxnSpPr>
        <p:spPr>
          <a:xfrm>
            <a:off x="1727437" y="2848848"/>
            <a:ext cx="0" cy="387102"/>
          </a:xfrm>
          <a:prstGeom prst="straightConnector1">
            <a:avLst/>
          </a:prstGeom>
          <a:ln>
            <a:solidFill>
              <a:srgbClr val="0D97FF"/>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033061" y="2866295"/>
            <a:ext cx="0" cy="38710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45456" y="2534531"/>
            <a:ext cx="1217000" cy="523220"/>
          </a:xfrm>
          <a:prstGeom prst="rect">
            <a:avLst/>
          </a:prstGeom>
          <a:noFill/>
        </p:spPr>
        <p:txBody>
          <a:bodyPr wrap="none" rtlCol="0">
            <a:spAutoFit/>
          </a:bodyPr>
          <a:lstStyle/>
          <a:p>
            <a:r>
              <a:rPr lang="en-US" sz="2800" b="1" dirty="0" smtClean="0">
                <a:solidFill>
                  <a:srgbClr val="FFD961"/>
                </a:solidFill>
                <a:latin typeface="Corbel" panose="020B0503020204020204" pitchFamily="34" charset="0"/>
              </a:rPr>
              <a:t>Latent</a:t>
            </a:r>
            <a:endParaRPr lang="en-US" sz="2800" b="1" dirty="0">
              <a:solidFill>
                <a:srgbClr val="FFD961"/>
              </a:solidFill>
              <a:latin typeface="Corbel" panose="020B0503020204020204" pitchFamily="34" charset="0"/>
            </a:endParaRPr>
          </a:p>
        </p:txBody>
      </p:sp>
      <p:sp>
        <p:nvSpPr>
          <p:cNvPr id="34" name="TextBox 33"/>
          <p:cNvSpPr txBox="1"/>
          <p:nvPr/>
        </p:nvSpPr>
        <p:spPr>
          <a:xfrm>
            <a:off x="3036150" y="3341650"/>
            <a:ext cx="436812"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90</a:t>
            </a:r>
            <a:endParaRPr lang="en-US" sz="1100" dirty="0">
              <a:solidFill>
                <a:srgbClr val="FFFFFF"/>
              </a:solidFill>
              <a:latin typeface="Corbel" panose="020B0503020204020204" pitchFamily="34" charset="0"/>
            </a:endParaRPr>
          </a:p>
        </p:txBody>
      </p:sp>
      <p:sp>
        <p:nvSpPr>
          <p:cNvPr id="35" name="TextBox 34"/>
          <p:cNvSpPr txBox="1"/>
          <p:nvPr/>
        </p:nvSpPr>
        <p:spPr>
          <a:xfrm>
            <a:off x="2878821" y="3342466"/>
            <a:ext cx="436812"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89</a:t>
            </a:r>
            <a:endParaRPr lang="en-US" sz="1100" dirty="0">
              <a:solidFill>
                <a:srgbClr val="FFFFFF"/>
              </a:solidFill>
              <a:latin typeface="Corbel" panose="020B0503020204020204" pitchFamily="34" charset="0"/>
            </a:endParaRPr>
          </a:p>
        </p:txBody>
      </p:sp>
      <p:sp>
        <p:nvSpPr>
          <p:cNvPr id="36" name="TextBox 35"/>
          <p:cNvSpPr txBox="1"/>
          <p:nvPr/>
        </p:nvSpPr>
        <p:spPr>
          <a:xfrm>
            <a:off x="2564161" y="3350246"/>
            <a:ext cx="424101"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83</a:t>
            </a:r>
            <a:endParaRPr lang="en-US" sz="1100" dirty="0">
              <a:solidFill>
                <a:srgbClr val="FFFFFF"/>
              </a:solidFill>
              <a:latin typeface="Corbel" panose="020B0503020204020204" pitchFamily="34" charset="0"/>
            </a:endParaRPr>
          </a:p>
        </p:txBody>
      </p:sp>
      <p:sp>
        <p:nvSpPr>
          <p:cNvPr id="37" name="TextBox 36"/>
          <p:cNvSpPr txBox="1"/>
          <p:nvPr/>
        </p:nvSpPr>
        <p:spPr>
          <a:xfrm>
            <a:off x="1509684" y="2534531"/>
            <a:ext cx="526106" cy="338554"/>
          </a:xfrm>
          <a:prstGeom prst="rect">
            <a:avLst/>
          </a:prstGeom>
          <a:noFill/>
        </p:spPr>
        <p:txBody>
          <a:bodyPr wrap="none" rtlCol="0">
            <a:spAutoFit/>
          </a:bodyPr>
          <a:lstStyle/>
          <a:p>
            <a:r>
              <a:rPr lang="en-US" sz="1600" dirty="0" smtClean="0">
                <a:solidFill>
                  <a:srgbClr val="FFFFFF"/>
                </a:solidFill>
                <a:latin typeface="Corbel" panose="020B0503020204020204" pitchFamily="34" charset="0"/>
              </a:rPr>
              <a:t>TST</a:t>
            </a:r>
            <a:endParaRPr lang="en-US" sz="1600" dirty="0">
              <a:solidFill>
                <a:srgbClr val="FFFFFF"/>
              </a:solidFill>
              <a:latin typeface="Corbel" panose="020B0503020204020204" pitchFamily="34" charset="0"/>
            </a:endParaRPr>
          </a:p>
        </p:txBody>
      </p:sp>
      <p:sp>
        <p:nvSpPr>
          <p:cNvPr id="38" name="TextBox 37"/>
          <p:cNvSpPr txBox="1"/>
          <p:nvPr/>
        </p:nvSpPr>
        <p:spPr>
          <a:xfrm>
            <a:off x="2676293" y="2352548"/>
            <a:ext cx="924227"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T-Spot TB</a:t>
            </a:r>
            <a:endParaRPr lang="en-US" sz="1400" dirty="0">
              <a:solidFill>
                <a:srgbClr val="FFFFFF"/>
              </a:solidFill>
              <a:latin typeface="Corbel" panose="020B0503020204020204" pitchFamily="34" charset="0"/>
            </a:endParaRPr>
          </a:p>
        </p:txBody>
      </p:sp>
      <p:sp>
        <p:nvSpPr>
          <p:cNvPr id="39" name="TextBox 38"/>
          <p:cNvSpPr txBox="1"/>
          <p:nvPr/>
        </p:nvSpPr>
        <p:spPr>
          <a:xfrm>
            <a:off x="2782864" y="1947124"/>
            <a:ext cx="710451"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QFT-IT</a:t>
            </a:r>
            <a:endParaRPr lang="en-US" sz="1400" dirty="0">
              <a:solidFill>
                <a:srgbClr val="FFFFFF"/>
              </a:solidFill>
              <a:latin typeface="Corbel" panose="020B0503020204020204" pitchFamily="34" charset="0"/>
            </a:endParaRPr>
          </a:p>
        </p:txBody>
      </p:sp>
      <p:cxnSp>
        <p:nvCxnSpPr>
          <p:cNvPr id="40" name="Straight Arrow Connector 39"/>
          <p:cNvCxnSpPr/>
          <p:nvPr/>
        </p:nvCxnSpPr>
        <p:spPr>
          <a:xfrm>
            <a:off x="5145566" y="2884956"/>
            <a:ext cx="0" cy="3871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978314" y="3339190"/>
            <a:ext cx="1131641" cy="430887"/>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96</a:t>
            </a:r>
          </a:p>
          <a:p>
            <a:r>
              <a:rPr lang="en-US" sz="1100" dirty="0" smtClean="0">
                <a:solidFill>
                  <a:srgbClr val="FFFFFF"/>
                </a:solidFill>
                <a:latin typeface="Corbel" panose="020B0503020204020204" pitchFamily="34" charset="0"/>
              </a:rPr>
              <a:t> (99 no risk)</a:t>
            </a:r>
            <a:endParaRPr lang="en-US" sz="1100" dirty="0">
              <a:solidFill>
                <a:srgbClr val="FFFFFF"/>
              </a:solidFill>
              <a:latin typeface="Corbel" panose="020B0503020204020204" pitchFamily="34" charset="0"/>
            </a:endParaRPr>
          </a:p>
        </p:txBody>
      </p:sp>
      <p:sp>
        <p:nvSpPr>
          <p:cNvPr id="42" name="TextBox 41"/>
          <p:cNvSpPr txBox="1"/>
          <p:nvPr/>
        </p:nvSpPr>
        <p:spPr>
          <a:xfrm>
            <a:off x="4870186" y="2584857"/>
            <a:ext cx="710451"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QFT-IT</a:t>
            </a:r>
            <a:endParaRPr lang="en-US" sz="1400" dirty="0">
              <a:solidFill>
                <a:srgbClr val="FFFFFF"/>
              </a:solidFill>
              <a:latin typeface="Corbel" panose="020B0503020204020204" pitchFamily="34" charset="0"/>
            </a:endParaRPr>
          </a:p>
        </p:txBody>
      </p:sp>
      <p:sp>
        <p:nvSpPr>
          <p:cNvPr id="43" name="TextBox 42"/>
          <p:cNvSpPr txBox="1"/>
          <p:nvPr/>
        </p:nvSpPr>
        <p:spPr>
          <a:xfrm>
            <a:off x="5596064" y="3352488"/>
            <a:ext cx="678307"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83  81</a:t>
            </a:r>
            <a:endParaRPr lang="en-US" sz="1100" dirty="0">
              <a:solidFill>
                <a:srgbClr val="FFFFFF"/>
              </a:solidFill>
              <a:latin typeface="Corbel" panose="020B0503020204020204" pitchFamily="34" charset="0"/>
            </a:endParaRPr>
          </a:p>
        </p:txBody>
      </p:sp>
      <p:cxnSp>
        <p:nvCxnSpPr>
          <p:cNvPr id="44" name="Straight Arrow Connector 43"/>
          <p:cNvCxnSpPr/>
          <p:nvPr/>
        </p:nvCxnSpPr>
        <p:spPr>
          <a:xfrm>
            <a:off x="5780150" y="2884956"/>
            <a:ext cx="0" cy="38710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41047" y="2286000"/>
            <a:ext cx="924227"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T-Spot TB</a:t>
            </a:r>
            <a:endParaRPr lang="en-US" sz="1400" dirty="0">
              <a:solidFill>
                <a:srgbClr val="FFFFFF"/>
              </a:solidFill>
              <a:latin typeface="Corbel" panose="020B0503020204020204" pitchFamily="34" charset="0"/>
            </a:endParaRPr>
          </a:p>
        </p:txBody>
      </p:sp>
      <p:cxnSp>
        <p:nvCxnSpPr>
          <p:cNvPr id="46" name="Straight Arrow Connector 45"/>
          <p:cNvCxnSpPr/>
          <p:nvPr/>
        </p:nvCxnSpPr>
        <p:spPr>
          <a:xfrm>
            <a:off x="7397895" y="2892634"/>
            <a:ext cx="0" cy="387102"/>
          </a:xfrm>
          <a:prstGeom prst="straightConnector1">
            <a:avLst/>
          </a:prstGeom>
          <a:ln>
            <a:solidFill>
              <a:srgbClr val="0D97FF"/>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198545" y="2575495"/>
            <a:ext cx="1793055"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TST (BCG vaccinated)</a:t>
            </a:r>
            <a:endParaRPr lang="en-US" sz="1400" dirty="0">
              <a:solidFill>
                <a:srgbClr val="FFFFFF"/>
              </a:solidFill>
              <a:latin typeface="Corbel" panose="020B0503020204020204" pitchFamily="34" charset="0"/>
            </a:endParaRPr>
          </a:p>
        </p:txBody>
      </p:sp>
      <p:sp>
        <p:nvSpPr>
          <p:cNvPr id="48" name="TextBox 47"/>
          <p:cNvSpPr txBox="1"/>
          <p:nvPr/>
        </p:nvSpPr>
        <p:spPr>
          <a:xfrm>
            <a:off x="7240564" y="3316112"/>
            <a:ext cx="430455"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59</a:t>
            </a:r>
            <a:endParaRPr lang="en-US" sz="1100" dirty="0">
              <a:solidFill>
                <a:srgbClr val="FFFFFF"/>
              </a:solidFill>
              <a:latin typeface="Corbel" panose="020B0503020204020204" pitchFamily="34" charset="0"/>
            </a:endParaRPr>
          </a:p>
        </p:txBody>
      </p:sp>
      <p:sp>
        <p:nvSpPr>
          <p:cNvPr id="49" name="TextBox 48"/>
          <p:cNvSpPr txBox="1"/>
          <p:nvPr/>
        </p:nvSpPr>
        <p:spPr>
          <a:xfrm>
            <a:off x="280722" y="3602845"/>
            <a:ext cx="1165704" cy="523220"/>
          </a:xfrm>
          <a:prstGeom prst="rect">
            <a:avLst/>
          </a:prstGeom>
          <a:noFill/>
        </p:spPr>
        <p:txBody>
          <a:bodyPr wrap="none" rtlCol="0">
            <a:spAutoFit/>
          </a:bodyPr>
          <a:lstStyle/>
          <a:p>
            <a:r>
              <a:rPr lang="en-US" sz="2800" b="1" dirty="0" smtClean="0">
                <a:solidFill>
                  <a:srgbClr val="FFD961"/>
                </a:solidFill>
                <a:latin typeface="Corbel" panose="020B0503020204020204" pitchFamily="34" charset="0"/>
              </a:rPr>
              <a:t>Active</a:t>
            </a:r>
            <a:endParaRPr lang="en-US" sz="2800" b="1" dirty="0">
              <a:solidFill>
                <a:srgbClr val="FFD961"/>
              </a:solidFill>
              <a:latin typeface="Corbel" panose="020B0503020204020204" pitchFamily="34" charset="0"/>
            </a:endParaRPr>
          </a:p>
        </p:txBody>
      </p:sp>
      <p:cxnSp>
        <p:nvCxnSpPr>
          <p:cNvPr id="50" name="Straight Arrow Connector 49"/>
          <p:cNvCxnSpPr/>
          <p:nvPr/>
        </p:nvCxnSpPr>
        <p:spPr>
          <a:xfrm flipV="1">
            <a:off x="2532058" y="3588687"/>
            <a:ext cx="0" cy="354693"/>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212969" y="3352488"/>
            <a:ext cx="319089" cy="246221"/>
          </a:xfrm>
          <a:prstGeom prst="rect">
            <a:avLst/>
          </a:prstGeom>
          <a:noFill/>
        </p:spPr>
        <p:txBody>
          <a:bodyPr wrap="square" rtlCol="0">
            <a:spAutoFit/>
          </a:bodyPr>
          <a:lstStyle/>
          <a:p>
            <a:r>
              <a:rPr lang="en-US" sz="1000" dirty="0" smtClean="0">
                <a:solidFill>
                  <a:srgbClr val="FFFFFF"/>
                </a:solidFill>
                <a:latin typeface="Corbel" panose="020B0503020204020204" pitchFamily="34" charset="0"/>
              </a:rPr>
              <a:t>80</a:t>
            </a:r>
            <a:endParaRPr lang="en-US" sz="1000" dirty="0">
              <a:solidFill>
                <a:srgbClr val="FFFFFF"/>
              </a:solidFill>
              <a:latin typeface="Corbel" panose="020B0503020204020204" pitchFamily="34" charset="0"/>
            </a:endParaRPr>
          </a:p>
        </p:txBody>
      </p:sp>
      <p:sp>
        <p:nvSpPr>
          <p:cNvPr id="52" name="TextBox 51"/>
          <p:cNvSpPr txBox="1"/>
          <p:nvPr/>
        </p:nvSpPr>
        <p:spPr>
          <a:xfrm>
            <a:off x="1901025" y="3953402"/>
            <a:ext cx="710451"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QFT-IT</a:t>
            </a:r>
            <a:endParaRPr lang="en-US" sz="1400" dirty="0">
              <a:solidFill>
                <a:srgbClr val="FFFFFF"/>
              </a:solidFill>
              <a:latin typeface="Corbel" panose="020B0503020204020204" pitchFamily="34" charset="0"/>
            </a:endParaRPr>
          </a:p>
        </p:txBody>
      </p:sp>
      <p:sp>
        <p:nvSpPr>
          <p:cNvPr id="53" name="TextBox 52"/>
          <p:cNvSpPr txBox="1"/>
          <p:nvPr/>
        </p:nvSpPr>
        <p:spPr>
          <a:xfrm>
            <a:off x="2357204" y="3352488"/>
            <a:ext cx="421679"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81</a:t>
            </a:r>
            <a:endParaRPr lang="en-US" sz="1100" dirty="0">
              <a:solidFill>
                <a:srgbClr val="FFFFFF"/>
              </a:solidFill>
              <a:latin typeface="Corbel" panose="020B0503020204020204" pitchFamily="34" charset="0"/>
            </a:endParaRPr>
          </a:p>
        </p:txBody>
      </p:sp>
      <p:cxnSp>
        <p:nvCxnSpPr>
          <p:cNvPr id="54" name="Straight Arrow Connector 53"/>
          <p:cNvCxnSpPr/>
          <p:nvPr/>
        </p:nvCxnSpPr>
        <p:spPr>
          <a:xfrm flipV="1">
            <a:off x="2357204" y="3598709"/>
            <a:ext cx="0" cy="3546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212969" y="4191877"/>
            <a:ext cx="924227"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T-Spot TB</a:t>
            </a:r>
            <a:endParaRPr lang="en-US" sz="1400" dirty="0">
              <a:solidFill>
                <a:srgbClr val="FFFFFF"/>
              </a:solidFill>
              <a:latin typeface="Corbel" panose="020B0503020204020204" pitchFamily="34" charset="0"/>
            </a:endParaRPr>
          </a:p>
        </p:txBody>
      </p:sp>
      <p:cxnSp>
        <p:nvCxnSpPr>
          <p:cNvPr id="56" name="Straight Arrow Connector 55"/>
          <p:cNvCxnSpPr/>
          <p:nvPr/>
        </p:nvCxnSpPr>
        <p:spPr>
          <a:xfrm flipV="1">
            <a:off x="1501369" y="3563692"/>
            <a:ext cx="0" cy="354693"/>
          </a:xfrm>
          <a:prstGeom prst="straightConnector1">
            <a:avLst/>
          </a:prstGeom>
          <a:ln>
            <a:solidFill>
              <a:srgbClr val="0D97FF"/>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351058" y="3352488"/>
            <a:ext cx="421679"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65</a:t>
            </a:r>
            <a:endParaRPr lang="en-US" sz="1100" dirty="0">
              <a:solidFill>
                <a:srgbClr val="FFFFFF"/>
              </a:solidFill>
              <a:latin typeface="Corbel" panose="020B0503020204020204" pitchFamily="34" charset="0"/>
            </a:endParaRPr>
          </a:p>
        </p:txBody>
      </p:sp>
      <p:cxnSp>
        <p:nvCxnSpPr>
          <p:cNvPr id="58" name="Straight Arrow Connector 57"/>
          <p:cNvCxnSpPr/>
          <p:nvPr/>
        </p:nvCxnSpPr>
        <p:spPr>
          <a:xfrm flipH="1" flipV="1">
            <a:off x="7397895" y="3563692"/>
            <a:ext cx="4929" cy="486249"/>
          </a:xfrm>
          <a:prstGeom prst="straightConnector1">
            <a:avLst/>
          </a:prstGeom>
          <a:ln>
            <a:solidFill>
              <a:srgbClr val="0D97FF"/>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81756" y="4062541"/>
            <a:ext cx="482824"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TST</a:t>
            </a:r>
            <a:endParaRPr lang="en-US" sz="1400" dirty="0">
              <a:solidFill>
                <a:srgbClr val="FFFFFF"/>
              </a:solidFill>
              <a:latin typeface="Corbel" panose="020B0503020204020204" pitchFamily="34" charset="0"/>
            </a:endParaRPr>
          </a:p>
        </p:txBody>
      </p:sp>
      <p:sp>
        <p:nvSpPr>
          <p:cNvPr id="60" name="TextBox 59"/>
          <p:cNvSpPr txBox="1"/>
          <p:nvPr/>
        </p:nvSpPr>
        <p:spPr>
          <a:xfrm>
            <a:off x="1288616" y="3964875"/>
            <a:ext cx="526106" cy="338554"/>
          </a:xfrm>
          <a:prstGeom prst="rect">
            <a:avLst/>
          </a:prstGeom>
          <a:noFill/>
        </p:spPr>
        <p:txBody>
          <a:bodyPr wrap="none" rtlCol="0">
            <a:spAutoFit/>
          </a:bodyPr>
          <a:lstStyle/>
          <a:p>
            <a:r>
              <a:rPr lang="en-US" sz="1600" dirty="0" smtClean="0">
                <a:solidFill>
                  <a:srgbClr val="FFFFFF"/>
                </a:solidFill>
                <a:latin typeface="Corbel" panose="020B0503020204020204" pitchFamily="34" charset="0"/>
              </a:rPr>
              <a:t>TST</a:t>
            </a:r>
            <a:endParaRPr lang="en-US" sz="1600" dirty="0">
              <a:solidFill>
                <a:srgbClr val="FFFFFF"/>
              </a:solidFill>
              <a:latin typeface="Corbel" panose="020B0503020204020204" pitchFamily="34" charset="0"/>
            </a:endParaRPr>
          </a:p>
        </p:txBody>
      </p:sp>
      <p:cxnSp>
        <p:nvCxnSpPr>
          <p:cNvPr id="61" name="Straight Arrow Connector 60"/>
          <p:cNvCxnSpPr/>
          <p:nvPr/>
        </p:nvCxnSpPr>
        <p:spPr>
          <a:xfrm flipH="1" flipV="1">
            <a:off x="7618178" y="3563692"/>
            <a:ext cx="4929" cy="48624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7640681" y="4056134"/>
            <a:ext cx="924227"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T-Spot TB</a:t>
            </a:r>
            <a:endParaRPr lang="en-US" sz="1400" dirty="0">
              <a:solidFill>
                <a:srgbClr val="FFFFFF"/>
              </a:solidFill>
              <a:latin typeface="Corbel" panose="020B0503020204020204" pitchFamily="34" charset="0"/>
            </a:endParaRPr>
          </a:p>
        </p:txBody>
      </p:sp>
      <p:sp>
        <p:nvSpPr>
          <p:cNvPr id="63" name="TextBox 62"/>
          <p:cNvSpPr txBox="1"/>
          <p:nvPr/>
        </p:nvSpPr>
        <p:spPr>
          <a:xfrm>
            <a:off x="7460847" y="3335354"/>
            <a:ext cx="430455" cy="261610"/>
          </a:xfrm>
          <a:prstGeom prst="rect">
            <a:avLst/>
          </a:prstGeom>
          <a:noFill/>
        </p:spPr>
        <p:txBody>
          <a:bodyPr wrap="square" rtlCol="0">
            <a:spAutoFit/>
          </a:bodyPr>
          <a:lstStyle/>
          <a:p>
            <a:r>
              <a:rPr lang="en-US" sz="1100" dirty="0" smtClean="0">
                <a:solidFill>
                  <a:srgbClr val="FFFFFF"/>
                </a:solidFill>
                <a:latin typeface="Corbel" panose="020B0503020204020204" pitchFamily="34" charset="0"/>
              </a:rPr>
              <a:t>56</a:t>
            </a:r>
            <a:endParaRPr lang="en-US" sz="1100" dirty="0">
              <a:solidFill>
                <a:srgbClr val="FFFFFF"/>
              </a:solidFill>
              <a:latin typeface="Corbel" panose="020B0503020204020204" pitchFamily="34" charset="0"/>
            </a:endParaRPr>
          </a:p>
        </p:txBody>
      </p:sp>
      <p:cxnSp>
        <p:nvCxnSpPr>
          <p:cNvPr id="64" name="Straight Arrow Connector 63"/>
          <p:cNvCxnSpPr/>
          <p:nvPr/>
        </p:nvCxnSpPr>
        <p:spPr>
          <a:xfrm flipH="1" flipV="1">
            <a:off x="5920792" y="3578651"/>
            <a:ext cx="4929" cy="4862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685723" y="4037989"/>
            <a:ext cx="710451" cy="307777"/>
          </a:xfrm>
          <a:prstGeom prst="rect">
            <a:avLst/>
          </a:prstGeom>
          <a:noFill/>
        </p:spPr>
        <p:txBody>
          <a:bodyPr wrap="none" rtlCol="0">
            <a:spAutoFit/>
          </a:bodyPr>
          <a:lstStyle/>
          <a:p>
            <a:r>
              <a:rPr lang="en-US" sz="1400" dirty="0" smtClean="0">
                <a:solidFill>
                  <a:srgbClr val="FFFFFF"/>
                </a:solidFill>
                <a:latin typeface="Corbel" panose="020B0503020204020204" pitchFamily="34" charset="0"/>
              </a:rPr>
              <a:t>QFT-IT</a:t>
            </a:r>
            <a:endParaRPr lang="en-US" sz="1400" dirty="0">
              <a:solidFill>
                <a:srgbClr val="FFFFFF"/>
              </a:solidFill>
              <a:latin typeface="Corbel" panose="020B0503020204020204" pitchFamily="34" charset="0"/>
            </a:endParaRPr>
          </a:p>
        </p:txBody>
      </p:sp>
      <p:sp>
        <p:nvSpPr>
          <p:cNvPr id="66" name="Oval 65"/>
          <p:cNvSpPr/>
          <p:nvPr/>
        </p:nvSpPr>
        <p:spPr>
          <a:xfrm>
            <a:off x="2664871" y="2352548"/>
            <a:ext cx="855275" cy="307777"/>
          </a:xfrm>
          <a:prstGeom prst="ellipse">
            <a:avLst/>
          </a:prstGeom>
          <a:noFill/>
          <a:ln w="381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67" name="Oval 66"/>
          <p:cNvSpPr/>
          <p:nvPr/>
        </p:nvSpPr>
        <p:spPr>
          <a:xfrm>
            <a:off x="2255895" y="4193352"/>
            <a:ext cx="855275" cy="307777"/>
          </a:xfrm>
          <a:prstGeom prst="ellipse">
            <a:avLst/>
          </a:prstGeom>
          <a:noFill/>
          <a:ln w="381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68" name="Oval 67"/>
          <p:cNvSpPr/>
          <p:nvPr/>
        </p:nvSpPr>
        <p:spPr>
          <a:xfrm>
            <a:off x="4640726" y="2506437"/>
            <a:ext cx="1007675" cy="403968"/>
          </a:xfrm>
          <a:prstGeom prst="ellipse">
            <a:avLst/>
          </a:prstGeom>
          <a:noFill/>
          <a:ln w="381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69" name="Oval 68"/>
          <p:cNvSpPr/>
          <p:nvPr/>
        </p:nvSpPr>
        <p:spPr>
          <a:xfrm>
            <a:off x="5597287" y="4039463"/>
            <a:ext cx="855275" cy="307777"/>
          </a:xfrm>
          <a:prstGeom prst="ellipse">
            <a:avLst/>
          </a:prstGeom>
          <a:noFill/>
          <a:ln w="381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71" name="Rounded Rectangle 70"/>
          <p:cNvSpPr/>
          <p:nvPr/>
        </p:nvSpPr>
        <p:spPr>
          <a:xfrm>
            <a:off x="5867843" y="4686928"/>
            <a:ext cx="1530051" cy="418472"/>
          </a:xfrm>
          <a:prstGeom prst="round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72" name="Oval 71"/>
          <p:cNvSpPr/>
          <p:nvPr/>
        </p:nvSpPr>
        <p:spPr>
          <a:xfrm>
            <a:off x="2694966" y="1947124"/>
            <a:ext cx="855275" cy="307777"/>
          </a:xfrm>
          <a:prstGeom prst="ellipse">
            <a:avLst/>
          </a:prstGeom>
          <a:noFill/>
          <a:ln w="381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73" name="Rounded Rectangle 72"/>
          <p:cNvSpPr/>
          <p:nvPr/>
        </p:nvSpPr>
        <p:spPr>
          <a:xfrm>
            <a:off x="1524996" y="4672518"/>
            <a:ext cx="1530051" cy="418472"/>
          </a:xfrm>
          <a:prstGeom prst="round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rbel" panose="020B0503020204020204" pitchFamily="34" charset="0"/>
            </a:endParaRPr>
          </a:p>
        </p:txBody>
      </p:sp>
      <p:cxnSp>
        <p:nvCxnSpPr>
          <p:cNvPr id="74" name="Straight Arrow Connector 73"/>
          <p:cNvCxnSpPr/>
          <p:nvPr/>
        </p:nvCxnSpPr>
        <p:spPr>
          <a:xfrm>
            <a:off x="3131247" y="2858278"/>
            <a:ext cx="0" cy="3871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6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215900" y="45358"/>
            <a:ext cx="8915400" cy="914400"/>
          </a:xfrm>
        </p:spPr>
        <p:txBody>
          <a:bodyPr>
            <a:normAutofit/>
          </a:bodyPr>
          <a:lstStyle/>
          <a:p>
            <a:r>
              <a:rPr lang="en-US" dirty="0" smtClean="0"/>
              <a:t>Objectives</a:t>
            </a:r>
            <a:endParaRPr lang="en-US" dirty="0"/>
          </a:p>
        </p:txBody>
      </p:sp>
      <p:sp>
        <p:nvSpPr>
          <p:cNvPr id="5" name="Content Placeholder 2"/>
          <p:cNvSpPr>
            <a:spLocks noGrp="1"/>
          </p:cNvSpPr>
          <p:nvPr>
            <p:ph idx="1"/>
          </p:nvPr>
        </p:nvSpPr>
        <p:spPr>
          <a:xfrm>
            <a:off x="457200" y="1295401"/>
            <a:ext cx="8382000" cy="1752600"/>
          </a:xfrm>
        </p:spPr>
        <p:txBody>
          <a:bodyPr>
            <a:noAutofit/>
          </a:bodyPr>
          <a:lstStyle/>
          <a:p>
            <a:r>
              <a:rPr lang="en-US" sz="2800" dirty="0"/>
              <a:t>Be able to interpret the results of the interferon gamma release assays </a:t>
            </a:r>
            <a:r>
              <a:rPr lang="en-US" sz="2800" dirty="0" smtClean="0"/>
              <a:t>(IGRAs) and </a:t>
            </a:r>
            <a:r>
              <a:rPr lang="en-US" sz="2800" dirty="0"/>
              <a:t>recognize the causes of </a:t>
            </a:r>
            <a:r>
              <a:rPr lang="en-US" sz="2800" dirty="0" err="1"/>
              <a:t>indeterminant</a:t>
            </a:r>
            <a:r>
              <a:rPr lang="en-US" sz="2800" dirty="0"/>
              <a:t> </a:t>
            </a:r>
            <a:r>
              <a:rPr lang="en-US" sz="2800" dirty="0" smtClean="0"/>
              <a:t>results</a:t>
            </a:r>
          </a:p>
          <a:p>
            <a:endParaRPr lang="en-US" sz="2800" dirty="0"/>
          </a:p>
        </p:txBody>
      </p:sp>
      <p:sp>
        <p:nvSpPr>
          <p:cNvPr id="7" name="Rectangle 6"/>
          <p:cNvSpPr/>
          <p:nvPr/>
        </p:nvSpPr>
        <p:spPr>
          <a:xfrm>
            <a:off x="304800" y="3124200"/>
            <a:ext cx="5562600" cy="1815882"/>
          </a:xfrm>
          <a:prstGeom prst="rect">
            <a:avLst/>
          </a:prstGeom>
        </p:spPr>
        <p:txBody>
          <a:bodyPr wrap="square">
            <a:spAutoFit/>
          </a:bodyPr>
          <a:lstStyle/>
          <a:p>
            <a:pPr marL="457200" indent="-457200">
              <a:buFont typeface="Wingdings" panose="05000000000000000000" pitchFamily="2" charset="2"/>
              <a:buChar char="§"/>
            </a:pPr>
            <a:r>
              <a:rPr lang="en-US" sz="2800" dirty="0" smtClean="0">
                <a:solidFill>
                  <a:schemeClr val="bg1"/>
                </a:solidFill>
                <a:latin typeface="Corbel" panose="020B0503020204020204" pitchFamily="34" charset="0"/>
              </a:rPr>
              <a:t>Recognize the </a:t>
            </a:r>
            <a:r>
              <a:rPr lang="en-US" sz="2800" dirty="0">
                <a:solidFill>
                  <a:schemeClr val="bg1"/>
                </a:solidFill>
                <a:latin typeface="Corbel" panose="020B0503020204020204" pitchFamily="34" charset="0"/>
              </a:rPr>
              <a:t>advantages </a:t>
            </a:r>
            <a:r>
              <a:rPr lang="en-US" sz="2800" dirty="0" smtClean="0">
                <a:solidFill>
                  <a:schemeClr val="bg1"/>
                </a:solidFill>
                <a:latin typeface="Corbel" panose="020B0503020204020204" pitchFamily="34" charset="0"/>
              </a:rPr>
              <a:t>and disadvantages </a:t>
            </a:r>
            <a:r>
              <a:rPr lang="en-US" sz="2800" dirty="0">
                <a:solidFill>
                  <a:schemeClr val="bg1"/>
                </a:solidFill>
                <a:latin typeface="Corbel" panose="020B0503020204020204" pitchFamily="34" charset="0"/>
              </a:rPr>
              <a:t>of TB skin testing (TST) and IGRAs for the diagnosis of latent TB infection</a:t>
            </a:r>
          </a:p>
        </p:txBody>
      </p:sp>
      <p:pic>
        <p:nvPicPr>
          <p:cNvPr id="8" name="Picture 2" descr="http://www.smchealth.org/sites/default/files/pictures/tb/SMH-TB-sidebar-1-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72200" y="2590800"/>
            <a:ext cx="2590800" cy="373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6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sp>
        <p:nvSpPr>
          <p:cNvPr id="10" name="Rectangle 9"/>
          <p:cNvSpPr/>
          <p:nvPr/>
        </p:nvSpPr>
        <p:spPr>
          <a:xfrm>
            <a:off x="38100" y="152400"/>
            <a:ext cx="9067800" cy="646331"/>
          </a:xfrm>
          <a:prstGeom prst="rect">
            <a:avLst/>
          </a:prstGeom>
        </p:spPr>
        <p:txBody>
          <a:bodyPr wrap="square">
            <a:spAutoFit/>
          </a:bodyPr>
          <a:lstStyle/>
          <a:p>
            <a:pPr marL="0" lvl="1" algn="ctr">
              <a:spcBef>
                <a:spcPts val="0"/>
              </a:spcBef>
              <a:buNone/>
            </a:pPr>
            <a:r>
              <a:rPr lang="en-US" sz="3600" b="1" dirty="0" smtClean="0">
                <a:solidFill>
                  <a:schemeClr val="bg1"/>
                </a:solidFill>
                <a:latin typeface="Corbel" panose="020B0503020204020204" pitchFamily="34" charset="0"/>
              </a:rPr>
              <a:t>IGRAs in Children</a:t>
            </a:r>
            <a:endParaRPr lang="en-US" sz="3600" b="1" dirty="0">
              <a:solidFill>
                <a:schemeClr val="bg1"/>
              </a:solidFill>
              <a:latin typeface="Corbel" panose="020B0503020204020204" pitchFamily="34" charset="0"/>
            </a:endParaRPr>
          </a:p>
        </p:txBody>
      </p:sp>
      <p:sp>
        <p:nvSpPr>
          <p:cNvPr id="13" name="Shape 337"/>
          <p:cNvSpPr/>
          <p:nvPr/>
        </p:nvSpPr>
        <p:spPr>
          <a:xfrm>
            <a:off x="326571" y="6395943"/>
            <a:ext cx="807720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1200" baseline="30000" dirty="0">
                <a:solidFill>
                  <a:srgbClr val="FFD961"/>
                </a:solidFill>
                <a:latin typeface="Corbel" panose="020B0503020204020204" pitchFamily="34" charset="0"/>
              </a:rPr>
              <a:t>a</a:t>
            </a:r>
            <a:r>
              <a:rPr sz="1200" dirty="0">
                <a:solidFill>
                  <a:srgbClr val="FFD961"/>
                </a:solidFill>
                <a:latin typeface="Corbel" panose="020B0503020204020204" pitchFamily="34" charset="0"/>
              </a:rPr>
              <a:t> </a:t>
            </a:r>
            <a:r>
              <a:rPr sz="1200" dirty="0" err="1">
                <a:solidFill>
                  <a:srgbClr val="FFD961"/>
                </a:solidFill>
                <a:latin typeface="Corbel" panose="020B0503020204020204" pitchFamily="34" charset="0"/>
              </a:rPr>
              <a:t>A</a:t>
            </a:r>
            <a:r>
              <a:rPr sz="1200" dirty="0">
                <a:solidFill>
                  <a:srgbClr val="FFD961"/>
                </a:solidFill>
                <a:latin typeface="Corbel" panose="020B0503020204020204" pitchFamily="34" charset="0"/>
              </a:rPr>
              <a:t> positive result for either test is considered significant in these groups</a:t>
            </a:r>
            <a:r>
              <a:rPr sz="1200" dirty="0" smtClean="0">
                <a:solidFill>
                  <a:srgbClr val="FFD961"/>
                </a:solidFill>
                <a:latin typeface="Corbel" panose="020B0503020204020204" pitchFamily="34" charset="0"/>
              </a:rPr>
              <a:t>.</a:t>
            </a:r>
            <a:endParaRPr sz="1200" dirty="0">
              <a:solidFill>
                <a:srgbClr val="FFD961"/>
              </a:solidFill>
              <a:latin typeface="Corbel" panose="020B0503020204020204" pitchFamily="34" charset="0"/>
            </a:endParaRPr>
          </a:p>
        </p:txBody>
      </p:sp>
      <p:sp>
        <p:nvSpPr>
          <p:cNvPr id="2" name="Rectangle 1"/>
          <p:cNvSpPr/>
          <p:nvPr/>
        </p:nvSpPr>
        <p:spPr>
          <a:xfrm>
            <a:off x="326571" y="751344"/>
            <a:ext cx="8779329" cy="5632311"/>
          </a:xfrm>
          <a:prstGeom prst="rect">
            <a:avLst/>
          </a:prstGeom>
        </p:spPr>
        <p:txBody>
          <a:bodyPr wrap="square">
            <a:spAutoFit/>
          </a:bodyPr>
          <a:lstStyle/>
          <a:p>
            <a:pPr marL="342900" lvl="0" indent="-342900">
              <a:buFont typeface="Wingdings" panose="05000000000000000000" pitchFamily="2" charset="2"/>
              <a:buChar char="§"/>
              <a:defRPr sz="1800"/>
            </a:pPr>
            <a:r>
              <a:rPr lang="en-US" sz="2400" dirty="0">
                <a:solidFill>
                  <a:schemeClr val="bg1"/>
                </a:solidFill>
                <a:latin typeface="Corbel" panose="020B0503020204020204" pitchFamily="34" charset="0"/>
              </a:rPr>
              <a:t>Limited number of studies exist IGRAs in children &lt;5 years </a:t>
            </a:r>
            <a:endParaRPr lang="en-US" sz="2400" dirty="0" smtClean="0">
              <a:solidFill>
                <a:schemeClr val="bg1"/>
              </a:solidFill>
              <a:latin typeface="Corbel" panose="020B0503020204020204" pitchFamily="34" charset="0"/>
            </a:endParaRPr>
          </a:p>
          <a:p>
            <a:pPr marL="800100" lvl="1" indent="-342900">
              <a:buFont typeface="Arial" panose="020B0604020202020204" pitchFamily="34" charset="0"/>
              <a:buChar char="−"/>
              <a:defRPr sz="1800"/>
            </a:pPr>
            <a:r>
              <a:rPr lang="en-US" sz="2400" dirty="0" smtClean="0">
                <a:solidFill>
                  <a:schemeClr val="bg1"/>
                </a:solidFill>
                <a:latin typeface="Corbel" panose="020B0503020204020204" pitchFamily="34" charset="0"/>
              </a:rPr>
              <a:t>Rates </a:t>
            </a:r>
            <a:r>
              <a:rPr lang="en-US" sz="2400" dirty="0">
                <a:solidFill>
                  <a:schemeClr val="bg1"/>
                </a:solidFill>
                <a:latin typeface="Corbel" panose="020B0503020204020204" pitchFamily="34" charset="0"/>
              </a:rPr>
              <a:t>of progression from latent infection to active disease are much </a:t>
            </a:r>
            <a:r>
              <a:rPr lang="en-US" sz="2400" dirty="0" smtClean="0">
                <a:solidFill>
                  <a:schemeClr val="bg1"/>
                </a:solidFill>
                <a:latin typeface="Corbel" panose="020B0503020204020204" pitchFamily="34" charset="0"/>
              </a:rPr>
              <a:t>higher</a:t>
            </a:r>
          </a:p>
          <a:p>
            <a:pPr marL="342900" indent="-342900">
              <a:buFont typeface="Wingdings" panose="05000000000000000000" pitchFamily="2" charset="2"/>
              <a:buChar char="§"/>
              <a:defRPr sz="1800"/>
            </a:pPr>
            <a:r>
              <a:rPr lang="en-US" sz="2400" dirty="0" smtClean="0">
                <a:solidFill>
                  <a:schemeClr val="bg1"/>
                </a:solidFill>
                <a:latin typeface="Corbel" panose="020B0503020204020204" pitchFamily="34" charset="0"/>
              </a:rPr>
              <a:t>Indeterminate </a:t>
            </a:r>
            <a:r>
              <a:rPr lang="en-US" sz="2400" dirty="0">
                <a:solidFill>
                  <a:schemeClr val="bg1"/>
                </a:solidFill>
                <a:latin typeface="Corbel" panose="020B0503020204020204" pitchFamily="34" charset="0"/>
              </a:rPr>
              <a:t>rates (due to low mitogen) are much more frequent in children &lt;</a:t>
            </a:r>
            <a:r>
              <a:rPr lang="en-US" sz="2400" dirty="0" smtClean="0">
                <a:solidFill>
                  <a:schemeClr val="bg1"/>
                </a:solidFill>
                <a:latin typeface="Corbel" panose="020B0503020204020204" pitchFamily="34" charset="0"/>
              </a:rPr>
              <a:t>5</a:t>
            </a:r>
          </a:p>
          <a:p>
            <a:pPr marL="800100" lvl="1" indent="-342900">
              <a:buFont typeface="Arial" panose="020B0604020202020204" pitchFamily="34" charset="0"/>
              <a:buChar char="−"/>
              <a:defRPr sz="1800"/>
            </a:pPr>
            <a:r>
              <a:rPr lang="en-US" sz="2400" dirty="0" smtClean="0">
                <a:solidFill>
                  <a:schemeClr val="bg1"/>
                </a:solidFill>
                <a:latin typeface="Corbel" panose="020B0503020204020204" pitchFamily="34" charset="0"/>
              </a:rPr>
              <a:t>Lack </a:t>
            </a:r>
            <a:r>
              <a:rPr lang="en-US" sz="2400" dirty="0">
                <a:solidFill>
                  <a:schemeClr val="bg1"/>
                </a:solidFill>
                <a:latin typeface="Corbel" panose="020B0503020204020204" pitchFamily="34" charset="0"/>
              </a:rPr>
              <a:t>of immunologic maturity?</a:t>
            </a:r>
          </a:p>
          <a:p>
            <a:pPr marL="342900" lvl="0" indent="-342900">
              <a:buFont typeface="Wingdings" panose="05000000000000000000" pitchFamily="2" charset="2"/>
              <a:buChar char="§"/>
              <a:defRPr sz="1800"/>
            </a:pPr>
            <a:r>
              <a:rPr lang="en-US" sz="2400" dirty="0">
                <a:solidFill>
                  <a:schemeClr val="bg1"/>
                </a:solidFill>
                <a:latin typeface="Corbel" panose="020B0503020204020204" pitchFamily="34" charset="0"/>
              </a:rPr>
              <a:t>In one study of children aged 4 months--7 years, estimates of sensitivity for TST, QFT-GIT, and T-Spot were comparable at 100%, 93%, and 93% respectively</a:t>
            </a:r>
          </a:p>
          <a:p>
            <a:pPr marL="342900" lvl="0" indent="-342900">
              <a:buFont typeface="Wingdings" panose="05000000000000000000" pitchFamily="2" charset="2"/>
              <a:buChar char="§"/>
              <a:defRPr sz="1800"/>
            </a:pPr>
            <a:r>
              <a:rPr lang="en-US" sz="2400" dirty="0" smtClean="0">
                <a:solidFill>
                  <a:schemeClr val="bg1"/>
                </a:solidFill>
                <a:latin typeface="Corbel" panose="020B0503020204020204" pitchFamily="34" charset="0"/>
              </a:rPr>
              <a:t>In </a:t>
            </a:r>
            <a:r>
              <a:rPr lang="en-US" sz="2400" dirty="0">
                <a:solidFill>
                  <a:schemeClr val="bg1"/>
                </a:solidFill>
                <a:latin typeface="Corbel" panose="020B0503020204020204" pitchFamily="34" charset="0"/>
              </a:rPr>
              <a:t>contrast, a recent study in Africa cites sensitivity for the IGRA was no different than </a:t>
            </a:r>
            <a:r>
              <a:rPr lang="en-US" sz="2400" dirty="0" smtClean="0">
                <a:solidFill>
                  <a:schemeClr val="bg1"/>
                </a:solidFill>
                <a:latin typeface="Corbel" panose="020B0503020204020204" pitchFamily="34" charset="0"/>
              </a:rPr>
              <a:t>TST</a:t>
            </a:r>
          </a:p>
          <a:p>
            <a:pPr marL="800100" lvl="1" indent="-342900">
              <a:buFont typeface="Arial" panose="020B0604020202020204" pitchFamily="34" charset="0"/>
              <a:buChar char="−"/>
              <a:defRPr sz="1800"/>
            </a:pPr>
            <a:r>
              <a:rPr lang="en-US" sz="2400" dirty="0" smtClean="0">
                <a:solidFill>
                  <a:schemeClr val="bg1"/>
                </a:solidFill>
                <a:latin typeface="Corbel" panose="020B0503020204020204" pitchFamily="34" charset="0"/>
              </a:rPr>
              <a:t>IGRA </a:t>
            </a:r>
            <a:r>
              <a:rPr lang="en-US" sz="2400" dirty="0">
                <a:solidFill>
                  <a:schemeClr val="bg1"/>
                </a:solidFill>
                <a:latin typeface="Corbel" panose="020B0503020204020204" pitchFamily="34" charset="0"/>
              </a:rPr>
              <a:t>sensitivity was reduced in high-burden TB settings (Africa) compared with low-burden TB settings (</a:t>
            </a:r>
            <a:r>
              <a:rPr lang="en-US" sz="2400" dirty="0" err="1">
                <a:solidFill>
                  <a:schemeClr val="bg1"/>
                </a:solidFill>
                <a:latin typeface="Corbel" panose="020B0503020204020204" pitchFamily="34" charset="0"/>
              </a:rPr>
              <a:t>Tsiouris</a:t>
            </a:r>
            <a:r>
              <a:rPr lang="en-US" sz="2400" dirty="0">
                <a:solidFill>
                  <a:schemeClr val="bg1"/>
                </a:solidFill>
                <a:latin typeface="Corbel" panose="020B0503020204020204" pitchFamily="34" charset="0"/>
              </a:rPr>
              <a:t> et al</a:t>
            </a:r>
            <a:r>
              <a:rPr lang="en-US" sz="2400" dirty="0" smtClean="0">
                <a:solidFill>
                  <a:schemeClr val="bg1"/>
                </a:solidFill>
                <a:latin typeface="Corbel" panose="020B0503020204020204" pitchFamily="34" charset="0"/>
              </a:rPr>
              <a:t>.)</a:t>
            </a:r>
          </a:p>
          <a:p>
            <a:pPr marL="800100" lvl="1" indent="-342900">
              <a:buFont typeface="Arial" panose="020B0604020202020204" pitchFamily="34" charset="0"/>
              <a:buChar char="−"/>
              <a:defRPr sz="1800"/>
            </a:pPr>
            <a:r>
              <a:rPr lang="en-US" sz="2400" dirty="0" smtClean="0">
                <a:solidFill>
                  <a:schemeClr val="bg1"/>
                </a:solidFill>
                <a:latin typeface="Corbel" panose="020B0503020204020204" pitchFamily="34" charset="0"/>
              </a:rPr>
              <a:t>Consider </a:t>
            </a:r>
            <a:r>
              <a:rPr lang="en-US" sz="2400" dirty="0">
                <a:solidFill>
                  <a:schemeClr val="bg1"/>
                </a:solidFill>
                <a:latin typeface="Corbel" panose="020B0503020204020204" pitchFamily="34" charset="0"/>
              </a:rPr>
              <a:t>using both TST and IGRA when testing high risk children</a:t>
            </a:r>
          </a:p>
        </p:txBody>
      </p:sp>
    </p:spTree>
    <p:extLst>
      <p:ext uri="{BB962C8B-B14F-4D97-AF65-F5344CB8AC3E}">
        <p14:creationId xmlns:p14="http://schemas.microsoft.com/office/powerpoint/2010/main" val="324614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sp>
        <p:nvSpPr>
          <p:cNvPr id="10" name="Rectangle 9"/>
          <p:cNvSpPr/>
          <p:nvPr/>
        </p:nvSpPr>
        <p:spPr>
          <a:xfrm>
            <a:off x="38100" y="152400"/>
            <a:ext cx="9067800" cy="646331"/>
          </a:xfrm>
          <a:prstGeom prst="rect">
            <a:avLst/>
          </a:prstGeom>
        </p:spPr>
        <p:txBody>
          <a:bodyPr wrap="square">
            <a:spAutoFit/>
          </a:bodyPr>
          <a:lstStyle/>
          <a:p>
            <a:pPr marL="0" lvl="1" algn="ctr">
              <a:spcBef>
                <a:spcPts val="0"/>
              </a:spcBef>
              <a:buNone/>
            </a:pPr>
            <a:r>
              <a:rPr lang="en-US" sz="3600" b="1" dirty="0" smtClean="0">
                <a:solidFill>
                  <a:schemeClr val="bg1"/>
                </a:solidFill>
                <a:latin typeface="Corbel" panose="020B0503020204020204" pitchFamily="34" charset="0"/>
              </a:rPr>
              <a:t>AAP Guidelines on Use of IGRAs in Children</a:t>
            </a:r>
            <a:endParaRPr lang="en-US" sz="3600" b="1" dirty="0">
              <a:solidFill>
                <a:schemeClr val="bg1"/>
              </a:solidFill>
              <a:latin typeface="Corbel" panose="020B0503020204020204" pitchFamily="34" charset="0"/>
            </a:endParaRPr>
          </a:p>
        </p:txBody>
      </p:sp>
      <p:sp>
        <p:nvSpPr>
          <p:cNvPr id="12" name="Shape 343"/>
          <p:cNvSpPr>
            <a:spLocks noGrp="1"/>
          </p:cNvSpPr>
          <p:nvPr>
            <p:ph idx="1"/>
          </p:nvPr>
        </p:nvSpPr>
        <p:spPr>
          <a:xfrm>
            <a:off x="457200" y="1066800"/>
            <a:ext cx="8229600" cy="5059363"/>
          </a:xfrm>
          <a:prstGeom prst="rect">
            <a:avLst/>
          </a:prstGeom>
        </p:spPr>
        <p:txBody>
          <a:bodyPr>
            <a:normAutofit/>
          </a:bodyPr>
          <a:lstStyle/>
          <a:p>
            <a:pPr marL="0" lvl="0" indent="0">
              <a:buNone/>
              <a:defRPr sz="1800"/>
            </a:pPr>
            <a:r>
              <a:rPr lang="en-US" sz="2400" b="1" u="sng" dirty="0" smtClean="0"/>
              <a:t>Basics:</a:t>
            </a:r>
          </a:p>
          <a:p>
            <a:pPr lvl="0">
              <a:defRPr sz="1800"/>
            </a:pPr>
            <a:r>
              <a:rPr lang="en-US" sz="2400" b="1" dirty="0" smtClean="0"/>
              <a:t>TST is preferred, but an IGRA is acceptable:</a:t>
            </a:r>
          </a:p>
          <a:p>
            <a:pPr lvl="1">
              <a:defRPr sz="1800"/>
            </a:pPr>
            <a:r>
              <a:rPr lang="en-US" sz="2400" dirty="0" smtClean="0"/>
              <a:t>Children &lt;5 years </a:t>
            </a:r>
            <a:r>
              <a:rPr lang="en-US" sz="2400" dirty="0" err="1" smtClean="0"/>
              <a:t>old</a:t>
            </a:r>
            <a:r>
              <a:rPr lang="en-US" sz="2400" baseline="30000" dirty="0" err="1" smtClean="0"/>
              <a:t>a</a:t>
            </a:r>
            <a:endParaRPr lang="en-US" sz="2400" baseline="30000" dirty="0" smtClean="0"/>
          </a:p>
          <a:p>
            <a:pPr lvl="1">
              <a:defRPr sz="1800"/>
            </a:pPr>
            <a:endParaRPr lang="en-US" sz="2400" baseline="30000" dirty="0" smtClean="0"/>
          </a:p>
          <a:p>
            <a:pPr>
              <a:defRPr sz="1800"/>
            </a:pPr>
            <a:r>
              <a:rPr lang="en-US" sz="2400" b="1" dirty="0" smtClean="0"/>
              <a:t>IGRA is preferred, but TST is acceptable:</a:t>
            </a:r>
          </a:p>
          <a:p>
            <a:pPr lvl="1">
              <a:defRPr sz="1800"/>
            </a:pPr>
            <a:r>
              <a:rPr lang="en-US" sz="2400" dirty="0" smtClean="0"/>
              <a:t>Children </a:t>
            </a:r>
            <a:r>
              <a:rPr lang="en-US" sz="2400" dirty="0"/>
              <a:t>≥ 5 years of age who have received BCG vaccine</a:t>
            </a:r>
          </a:p>
          <a:p>
            <a:pPr lvl="1">
              <a:defRPr sz="1800"/>
            </a:pPr>
            <a:r>
              <a:rPr lang="en-US" sz="2400" dirty="0"/>
              <a:t>Children ≥ 5 years of age who are unlikely to return for a TST </a:t>
            </a:r>
            <a:r>
              <a:rPr lang="en-US" sz="2400" dirty="0" smtClean="0"/>
              <a:t>reading</a:t>
            </a:r>
          </a:p>
        </p:txBody>
      </p:sp>
      <p:sp>
        <p:nvSpPr>
          <p:cNvPr id="13" name="Shape 337"/>
          <p:cNvSpPr/>
          <p:nvPr/>
        </p:nvSpPr>
        <p:spPr>
          <a:xfrm>
            <a:off x="326571" y="6395943"/>
            <a:ext cx="807720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1200" baseline="30000" dirty="0">
                <a:solidFill>
                  <a:srgbClr val="FFD961"/>
                </a:solidFill>
                <a:latin typeface="Corbel" panose="020B0503020204020204" pitchFamily="34" charset="0"/>
              </a:rPr>
              <a:t>a</a:t>
            </a:r>
            <a:r>
              <a:rPr sz="1200" dirty="0">
                <a:solidFill>
                  <a:srgbClr val="FFD961"/>
                </a:solidFill>
                <a:latin typeface="Corbel" panose="020B0503020204020204" pitchFamily="34" charset="0"/>
              </a:rPr>
              <a:t> </a:t>
            </a:r>
            <a:r>
              <a:rPr sz="1200" dirty="0" err="1">
                <a:solidFill>
                  <a:srgbClr val="FFD961"/>
                </a:solidFill>
                <a:latin typeface="Corbel" panose="020B0503020204020204" pitchFamily="34" charset="0"/>
              </a:rPr>
              <a:t>A</a:t>
            </a:r>
            <a:r>
              <a:rPr sz="1200" dirty="0">
                <a:solidFill>
                  <a:srgbClr val="FFD961"/>
                </a:solidFill>
                <a:latin typeface="Corbel" panose="020B0503020204020204" pitchFamily="34" charset="0"/>
              </a:rPr>
              <a:t> positive result for either test is considered significant in these groups</a:t>
            </a:r>
            <a:r>
              <a:rPr sz="1200" dirty="0" smtClean="0">
                <a:solidFill>
                  <a:srgbClr val="FFD961"/>
                </a:solidFill>
                <a:latin typeface="Corbel" panose="020B0503020204020204" pitchFamily="34" charset="0"/>
              </a:rPr>
              <a:t>.</a:t>
            </a:r>
            <a:endParaRPr sz="1200" dirty="0">
              <a:solidFill>
                <a:srgbClr val="FFD961"/>
              </a:solidFill>
              <a:latin typeface="Corbel" panose="020B0503020204020204" pitchFamily="34" charset="0"/>
            </a:endParaRPr>
          </a:p>
        </p:txBody>
      </p:sp>
      <p:pic>
        <p:nvPicPr>
          <p:cNvPr id="14" name="Picture 2" descr="http://redbook.solutions.aap.org/UI/app/images/rbo_ima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8120" y="1066800"/>
            <a:ext cx="731520" cy="112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2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 y="152400"/>
            <a:ext cx="9067800" cy="646331"/>
          </a:xfrm>
          <a:prstGeom prst="rect">
            <a:avLst/>
          </a:prstGeom>
        </p:spPr>
        <p:txBody>
          <a:bodyPr wrap="square">
            <a:spAutoFit/>
          </a:bodyPr>
          <a:lstStyle/>
          <a:p>
            <a:pPr marL="0" lvl="1" algn="ctr">
              <a:spcBef>
                <a:spcPts val="0"/>
              </a:spcBef>
              <a:buNone/>
            </a:pPr>
            <a:r>
              <a:rPr lang="en-US" sz="3600" b="1" dirty="0" smtClean="0">
                <a:solidFill>
                  <a:schemeClr val="bg1"/>
                </a:solidFill>
                <a:latin typeface="Corbel" panose="020B0503020204020204" pitchFamily="34" charset="0"/>
              </a:rPr>
              <a:t>AAP Guidelines on Use of IGRAs in Children</a:t>
            </a:r>
            <a:endParaRPr lang="en-US" sz="3600" b="1" dirty="0">
              <a:solidFill>
                <a:schemeClr val="bg1"/>
              </a:solidFill>
              <a:latin typeface="Corbel" panose="020B0503020204020204" pitchFamily="34" charset="0"/>
            </a:endParaRPr>
          </a:p>
        </p:txBody>
      </p:sp>
      <p:pic>
        <p:nvPicPr>
          <p:cNvPr id="14" name="Picture 2" descr="http://redbook.solutions.aap.org/UI/app/images/rbo_ima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8120" y="1066800"/>
            <a:ext cx="731520" cy="1128628"/>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43"/>
          <p:cNvSpPr>
            <a:spLocks noGrp="1"/>
          </p:cNvSpPr>
          <p:nvPr>
            <p:ph idx="1"/>
          </p:nvPr>
        </p:nvSpPr>
        <p:spPr>
          <a:xfrm>
            <a:off x="609600" y="1219200"/>
            <a:ext cx="8229600" cy="5059363"/>
          </a:xfrm>
          <a:prstGeom prst="rect">
            <a:avLst/>
          </a:prstGeom>
        </p:spPr>
        <p:txBody>
          <a:bodyPr>
            <a:normAutofit/>
          </a:bodyPr>
          <a:lstStyle/>
          <a:p>
            <a:pPr marL="0" indent="0">
              <a:buNone/>
              <a:defRPr sz="1800"/>
            </a:pPr>
            <a:r>
              <a:rPr lang="en-US" sz="2400" b="1" u="sng" dirty="0" smtClean="0"/>
              <a:t>Special cases:</a:t>
            </a:r>
          </a:p>
          <a:p>
            <a:pPr>
              <a:defRPr sz="1800"/>
            </a:pPr>
            <a:r>
              <a:rPr lang="en-US" sz="2400" b="1" dirty="0" smtClean="0"/>
              <a:t>Both an IGRA and TST should be considered:</a:t>
            </a:r>
          </a:p>
          <a:p>
            <a:pPr lvl="1">
              <a:defRPr sz="1800"/>
            </a:pPr>
            <a:r>
              <a:rPr lang="en-US" sz="2400" dirty="0"/>
              <a:t>The initial and repeat IGRA are indeterminate</a:t>
            </a:r>
          </a:p>
          <a:p>
            <a:pPr lvl="1">
              <a:defRPr sz="1800"/>
            </a:pPr>
            <a:r>
              <a:rPr lang="en-US" sz="2400" dirty="0" smtClean="0"/>
              <a:t>The </a:t>
            </a:r>
            <a:r>
              <a:rPr lang="en-US" sz="2400" dirty="0"/>
              <a:t>initial test (TST or IGRA) is </a:t>
            </a:r>
            <a:r>
              <a:rPr lang="en-US" sz="2400" i="1" dirty="0"/>
              <a:t>negative</a:t>
            </a:r>
            <a:r>
              <a:rPr lang="en-US" sz="2400" dirty="0"/>
              <a:t> </a:t>
            </a:r>
            <a:r>
              <a:rPr lang="en-US" sz="2400" u="sng" dirty="0"/>
              <a:t>and</a:t>
            </a:r>
            <a:r>
              <a:rPr lang="en-US" sz="2400" dirty="0"/>
              <a:t>:</a:t>
            </a:r>
          </a:p>
          <a:p>
            <a:pPr lvl="2">
              <a:defRPr sz="1800"/>
            </a:pPr>
            <a:r>
              <a:rPr lang="en-US" sz="2400" dirty="0" smtClean="0"/>
              <a:t>Clinical </a:t>
            </a:r>
            <a:r>
              <a:rPr lang="en-US" sz="2400" dirty="0"/>
              <a:t>suspicion for TB disease is moderate to </a:t>
            </a:r>
            <a:r>
              <a:rPr lang="en-US" sz="2400" dirty="0" err="1"/>
              <a:t>high</a:t>
            </a:r>
            <a:r>
              <a:rPr lang="en-US" sz="2400" baseline="30000" dirty="0" err="1"/>
              <a:t>b</a:t>
            </a:r>
            <a:endParaRPr lang="en-US" sz="2400" baseline="30000" dirty="0"/>
          </a:p>
          <a:p>
            <a:pPr lvl="2">
              <a:defRPr sz="1800"/>
            </a:pPr>
            <a:r>
              <a:rPr lang="en-US" sz="2400" dirty="0" smtClean="0"/>
              <a:t>Risk </a:t>
            </a:r>
            <a:r>
              <a:rPr lang="en-US" sz="2400" dirty="0"/>
              <a:t>of progression and poor outcome is </a:t>
            </a:r>
            <a:r>
              <a:rPr lang="en-US" sz="2400" dirty="0" err="1"/>
              <a:t>high</a:t>
            </a:r>
            <a:r>
              <a:rPr lang="en-US" sz="2400" baseline="30000" dirty="0" err="1"/>
              <a:t>b</a:t>
            </a:r>
            <a:endParaRPr lang="en-US" sz="2400" baseline="30000" dirty="0"/>
          </a:p>
          <a:p>
            <a:pPr lvl="1">
              <a:defRPr sz="1800"/>
            </a:pPr>
            <a:r>
              <a:rPr lang="en-US" sz="2400" dirty="0" smtClean="0"/>
              <a:t>The </a:t>
            </a:r>
            <a:r>
              <a:rPr lang="en-US" sz="2400" dirty="0"/>
              <a:t>initial TST is </a:t>
            </a:r>
            <a:r>
              <a:rPr lang="en-US" sz="2400" i="1" dirty="0"/>
              <a:t>positive</a:t>
            </a:r>
            <a:r>
              <a:rPr lang="en-US" sz="2400" dirty="0"/>
              <a:t> </a:t>
            </a:r>
            <a:r>
              <a:rPr lang="en-US" sz="2400" u="sng" dirty="0"/>
              <a:t>and</a:t>
            </a:r>
            <a:r>
              <a:rPr lang="en-US" sz="2400" dirty="0"/>
              <a:t>:</a:t>
            </a:r>
          </a:p>
          <a:p>
            <a:pPr lvl="2">
              <a:defRPr sz="1800"/>
            </a:pPr>
            <a:r>
              <a:rPr lang="en-US" sz="2400" dirty="0" smtClean="0"/>
              <a:t>&gt;5 years </a:t>
            </a:r>
            <a:r>
              <a:rPr lang="en-US" sz="2400" dirty="0"/>
              <a:t>of age and history of BCG vaccination</a:t>
            </a:r>
          </a:p>
          <a:p>
            <a:pPr lvl="2">
              <a:defRPr sz="1800"/>
            </a:pPr>
            <a:r>
              <a:rPr lang="en-US" sz="2400" dirty="0" smtClean="0"/>
              <a:t>Additional </a:t>
            </a:r>
            <a:r>
              <a:rPr lang="en-US" sz="2400" dirty="0"/>
              <a:t>evidence needed to increase compliance</a:t>
            </a:r>
          </a:p>
          <a:p>
            <a:pPr lvl="2">
              <a:defRPr sz="1800"/>
            </a:pPr>
            <a:r>
              <a:rPr lang="en-US" sz="2400" dirty="0" err="1" smtClean="0"/>
              <a:t>Nontuberculous</a:t>
            </a:r>
            <a:r>
              <a:rPr lang="en-US" sz="2400" dirty="0" smtClean="0"/>
              <a:t> </a:t>
            </a:r>
            <a:r>
              <a:rPr lang="en-US" sz="2400" dirty="0"/>
              <a:t>mycobacterial </a:t>
            </a:r>
            <a:r>
              <a:rPr lang="en-US" sz="2400" dirty="0" smtClean="0"/>
              <a:t>(NTM) disease </a:t>
            </a:r>
            <a:r>
              <a:rPr lang="en-US" sz="2400" dirty="0"/>
              <a:t>is suspected</a:t>
            </a:r>
            <a:endParaRPr lang="en-US" sz="2400" dirty="0" smtClean="0"/>
          </a:p>
        </p:txBody>
      </p:sp>
      <p:sp>
        <p:nvSpPr>
          <p:cNvPr id="9" name="Shape 337"/>
          <p:cNvSpPr/>
          <p:nvPr/>
        </p:nvSpPr>
        <p:spPr>
          <a:xfrm>
            <a:off x="457200" y="6215746"/>
            <a:ext cx="8077200"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1200" baseline="30000" dirty="0" smtClean="0">
                <a:solidFill>
                  <a:srgbClr val="FFD961"/>
                </a:solidFill>
                <a:latin typeface="Corbel" panose="020B0503020204020204" pitchFamily="34" charset="0"/>
              </a:rPr>
              <a:t>b</a:t>
            </a:r>
            <a:r>
              <a:rPr sz="1200" dirty="0" smtClean="0">
                <a:solidFill>
                  <a:srgbClr val="FFD961"/>
                </a:solidFill>
                <a:latin typeface="Corbel" panose="020B0503020204020204" pitchFamily="34" charset="0"/>
              </a:rPr>
              <a:t> </a:t>
            </a:r>
            <a:r>
              <a:rPr sz="1200" dirty="0">
                <a:solidFill>
                  <a:srgbClr val="FFD961"/>
                </a:solidFill>
                <a:latin typeface="Corbel" panose="020B0503020204020204" pitchFamily="34" charset="0"/>
              </a:rPr>
              <a:t>IGRAs should not be used in children &lt; 2 years of age unless tuberculosis disease is suspected. In children 2 through 4 years of age, there are limited data about the usefulness of IGRAs in determining tuberculosis infection but IGRA testing can be performed if tuberculosis disease is </a:t>
            </a:r>
            <a:r>
              <a:rPr sz="1200" dirty="0" smtClean="0">
                <a:solidFill>
                  <a:srgbClr val="FFD961"/>
                </a:solidFill>
                <a:latin typeface="Corbel" panose="020B0503020204020204" pitchFamily="34" charset="0"/>
              </a:rPr>
              <a:t>suspected</a:t>
            </a:r>
            <a:r>
              <a:rPr lang="en-US" sz="1200" dirty="0" smtClean="0">
                <a:solidFill>
                  <a:srgbClr val="FFD961"/>
                </a:solidFill>
                <a:latin typeface="Corbel" panose="020B0503020204020204" pitchFamily="34" charset="0"/>
              </a:rPr>
              <a:t>.</a:t>
            </a:r>
            <a:endParaRPr sz="1200" dirty="0">
              <a:solidFill>
                <a:srgbClr val="FFD961"/>
              </a:solidFill>
              <a:latin typeface="Corbel" panose="020B0503020204020204" pitchFamily="34" charset="0"/>
            </a:endParaRPr>
          </a:p>
        </p:txBody>
      </p:sp>
    </p:spTree>
    <p:extLst>
      <p:ext uri="{BB962C8B-B14F-4D97-AF65-F5344CB8AC3E}">
        <p14:creationId xmlns:p14="http://schemas.microsoft.com/office/powerpoint/2010/main" val="421626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 y="-39707"/>
            <a:ext cx="9067800" cy="954107"/>
          </a:xfrm>
          <a:prstGeom prst="rect">
            <a:avLst/>
          </a:prstGeom>
        </p:spPr>
        <p:txBody>
          <a:bodyPr wrap="square">
            <a:spAutoFit/>
          </a:bodyPr>
          <a:lstStyle/>
          <a:p>
            <a:pPr marL="0" lvl="1" algn="ctr">
              <a:spcBef>
                <a:spcPts val="0"/>
              </a:spcBef>
              <a:buNone/>
            </a:pPr>
            <a:r>
              <a:rPr lang="en-US" sz="2800" b="1" dirty="0" smtClean="0">
                <a:solidFill>
                  <a:schemeClr val="bg1"/>
                </a:solidFill>
                <a:latin typeface="Corbel" panose="020B0503020204020204" pitchFamily="34" charset="0"/>
              </a:rPr>
              <a:t>Algorithm For Use of TST and IGRAs In Children with </a:t>
            </a:r>
            <a:r>
              <a:rPr lang="en-US" sz="2800" b="1" dirty="0">
                <a:solidFill>
                  <a:schemeClr val="bg1"/>
                </a:solidFill>
                <a:latin typeface="Corbel" panose="020B0503020204020204" pitchFamily="34" charset="0"/>
              </a:rPr>
              <a:t>a</a:t>
            </a:r>
            <a:r>
              <a:rPr lang="en-US" sz="2800" b="1" dirty="0" smtClean="0">
                <a:solidFill>
                  <a:schemeClr val="bg1"/>
                </a:solidFill>
                <a:latin typeface="Corbel" panose="020B0503020204020204" pitchFamily="34" charset="0"/>
              </a:rPr>
              <a:t> Risk Factor for TB Infection</a:t>
            </a:r>
            <a:endParaRPr lang="en-US" sz="2800" b="1" dirty="0">
              <a:solidFill>
                <a:schemeClr val="bg1"/>
              </a:solidFill>
              <a:latin typeface="Corbel" panose="020B0503020204020204" pitchFamily="34" charset="0"/>
            </a:endParaRPr>
          </a:p>
        </p:txBody>
      </p:sp>
      <p:sp>
        <p:nvSpPr>
          <p:cNvPr id="3" name="Rectangle 2"/>
          <p:cNvSpPr/>
          <p:nvPr/>
        </p:nvSpPr>
        <p:spPr>
          <a:xfrm>
            <a:off x="190500" y="914400"/>
            <a:ext cx="8724900" cy="58746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914400" y="990600"/>
            <a:ext cx="7524793"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hape 337"/>
          <p:cNvSpPr/>
          <p:nvPr/>
        </p:nvSpPr>
        <p:spPr>
          <a:xfrm>
            <a:off x="304800" y="6128519"/>
            <a:ext cx="2971800" cy="5770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en-US" sz="1050" dirty="0" smtClean="0">
                <a:latin typeface="Corbel" panose="020B0503020204020204" pitchFamily="34" charset="0"/>
              </a:rPr>
              <a:t>Starke JR. Report </a:t>
            </a:r>
            <a:r>
              <a:rPr lang="en-US" sz="1050" dirty="0">
                <a:latin typeface="Corbel" panose="020B0503020204020204" pitchFamily="34" charset="0"/>
              </a:rPr>
              <a:t>compares interferon-𝛄 release assays with tuberculin skin </a:t>
            </a:r>
            <a:r>
              <a:rPr lang="en-US" sz="1050" dirty="0" smtClean="0">
                <a:latin typeface="Corbel" panose="020B0503020204020204" pitchFamily="34" charset="0"/>
              </a:rPr>
              <a:t>test. AAP News. 2014;35:14.</a:t>
            </a:r>
            <a:endParaRPr sz="1050" dirty="0">
              <a:latin typeface="Corbel" panose="020B0503020204020204" pitchFamily="34" charset="0"/>
            </a:endParaRPr>
          </a:p>
        </p:txBody>
      </p:sp>
    </p:spTree>
    <p:extLst>
      <p:ext uri="{BB962C8B-B14F-4D97-AF65-F5344CB8AC3E}">
        <p14:creationId xmlns:p14="http://schemas.microsoft.com/office/powerpoint/2010/main" val="126687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sp>
        <p:nvSpPr>
          <p:cNvPr id="10" name="Rectangle 9"/>
          <p:cNvSpPr/>
          <p:nvPr/>
        </p:nvSpPr>
        <p:spPr>
          <a:xfrm>
            <a:off x="38100" y="76200"/>
            <a:ext cx="9067800" cy="646331"/>
          </a:xfrm>
          <a:prstGeom prst="rect">
            <a:avLst/>
          </a:prstGeom>
        </p:spPr>
        <p:txBody>
          <a:bodyPr wrap="square">
            <a:spAutoFit/>
          </a:bodyPr>
          <a:lstStyle/>
          <a:p>
            <a:pPr marL="0" lvl="1" algn="ctr">
              <a:spcBef>
                <a:spcPts val="0"/>
              </a:spcBef>
              <a:buNone/>
            </a:pPr>
            <a:r>
              <a:rPr lang="en-US" sz="3600" b="1" dirty="0" smtClean="0">
                <a:solidFill>
                  <a:schemeClr val="bg1"/>
                </a:solidFill>
                <a:latin typeface="Corbel" panose="020B0503020204020204" pitchFamily="34" charset="0"/>
              </a:rPr>
              <a:t>IGRAs in HIV</a:t>
            </a:r>
            <a:endParaRPr lang="en-US" sz="3600" b="1" dirty="0">
              <a:solidFill>
                <a:schemeClr val="bg1"/>
              </a:solidFill>
              <a:latin typeface="Corbel" panose="020B0503020204020204" pitchFamily="34" charset="0"/>
            </a:endParaRPr>
          </a:p>
        </p:txBody>
      </p:sp>
      <p:sp>
        <p:nvSpPr>
          <p:cNvPr id="4" name="Rectangle 3"/>
          <p:cNvSpPr/>
          <p:nvPr/>
        </p:nvSpPr>
        <p:spPr>
          <a:xfrm>
            <a:off x="490872" y="990600"/>
            <a:ext cx="8162256" cy="830997"/>
          </a:xfrm>
          <a:prstGeom prst="rect">
            <a:avLst/>
          </a:prstGeom>
          <a:ln w="28575">
            <a:solidFill>
              <a:srgbClr val="FF0000"/>
            </a:solidFill>
          </a:ln>
        </p:spPr>
        <p:txBody>
          <a:bodyPr wrap="square">
            <a:spAutoFit/>
          </a:bodyPr>
          <a:lstStyle/>
          <a:p>
            <a:pPr algn="ctr">
              <a:buClr>
                <a:schemeClr val="accent2"/>
              </a:buClr>
            </a:pPr>
            <a:r>
              <a:rPr lang="en-US" sz="2400" b="1" dirty="0">
                <a:solidFill>
                  <a:srgbClr val="FFFFFF"/>
                </a:solidFill>
                <a:latin typeface="Corbel" panose="020B0503020204020204" pitchFamily="34" charset="0"/>
              </a:rPr>
              <a:t>Patients with HIV infection are at 21-34 times increased risk for progression from LTBI to active TB (1)</a:t>
            </a:r>
          </a:p>
        </p:txBody>
      </p:sp>
      <p:sp>
        <p:nvSpPr>
          <p:cNvPr id="5" name="Rectangle 4"/>
          <p:cNvSpPr/>
          <p:nvPr/>
        </p:nvSpPr>
        <p:spPr>
          <a:xfrm>
            <a:off x="38100" y="1828800"/>
            <a:ext cx="9067800" cy="4401205"/>
          </a:xfrm>
          <a:prstGeom prst="rect">
            <a:avLst/>
          </a:prstGeom>
        </p:spPr>
        <p:txBody>
          <a:bodyPr wrap="square">
            <a:spAutoFit/>
          </a:bodyPr>
          <a:lstStyle/>
          <a:p>
            <a:pPr marL="285750" lvl="1" indent="-285750">
              <a:spcAft>
                <a:spcPts val="600"/>
              </a:spcAft>
              <a:buFont typeface="Wingdings" panose="05000000000000000000" pitchFamily="2" charset="2"/>
              <a:buChar char="§"/>
            </a:pPr>
            <a:r>
              <a:rPr lang="en-US" sz="2000" dirty="0">
                <a:solidFill>
                  <a:srgbClr val="FFFFFF"/>
                </a:solidFill>
                <a:latin typeface="Corbel" panose="020B0503020204020204" pitchFamily="34" charset="0"/>
              </a:rPr>
              <a:t>Because there is no ‘gold standard’ for LTBI, sensitivity comparison of IGRAs is difficult (2</a:t>
            </a:r>
            <a:r>
              <a:rPr lang="en-US" sz="2000" dirty="0" smtClean="0">
                <a:solidFill>
                  <a:srgbClr val="FFFFFF"/>
                </a:solidFill>
                <a:latin typeface="Corbel" panose="020B0503020204020204" pitchFamily="34" charset="0"/>
              </a:rPr>
              <a:t>)</a:t>
            </a:r>
            <a:endParaRPr lang="en-US" sz="2000" dirty="0">
              <a:solidFill>
                <a:srgbClr val="FFFFFF"/>
              </a:solidFill>
              <a:latin typeface="Corbel" panose="020B0503020204020204" pitchFamily="34" charset="0"/>
            </a:endParaRPr>
          </a:p>
          <a:p>
            <a:pPr marL="285750" lvl="1" indent="-285750">
              <a:spcAft>
                <a:spcPts val="600"/>
              </a:spcAft>
              <a:buFont typeface="Wingdings" panose="05000000000000000000" pitchFamily="2" charset="2"/>
              <a:buChar char="§"/>
            </a:pPr>
            <a:r>
              <a:rPr lang="en-US" sz="2000" dirty="0">
                <a:solidFill>
                  <a:srgbClr val="FFFFFF"/>
                </a:solidFill>
                <a:latin typeface="Corbel" panose="020B0503020204020204" pitchFamily="34" charset="0"/>
              </a:rPr>
              <a:t>Studies in HIV-infected populations have </a:t>
            </a:r>
            <a:r>
              <a:rPr lang="en-US" sz="2000" dirty="0" smtClean="0">
                <a:solidFill>
                  <a:srgbClr val="FFFFFF"/>
                </a:solidFill>
                <a:latin typeface="Corbel" panose="020B0503020204020204" pitchFamily="34" charset="0"/>
              </a:rPr>
              <a:t>shown</a:t>
            </a:r>
          </a:p>
          <a:p>
            <a:pPr marL="800100" lvl="2" indent="-342900">
              <a:spcAft>
                <a:spcPts val="600"/>
              </a:spcAft>
              <a:buFont typeface="Arial" panose="020B0604020202020204" pitchFamily="34" charset="0"/>
              <a:buChar char="−"/>
            </a:pPr>
            <a:r>
              <a:rPr lang="en-US" sz="2000" dirty="0" smtClean="0">
                <a:solidFill>
                  <a:srgbClr val="FFFFFF"/>
                </a:solidFill>
                <a:latin typeface="Corbel" panose="020B0503020204020204" pitchFamily="34" charset="0"/>
              </a:rPr>
              <a:t>IGRAs </a:t>
            </a:r>
            <a:r>
              <a:rPr lang="en-US" sz="2000" dirty="0">
                <a:solidFill>
                  <a:srgbClr val="FFFFFF"/>
                </a:solidFill>
                <a:latin typeface="Corbel" panose="020B0503020204020204" pitchFamily="34" charset="0"/>
              </a:rPr>
              <a:t>are  less sensitive in HIV-infected patients vs HIV-uninfected (3, 5, </a:t>
            </a:r>
            <a:r>
              <a:rPr lang="en-US" sz="2000" dirty="0" smtClean="0">
                <a:solidFill>
                  <a:srgbClr val="FFFFFF"/>
                </a:solidFill>
                <a:latin typeface="Corbel" panose="020B0503020204020204" pitchFamily="34" charset="0"/>
              </a:rPr>
              <a:t>7)</a:t>
            </a:r>
          </a:p>
          <a:p>
            <a:pPr marL="800100" lvl="2" indent="-342900">
              <a:spcAft>
                <a:spcPts val="600"/>
              </a:spcAft>
              <a:buFont typeface="Arial" panose="020B0604020202020204" pitchFamily="34" charset="0"/>
              <a:buChar char="−"/>
            </a:pPr>
            <a:r>
              <a:rPr lang="en-US" sz="2000" dirty="0" smtClean="0">
                <a:solidFill>
                  <a:srgbClr val="FFFFFF"/>
                </a:solidFill>
                <a:latin typeface="Corbel" panose="020B0503020204020204" pitchFamily="34" charset="0"/>
              </a:rPr>
              <a:t>IGRAs </a:t>
            </a:r>
            <a:r>
              <a:rPr lang="en-US" sz="2000" dirty="0">
                <a:solidFill>
                  <a:srgbClr val="FFFFFF"/>
                </a:solidFill>
                <a:latin typeface="Corbel" panose="020B0503020204020204" pitchFamily="34" charset="0"/>
              </a:rPr>
              <a:t>cannot rule out active </a:t>
            </a:r>
            <a:r>
              <a:rPr lang="en-US" sz="2000" dirty="0" smtClean="0">
                <a:solidFill>
                  <a:srgbClr val="FFFFFF"/>
                </a:solidFill>
                <a:latin typeface="Corbel" panose="020B0503020204020204" pitchFamily="34" charset="0"/>
              </a:rPr>
              <a:t>TB</a:t>
            </a:r>
            <a:endParaRPr lang="en-US" sz="2000" dirty="0">
              <a:solidFill>
                <a:srgbClr val="FFFFFF"/>
              </a:solidFill>
              <a:latin typeface="Corbel" panose="020B0503020204020204" pitchFamily="34" charset="0"/>
            </a:endParaRPr>
          </a:p>
          <a:p>
            <a:pPr marL="285750" lvl="1" indent="-285750">
              <a:spcAft>
                <a:spcPts val="600"/>
              </a:spcAft>
              <a:buFont typeface="Wingdings" panose="05000000000000000000" pitchFamily="2" charset="2"/>
              <a:buChar char="§"/>
            </a:pPr>
            <a:r>
              <a:rPr lang="en-US" sz="2000" dirty="0">
                <a:solidFill>
                  <a:srgbClr val="FFFFFF"/>
                </a:solidFill>
                <a:latin typeface="Corbel" panose="020B0503020204020204" pitchFamily="34" charset="0"/>
              </a:rPr>
              <a:t>However, several studies have also shown that </a:t>
            </a:r>
            <a:endParaRPr lang="en-US" sz="2000" dirty="0" smtClean="0">
              <a:solidFill>
                <a:srgbClr val="FFFFFF"/>
              </a:solidFill>
              <a:latin typeface="Corbel" panose="020B0503020204020204" pitchFamily="34" charset="0"/>
            </a:endParaRPr>
          </a:p>
          <a:p>
            <a:pPr marL="742950" lvl="2" indent="-285750">
              <a:spcAft>
                <a:spcPts val="600"/>
              </a:spcAft>
              <a:buFont typeface="Arial" panose="020B0604020202020204" pitchFamily="34" charset="0"/>
              <a:buChar char="−"/>
            </a:pPr>
            <a:r>
              <a:rPr lang="en-US" sz="2000" dirty="0" smtClean="0">
                <a:solidFill>
                  <a:srgbClr val="FFFFFF"/>
                </a:solidFill>
                <a:latin typeface="Corbel" panose="020B0503020204020204" pitchFamily="34" charset="0"/>
              </a:rPr>
              <a:t>IGRAs </a:t>
            </a:r>
            <a:r>
              <a:rPr lang="en-US" sz="2000" dirty="0">
                <a:solidFill>
                  <a:srgbClr val="FFFFFF"/>
                </a:solidFill>
                <a:latin typeface="Corbel" panose="020B0503020204020204" pitchFamily="34" charset="0"/>
              </a:rPr>
              <a:t>are more sensitive for LTBI than the TST in HIV-infected patients (3, </a:t>
            </a:r>
            <a:r>
              <a:rPr lang="en-US" sz="2000" dirty="0" smtClean="0">
                <a:solidFill>
                  <a:srgbClr val="FFFFFF"/>
                </a:solidFill>
                <a:latin typeface="Corbel" panose="020B0503020204020204" pitchFamily="34" charset="0"/>
              </a:rPr>
              <a:t>5)</a:t>
            </a:r>
          </a:p>
          <a:p>
            <a:pPr marL="742950" lvl="2" indent="-285750">
              <a:spcAft>
                <a:spcPts val="600"/>
              </a:spcAft>
              <a:buFont typeface="Arial" panose="020B0604020202020204" pitchFamily="34" charset="0"/>
              <a:buChar char="−"/>
            </a:pPr>
            <a:r>
              <a:rPr lang="en-US" sz="2000" dirty="0" smtClean="0">
                <a:solidFill>
                  <a:srgbClr val="FFFFFF"/>
                </a:solidFill>
                <a:latin typeface="Corbel" panose="020B0503020204020204" pitchFamily="34" charset="0"/>
              </a:rPr>
              <a:t>IGRAs </a:t>
            </a:r>
            <a:r>
              <a:rPr lang="en-US" sz="2000" dirty="0">
                <a:solidFill>
                  <a:srgbClr val="FFFFFF"/>
                </a:solidFill>
                <a:latin typeface="Corbel" panose="020B0503020204020204" pitchFamily="34" charset="0"/>
              </a:rPr>
              <a:t>contain internal positive controls which assist discrimination between true and false negative TB results (3) </a:t>
            </a:r>
            <a:endParaRPr lang="en-US" sz="2000" dirty="0" smtClean="0">
              <a:solidFill>
                <a:srgbClr val="FFFFFF"/>
              </a:solidFill>
              <a:latin typeface="Corbel" panose="020B0503020204020204" pitchFamily="34" charset="0"/>
            </a:endParaRPr>
          </a:p>
          <a:p>
            <a:pPr marL="742950" lvl="2" indent="-285750">
              <a:spcAft>
                <a:spcPts val="600"/>
              </a:spcAft>
              <a:buFont typeface="Arial" panose="020B0604020202020204" pitchFamily="34" charset="0"/>
              <a:buChar char="−"/>
            </a:pPr>
            <a:r>
              <a:rPr lang="en-US" sz="2000" dirty="0" smtClean="0">
                <a:solidFill>
                  <a:srgbClr val="FFFFFF"/>
                </a:solidFill>
                <a:latin typeface="Corbel" panose="020B0503020204020204" pitchFamily="34" charset="0"/>
              </a:rPr>
              <a:t>IGRAs </a:t>
            </a:r>
            <a:r>
              <a:rPr lang="en-US" sz="2000" dirty="0">
                <a:solidFill>
                  <a:srgbClr val="FFFFFF"/>
                </a:solidFill>
                <a:latin typeface="Corbel" panose="020B0503020204020204" pitchFamily="34" charset="0"/>
              </a:rPr>
              <a:t>are not affected by BCG vaccination for LTBI testing in low TB prevalence settings (6) </a:t>
            </a:r>
            <a:endParaRPr lang="en-US" sz="2000" dirty="0" smtClean="0">
              <a:solidFill>
                <a:srgbClr val="FFFFFF"/>
              </a:solidFill>
              <a:latin typeface="Corbel" panose="020B0503020204020204" pitchFamily="34" charset="0"/>
            </a:endParaRPr>
          </a:p>
          <a:p>
            <a:pPr marL="742950" lvl="2" indent="-285750">
              <a:spcAft>
                <a:spcPts val="600"/>
              </a:spcAft>
              <a:buFont typeface="Arial" panose="020B0604020202020204" pitchFamily="34" charset="0"/>
              <a:buChar char="−"/>
            </a:pPr>
            <a:r>
              <a:rPr lang="en-US" sz="2000" dirty="0" smtClean="0">
                <a:solidFill>
                  <a:srgbClr val="FFFFFF"/>
                </a:solidFill>
                <a:latin typeface="Corbel" panose="020B0503020204020204" pitchFamily="34" charset="0"/>
              </a:rPr>
              <a:t>Single </a:t>
            </a:r>
            <a:r>
              <a:rPr lang="en-US" sz="2000" dirty="0">
                <a:solidFill>
                  <a:srgbClr val="FFFFFF"/>
                </a:solidFill>
                <a:latin typeface="Corbel" panose="020B0503020204020204" pitchFamily="34" charset="0"/>
              </a:rPr>
              <a:t>visit of IGRAs overcomes the TST issue of poor return rates (3, 4</a:t>
            </a:r>
            <a:r>
              <a:rPr lang="en-US" sz="2000" dirty="0" smtClean="0">
                <a:solidFill>
                  <a:srgbClr val="FFFFFF"/>
                </a:solidFill>
                <a:latin typeface="Corbel" panose="020B0503020204020204" pitchFamily="34" charset="0"/>
              </a:rPr>
              <a:t>)</a:t>
            </a:r>
            <a:endParaRPr lang="en-US" sz="2000" dirty="0">
              <a:solidFill>
                <a:srgbClr val="FFFFFF"/>
              </a:solidFill>
              <a:latin typeface="Corbel" panose="020B0503020204020204" pitchFamily="34" charset="0"/>
            </a:endParaRPr>
          </a:p>
        </p:txBody>
      </p:sp>
      <p:sp>
        <p:nvSpPr>
          <p:cNvPr id="14" name="TextBox 13"/>
          <p:cNvSpPr txBox="1"/>
          <p:nvPr/>
        </p:nvSpPr>
        <p:spPr>
          <a:xfrm>
            <a:off x="70757" y="6172200"/>
            <a:ext cx="3240360" cy="627212"/>
          </a:xfrm>
          <a:prstGeom prst="rect">
            <a:avLst/>
          </a:prstGeom>
          <a:noFill/>
        </p:spPr>
        <p:txBody>
          <a:bodyPr wrap="square" lIns="0" tIns="0" rIns="0" bIns="0" rtlCol="0">
            <a:noAutofit/>
          </a:bodyPr>
          <a:lstStyle/>
          <a:p>
            <a:pPr marL="228600" indent="-228600">
              <a:buAutoNum type="arabicPeriod"/>
            </a:pPr>
            <a:r>
              <a:rPr lang="en-US" sz="1000" dirty="0">
                <a:solidFill>
                  <a:schemeClr val="bg1"/>
                </a:solidFill>
              </a:rPr>
              <a:t>World Health Organization</a:t>
            </a:r>
          </a:p>
          <a:p>
            <a:pPr marL="228600" indent="-228600">
              <a:buFontTx/>
              <a:buAutoNum type="arabicPeriod"/>
            </a:pPr>
            <a:r>
              <a:rPr lang="en-US" sz="1000" dirty="0">
                <a:solidFill>
                  <a:schemeClr val="bg1"/>
                </a:solidFill>
              </a:rPr>
              <a:t>Moon et al (2013) </a:t>
            </a:r>
            <a:r>
              <a:rPr lang="en-US" sz="1000" i="1" dirty="0">
                <a:solidFill>
                  <a:schemeClr val="bg1"/>
                </a:solidFill>
              </a:rPr>
              <a:t>Annals of </a:t>
            </a:r>
            <a:r>
              <a:rPr lang="en-US" sz="1000" i="1" dirty="0" err="1">
                <a:solidFill>
                  <a:schemeClr val="bg1"/>
                </a:solidFill>
              </a:rPr>
              <a:t>Clin</a:t>
            </a:r>
            <a:r>
              <a:rPr lang="en-US" sz="1000" i="1" dirty="0">
                <a:solidFill>
                  <a:schemeClr val="bg1"/>
                </a:solidFill>
              </a:rPr>
              <a:t> &amp; Laboratory Science </a:t>
            </a:r>
          </a:p>
          <a:p>
            <a:r>
              <a:rPr lang="en-US" sz="1000" dirty="0">
                <a:solidFill>
                  <a:schemeClr val="bg1"/>
                </a:solidFill>
              </a:rPr>
              <a:t>3.    Hoffmann et al (2010)</a:t>
            </a:r>
            <a:r>
              <a:rPr lang="en-US" sz="1000" i="1" dirty="0">
                <a:solidFill>
                  <a:schemeClr val="bg1"/>
                </a:solidFill>
              </a:rPr>
              <a:t> European Infectious Disease</a:t>
            </a:r>
          </a:p>
        </p:txBody>
      </p:sp>
      <p:sp>
        <p:nvSpPr>
          <p:cNvPr id="15" name="TextBox 14"/>
          <p:cNvSpPr txBox="1"/>
          <p:nvPr/>
        </p:nvSpPr>
        <p:spPr>
          <a:xfrm>
            <a:off x="3505200" y="6172200"/>
            <a:ext cx="4162636" cy="483196"/>
          </a:xfrm>
          <a:prstGeom prst="rect">
            <a:avLst/>
          </a:prstGeom>
          <a:noFill/>
        </p:spPr>
        <p:txBody>
          <a:bodyPr wrap="square" lIns="0" tIns="0" rIns="0" bIns="0" rtlCol="0">
            <a:noAutofit/>
          </a:bodyPr>
          <a:lstStyle/>
          <a:p>
            <a:r>
              <a:rPr lang="en-US" sz="1000" dirty="0" smtClean="0">
                <a:solidFill>
                  <a:schemeClr val="bg1"/>
                </a:solidFill>
              </a:rPr>
              <a:t>4. </a:t>
            </a:r>
            <a:r>
              <a:rPr lang="en-US" sz="1000" dirty="0" err="1" smtClean="0">
                <a:solidFill>
                  <a:schemeClr val="bg1"/>
                </a:solidFill>
              </a:rPr>
              <a:t>Cheallaigh</a:t>
            </a:r>
            <a:r>
              <a:rPr lang="en-US" sz="1000" dirty="0" smtClean="0">
                <a:solidFill>
                  <a:schemeClr val="bg1"/>
                </a:solidFill>
              </a:rPr>
              <a:t> </a:t>
            </a:r>
            <a:r>
              <a:rPr lang="en-US" sz="1000" dirty="0">
                <a:solidFill>
                  <a:schemeClr val="bg1"/>
                </a:solidFill>
              </a:rPr>
              <a:t>et al (2013) </a:t>
            </a:r>
            <a:r>
              <a:rPr lang="en-US" sz="1000" i="1" dirty="0" err="1">
                <a:solidFill>
                  <a:schemeClr val="bg1"/>
                </a:solidFill>
              </a:rPr>
              <a:t>PlOs</a:t>
            </a:r>
            <a:r>
              <a:rPr lang="en-US" sz="1000" i="1" dirty="0">
                <a:solidFill>
                  <a:schemeClr val="bg1"/>
                </a:solidFill>
              </a:rPr>
              <a:t> One 8(1)</a:t>
            </a:r>
          </a:p>
          <a:p>
            <a:r>
              <a:rPr lang="en-US" sz="1000" dirty="0">
                <a:solidFill>
                  <a:schemeClr val="bg1"/>
                </a:solidFill>
              </a:rPr>
              <a:t>5. Ramos et al (2012) </a:t>
            </a:r>
            <a:r>
              <a:rPr lang="en-US" sz="1000" i="1" dirty="0">
                <a:solidFill>
                  <a:schemeClr val="bg1"/>
                </a:solidFill>
              </a:rPr>
              <a:t>BMC Infectious Diseases</a:t>
            </a:r>
          </a:p>
          <a:p>
            <a:r>
              <a:rPr lang="en-US" sz="1000" dirty="0">
                <a:solidFill>
                  <a:schemeClr val="bg1"/>
                </a:solidFill>
              </a:rPr>
              <a:t>6. Wolf et al (2013) J </a:t>
            </a:r>
            <a:r>
              <a:rPr lang="en-US" sz="1000" i="1" dirty="0" smtClean="0">
                <a:solidFill>
                  <a:schemeClr val="bg1"/>
                </a:solidFill>
              </a:rPr>
              <a:t>Infect</a:t>
            </a:r>
          </a:p>
          <a:p>
            <a:r>
              <a:rPr lang="en-US" sz="1000" i="1" dirty="0" smtClean="0">
                <a:solidFill>
                  <a:schemeClr val="bg1"/>
                </a:solidFill>
              </a:rPr>
              <a:t>7</a:t>
            </a:r>
            <a:r>
              <a:rPr lang="en-US" sz="1000" dirty="0" smtClean="0">
                <a:solidFill>
                  <a:schemeClr val="bg1"/>
                </a:solidFill>
              </a:rPr>
              <a:t>. </a:t>
            </a:r>
            <a:r>
              <a:rPr lang="en-US" sz="1000" dirty="0" err="1" smtClean="0">
                <a:solidFill>
                  <a:schemeClr val="bg1"/>
                </a:solidFill>
              </a:rPr>
              <a:t>Aabye</a:t>
            </a:r>
            <a:r>
              <a:rPr lang="en-US" sz="1000" dirty="0" smtClean="0">
                <a:solidFill>
                  <a:schemeClr val="bg1"/>
                </a:solidFill>
              </a:rPr>
              <a:t> et al (2009) </a:t>
            </a:r>
            <a:r>
              <a:rPr lang="en-US" sz="1000" i="1" dirty="0" err="1" smtClean="0">
                <a:solidFill>
                  <a:schemeClr val="bg1"/>
                </a:solidFill>
              </a:rPr>
              <a:t>PlOs</a:t>
            </a:r>
            <a:r>
              <a:rPr lang="en-US" sz="1000" i="1" dirty="0" smtClean="0">
                <a:solidFill>
                  <a:schemeClr val="bg1"/>
                </a:solidFill>
              </a:rPr>
              <a:t> One 4(1)</a:t>
            </a:r>
            <a:endParaRPr lang="en-US" sz="1000" i="1" dirty="0">
              <a:solidFill>
                <a:schemeClr val="bg1"/>
              </a:solidFill>
            </a:endParaRPr>
          </a:p>
        </p:txBody>
      </p:sp>
    </p:spTree>
    <p:extLst>
      <p:ext uri="{BB962C8B-B14F-4D97-AF65-F5344CB8AC3E}">
        <p14:creationId xmlns:p14="http://schemas.microsoft.com/office/powerpoint/2010/main" val="306069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sp>
        <p:nvSpPr>
          <p:cNvPr id="10" name="Rectangle 9"/>
          <p:cNvSpPr/>
          <p:nvPr/>
        </p:nvSpPr>
        <p:spPr>
          <a:xfrm>
            <a:off x="38100" y="76200"/>
            <a:ext cx="9067800" cy="1077218"/>
          </a:xfrm>
          <a:prstGeom prst="rect">
            <a:avLst/>
          </a:prstGeom>
        </p:spPr>
        <p:txBody>
          <a:bodyPr wrap="square">
            <a:spAutoFit/>
          </a:bodyPr>
          <a:lstStyle/>
          <a:p>
            <a:pPr marL="0" lvl="1" algn="ctr">
              <a:spcBef>
                <a:spcPts val="0"/>
              </a:spcBef>
              <a:buNone/>
            </a:pPr>
            <a:r>
              <a:rPr lang="en-US" sz="3200" b="1" dirty="0" smtClean="0">
                <a:solidFill>
                  <a:schemeClr val="bg1"/>
                </a:solidFill>
                <a:latin typeface="Corbel" panose="020B0503020204020204" pitchFamily="34" charset="0"/>
              </a:rPr>
              <a:t>Is There a Role For IGRAs in Diagnosing Active TB or Predicting Progression to Active TB?</a:t>
            </a:r>
            <a:endParaRPr lang="en-US" sz="3200" b="1" dirty="0">
              <a:solidFill>
                <a:schemeClr val="bg1"/>
              </a:solidFill>
              <a:latin typeface="Corbel" panose="020B0503020204020204" pitchFamily="34" charset="0"/>
            </a:endParaRPr>
          </a:p>
        </p:txBody>
      </p:sp>
      <p:sp>
        <p:nvSpPr>
          <p:cNvPr id="5" name="Rectangle 4"/>
          <p:cNvSpPr/>
          <p:nvPr/>
        </p:nvSpPr>
        <p:spPr>
          <a:xfrm>
            <a:off x="38100" y="1295400"/>
            <a:ext cx="5067300" cy="6093976"/>
          </a:xfrm>
          <a:prstGeom prst="rect">
            <a:avLst/>
          </a:prstGeom>
        </p:spPr>
        <p:txBody>
          <a:bodyPr wrap="square">
            <a:spAutoFit/>
          </a:bodyPr>
          <a:lstStyle/>
          <a:p>
            <a:pPr marL="285750" lvl="1" indent="-285750">
              <a:spcAft>
                <a:spcPts val="1200"/>
              </a:spcAft>
              <a:buFont typeface="Wingdings" panose="05000000000000000000" pitchFamily="2" charset="2"/>
              <a:buChar char="§"/>
            </a:pPr>
            <a:r>
              <a:rPr lang="en-US" sz="2000" dirty="0">
                <a:solidFill>
                  <a:srgbClr val="FFFFFF"/>
                </a:solidFill>
                <a:latin typeface="Corbel" panose="020B0503020204020204" pitchFamily="34" charset="0"/>
              </a:rPr>
              <a:t>A positive IGRA does not distinguish latent TB infection from active TB </a:t>
            </a:r>
            <a:r>
              <a:rPr lang="en-US" sz="2000" dirty="0" smtClean="0">
                <a:solidFill>
                  <a:srgbClr val="FFFFFF"/>
                </a:solidFill>
                <a:latin typeface="Corbel" panose="020B0503020204020204" pitchFamily="34" charset="0"/>
              </a:rPr>
              <a:t>disease</a:t>
            </a:r>
            <a:endParaRPr lang="en-US" sz="2000" dirty="0">
              <a:solidFill>
                <a:srgbClr val="FFFFFF"/>
              </a:solidFill>
              <a:latin typeface="Corbel" panose="020B0503020204020204" pitchFamily="34" charset="0"/>
            </a:endParaRPr>
          </a:p>
          <a:p>
            <a:pPr marL="0" lvl="1">
              <a:spcAft>
                <a:spcPts val="1200"/>
              </a:spcAft>
            </a:pPr>
            <a:r>
              <a:rPr lang="en-US" sz="2000" dirty="0" smtClean="0">
                <a:solidFill>
                  <a:srgbClr val="FFFFFF"/>
                </a:solidFill>
                <a:latin typeface="Corbel" panose="020B0503020204020204" pitchFamily="34" charset="0"/>
              </a:rPr>
              <a:t>However…</a:t>
            </a:r>
          </a:p>
          <a:p>
            <a:pPr marL="342900" lvl="1" indent="-342900">
              <a:spcAft>
                <a:spcPts val="1200"/>
              </a:spcAft>
              <a:buFont typeface="Wingdings" panose="05000000000000000000" pitchFamily="2" charset="2"/>
              <a:buChar char="§"/>
            </a:pPr>
            <a:r>
              <a:rPr lang="en-US" sz="2000" dirty="0">
                <a:solidFill>
                  <a:srgbClr val="FFFFFF"/>
                </a:solidFill>
                <a:latin typeface="Corbel" panose="020B0503020204020204" pitchFamily="34" charset="0"/>
              </a:rPr>
              <a:t>In patients with </a:t>
            </a:r>
            <a:r>
              <a:rPr lang="en-US" sz="2000" dirty="0" err="1">
                <a:solidFill>
                  <a:srgbClr val="FFFFFF"/>
                </a:solidFill>
                <a:latin typeface="Corbel" panose="020B0503020204020204" pitchFamily="34" charset="0"/>
              </a:rPr>
              <a:t>extrapulmonary</a:t>
            </a:r>
            <a:r>
              <a:rPr lang="en-US" sz="2000" dirty="0">
                <a:solidFill>
                  <a:srgbClr val="FFFFFF"/>
                </a:solidFill>
                <a:latin typeface="Corbel" panose="020B0503020204020204" pitchFamily="34" charset="0"/>
              </a:rPr>
              <a:t> TB,</a:t>
            </a:r>
          </a:p>
          <a:p>
            <a:pPr marL="342900" lvl="1" indent="-342900">
              <a:spcAft>
                <a:spcPts val="1200"/>
              </a:spcAft>
              <a:buFont typeface="Wingdings" panose="05000000000000000000" pitchFamily="2" charset="2"/>
              <a:buChar char="§"/>
            </a:pPr>
            <a:r>
              <a:rPr lang="en-US" sz="2000" dirty="0">
                <a:solidFill>
                  <a:srgbClr val="FFFFFF"/>
                </a:solidFill>
                <a:latin typeface="Corbel" panose="020B0503020204020204" pitchFamily="34" charset="0"/>
              </a:rPr>
              <a:t>Patients who test negative for AFB in sputum  or by culture</a:t>
            </a:r>
          </a:p>
          <a:p>
            <a:pPr marL="342900" lvl="1" indent="-342900">
              <a:spcAft>
                <a:spcPts val="1200"/>
              </a:spcAft>
              <a:buFont typeface="Wingdings" panose="05000000000000000000" pitchFamily="2" charset="2"/>
              <a:buChar char="§"/>
            </a:pPr>
            <a:r>
              <a:rPr lang="en-US" sz="2000" dirty="0">
                <a:solidFill>
                  <a:srgbClr val="FFFFFF"/>
                </a:solidFill>
                <a:latin typeface="Corbel" panose="020B0503020204020204" pitchFamily="34" charset="0"/>
              </a:rPr>
              <a:t>In </a:t>
            </a:r>
            <a:r>
              <a:rPr lang="en-US" sz="2000" dirty="0" smtClean="0">
                <a:solidFill>
                  <a:srgbClr val="FFFFFF"/>
                </a:solidFill>
                <a:latin typeface="Corbel" panose="020B0503020204020204" pitchFamily="34" charset="0"/>
              </a:rPr>
              <a:t>children,</a:t>
            </a:r>
            <a:endParaRPr lang="en-US" sz="2000" dirty="0">
              <a:solidFill>
                <a:srgbClr val="FFFFFF"/>
              </a:solidFill>
              <a:latin typeface="Corbel" panose="020B0503020204020204" pitchFamily="34" charset="0"/>
            </a:endParaRPr>
          </a:p>
          <a:p>
            <a:pPr marL="342900" lvl="1" indent="-342900">
              <a:spcAft>
                <a:spcPts val="1200"/>
              </a:spcAft>
              <a:buFont typeface="Wingdings" panose="05000000000000000000" pitchFamily="2" charset="2"/>
              <a:buChar char="§"/>
            </a:pPr>
            <a:r>
              <a:rPr lang="en-US" sz="2000" dirty="0">
                <a:solidFill>
                  <a:srgbClr val="FFFFFF"/>
                </a:solidFill>
                <a:latin typeface="Corbel" panose="020B0503020204020204" pitchFamily="34" charset="0"/>
              </a:rPr>
              <a:t>or in the differential diagnosis of NTM</a:t>
            </a:r>
            <a:r>
              <a:rPr lang="en-US" sz="2000" dirty="0" smtClean="0">
                <a:solidFill>
                  <a:srgbClr val="FFFFFF"/>
                </a:solidFill>
                <a:latin typeface="Corbel" panose="020B0503020204020204" pitchFamily="34" charset="0"/>
              </a:rPr>
              <a:t>,</a:t>
            </a:r>
          </a:p>
          <a:p>
            <a:pPr marL="0" lvl="1">
              <a:spcAft>
                <a:spcPts val="1200"/>
              </a:spcAft>
            </a:pPr>
            <a:r>
              <a:rPr lang="en-US" sz="2000" dirty="0">
                <a:solidFill>
                  <a:srgbClr val="FFFFFF"/>
                </a:solidFill>
                <a:latin typeface="Corbel" panose="020B0503020204020204" pitchFamily="34" charset="0"/>
              </a:rPr>
              <a:t>IGRAs may provide useful supplementary information.  </a:t>
            </a:r>
          </a:p>
          <a:p>
            <a:pPr marL="0" lvl="1">
              <a:spcAft>
                <a:spcPts val="1200"/>
              </a:spcAft>
            </a:pPr>
            <a:r>
              <a:rPr lang="en-US" sz="2000" dirty="0">
                <a:solidFill>
                  <a:srgbClr val="FFFFFF"/>
                </a:solidFill>
                <a:latin typeface="Corbel" panose="020B0503020204020204" pitchFamily="34" charset="0"/>
              </a:rPr>
              <a:t>Overwhelming active TB infection may suppress the cellular immune response and cause a negative IGRA or TST result. </a:t>
            </a:r>
          </a:p>
          <a:p>
            <a:pPr marL="0" lvl="1">
              <a:spcAft>
                <a:spcPts val="1200"/>
              </a:spcAft>
            </a:pPr>
            <a:r>
              <a:rPr lang="en-US" sz="2000" dirty="0" smtClean="0">
                <a:solidFill>
                  <a:srgbClr val="FFFFFF"/>
                </a:solidFill>
                <a:latin typeface="Corbel" panose="020B0503020204020204" pitchFamily="34" charset="0"/>
              </a:rPr>
              <a:t> </a:t>
            </a:r>
            <a:endParaRPr lang="en-US" sz="2000" dirty="0">
              <a:solidFill>
                <a:srgbClr val="FFFFFF"/>
              </a:solidFill>
              <a:latin typeface="Corbel" panose="020B0503020204020204" pitchFamily="34" charset="0"/>
            </a:endParaRPr>
          </a:p>
          <a:p>
            <a:pPr marL="342900" lvl="1" indent="-342900">
              <a:spcAft>
                <a:spcPts val="1200"/>
              </a:spcAft>
              <a:buFont typeface="Wingdings" panose="05000000000000000000" pitchFamily="2" charset="2"/>
              <a:buChar char="§"/>
            </a:pPr>
            <a:endParaRPr lang="en-US" sz="2000" dirty="0">
              <a:solidFill>
                <a:srgbClr val="FFFFFF"/>
              </a:solidFill>
              <a:latin typeface="Corbel" panose="020B0503020204020204" pitchFamily="34" charset="0"/>
            </a:endParaRPr>
          </a:p>
        </p:txBody>
      </p:sp>
      <p:pic>
        <p:nvPicPr>
          <p:cNvPr id="8" name="Picture 7"/>
          <p:cNvPicPr>
            <a:picLocks noChangeAspect="1"/>
          </p:cNvPicPr>
          <p:nvPr/>
        </p:nvPicPr>
        <p:blipFill>
          <a:blip r:embed="rId2"/>
          <a:stretch>
            <a:fillRect/>
          </a:stretch>
        </p:blipFill>
        <p:spPr>
          <a:xfrm>
            <a:off x="4572000" y="2209800"/>
            <a:ext cx="4521256" cy="2841226"/>
          </a:xfrm>
          <a:prstGeom prst="rect">
            <a:avLst/>
          </a:prstGeom>
        </p:spPr>
      </p:pic>
    </p:spTree>
    <p:extLst>
      <p:ext uri="{BB962C8B-B14F-4D97-AF65-F5344CB8AC3E}">
        <p14:creationId xmlns:p14="http://schemas.microsoft.com/office/powerpoint/2010/main" val="41100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409844" y="6410960"/>
            <a:ext cx="1067600" cy="1692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800"/>
            </a:lvl1pPr>
          </a:lstStyle>
          <a:p>
            <a:pPr lvl="0">
              <a:defRPr sz="1800"/>
            </a:pPr>
            <a:r>
              <a:rPr sz="1100" dirty="0"/>
              <a:t>MMWR. CDC 2010</a:t>
            </a:r>
          </a:p>
        </p:txBody>
      </p:sp>
      <p:sp>
        <p:nvSpPr>
          <p:cNvPr id="10" name="Rectangle 9"/>
          <p:cNvSpPr/>
          <p:nvPr/>
        </p:nvSpPr>
        <p:spPr>
          <a:xfrm>
            <a:off x="76200" y="339097"/>
            <a:ext cx="9067800" cy="584775"/>
          </a:xfrm>
          <a:prstGeom prst="rect">
            <a:avLst/>
          </a:prstGeom>
        </p:spPr>
        <p:txBody>
          <a:bodyPr wrap="square">
            <a:spAutoFit/>
          </a:bodyPr>
          <a:lstStyle/>
          <a:p>
            <a:pPr marL="0" lvl="1" algn="ctr">
              <a:spcBef>
                <a:spcPts val="0"/>
              </a:spcBef>
              <a:buNone/>
            </a:pPr>
            <a:r>
              <a:rPr lang="en-US" sz="3200" b="1" dirty="0" smtClean="0">
                <a:solidFill>
                  <a:schemeClr val="bg1"/>
                </a:solidFill>
                <a:latin typeface="Corbel" panose="020B0503020204020204" pitchFamily="34" charset="0"/>
              </a:rPr>
              <a:t>IGRAs Summary</a:t>
            </a:r>
            <a:endParaRPr lang="en-US" sz="3200" b="1" dirty="0">
              <a:solidFill>
                <a:schemeClr val="bg1"/>
              </a:solidFill>
              <a:latin typeface="Corbel" panose="020B0503020204020204" pitchFamily="34" charset="0"/>
            </a:endParaRPr>
          </a:p>
        </p:txBody>
      </p:sp>
      <p:sp>
        <p:nvSpPr>
          <p:cNvPr id="6" name="Text Placeholder 9"/>
          <p:cNvSpPr txBox="1">
            <a:spLocks/>
          </p:cNvSpPr>
          <p:nvPr/>
        </p:nvSpPr>
        <p:spPr>
          <a:xfrm>
            <a:off x="38100" y="1438835"/>
            <a:ext cx="3657600" cy="7898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3600" dirty="0" smtClean="0">
                <a:solidFill>
                  <a:srgbClr val="FFFFFF"/>
                </a:solidFill>
              </a:rPr>
              <a:t>Advantages</a:t>
            </a:r>
            <a:endParaRPr lang="en-US" sz="3600" dirty="0">
              <a:solidFill>
                <a:srgbClr val="FFFFFF"/>
              </a:solidFill>
            </a:endParaRPr>
          </a:p>
        </p:txBody>
      </p:sp>
      <p:sp>
        <p:nvSpPr>
          <p:cNvPr id="7" name="Text Placeholder 11"/>
          <p:cNvSpPr txBox="1">
            <a:spLocks/>
          </p:cNvSpPr>
          <p:nvPr/>
        </p:nvSpPr>
        <p:spPr>
          <a:xfrm>
            <a:off x="5181600" y="1468913"/>
            <a:ext cx="3657600" cy="789828"/>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600" kern="120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3600" kern="1200">
                <a:solidFill>
                  <a:schemeClr val="bg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dirty="0" smtClean="0">
                <a:solidFill>
                  <a:srgbClr val="FFFFFF"/>
                </a:solidFill>
              </a:rPr>
              <a:t>Limitations</a:t>
            </a:r>
          </a:p>
        </p:txBody>
      </p:sp>
      <p:sp>
        <p:nvSpPr>
          <p:cNvPr id="9" name="Content Placeholder 12"/>
          <p:cNvSpPr>
            <a:spLocks noGrp="1"/>
          </p:cNvSpPr>
          <p:nvPr>
            <p:ph sz="quarter" idx="4294967295"/>
          </p:nvPr>
        </p:nvSpPr>
        <p:spPr>
          <a:xfrm>
            <a:off x="5268686" y="2362200"/>
            <a:ext cx="3657600" cy="3686175"/>
          </a:xfrm>
          <a:prstGeom prst="rect">
            <a:avLst/>
          </a:prstGeom>
        </p:spPr>
        <p:txBody>
          <a:bodyPr>
            <a:normAutofit/>
          </a:bodyPr>
          <a:lstStyle/>
          <a:p>
            <a:r>
              <a:rPr lang="en-US" sz="2000" dirty="0" smtClean="0">
                <a:solidFill>
                  <a:srgbClr val="FFFFFF"/>
                </a:solidFill>
              </a:rPr>
              <a:t>Requires a blood draw</a:t>
            </a:r>
          </a:p>
          <a:p>
            <a:r>
              <a:rPr lang="en-US" sz="2000" dirty="0" smtClean="0">
                <a:solidFill>
                  <a:srgbClr val="FFFFFF"/>
                </a:solidFill>
              </a:rPr>
              <a:t>IGRAs are more technically demanding</a:t>
            </a:r>
          </a:p>
          <a:p>
            <a:r>
              <a:rPr lang="en-US" sz="2000" dirty="0" err="1">
                <a:solidFill>
                  <a:srgbClr val="FFFFFF"/>
                </a:solidFill>
              </a:rPr>
              <a:t>P</a:t>
            </a:r>
            <a:r>
              <a:rPr lang="en-US" sz="2000" dirty="0" err="1" smtClean="0">
                <a:solidFill>
                  <a:srgbClr val="FFFFFF"/>
                </a:solidFill>
              </a:rPr>
              <a:t>reanalytical</a:t>
            </a:r>
            <a:r>
              <a:rPr lang="en-US" sz="2000" dirty="0" smtClean="0">
                <a:solidFill>
                  <a:srgbClr val="FFFFFF"/>
                </a:solidFill>
              </a:rPr>
              <a:t> sources of variability need to be considered. </a:t>
            </a:r>
          </a:p>
          <a:p>
            <a:r>
              <a:rPr lang="en-US" sz="2000" dirty="0" smtClean="0">
                <a:solidFill>
                  <a:srgbClr val="FFFFFF"/>
                </a:solidFill>
              </a:rPr>
              <a:t>No FDA approved equivocal range for QFT-GIT</a:t>
            </a:r>
          </a:p>
          <a:p>
            <a:pPr marL="0" indent="0">
              <a:buNone/>
            </a:pPr>
            <a:endParaRPr lang="en-US" sz="2000" dirty="0" smtClean="0"/>
          </a:p>
          <a:p>
            <a:pPr marL="0" indent="0">
              <a:buNone/>
            </a:pPr>
            <a:endParaRPr lang="en-US" sz="2000" dirty="0" smtClean="0"/>
          </a:p>
        </p:txBody>
      </p:sp>
      <p:sp>
        <p:nvSpPr>
          <p:cNvPr id="11" name="Content Placeholder 16"/>
          <p:cNvSpPr>
            <a:spLocks noGrp="1"/>
          </p:cNvSpPr>
          <p:nvPr>
            <p:ph sz="half" idx="4294967295"/>
          </p:nvPr>
        </p:nvSpPr>
        <p:spPr>
          <a:xfrm>
            <a:off x="228600" y="2362199"/>
            <a:ext cx="4476750" cy="3686175"/>
          </a:xfrm>
          <a:prstGeom prst="rect">
            <a:avLst/>
          </a:prstGeom>
        </p:spPr>
        <p:txBody>
          <a:bodyPr>
            <a:noAutofit/>
          </a:bodyPr>
          <a:lstStyle/>
          <a:p>
            <a:pPr>
              <a:spcBef>
                <a:spcPts val="0"/>
              </a:spcBef>
              <a:spcAft>
                <a:spcPts val="1200"/>
              </a:spcAft>
            </a:pPr>
            <a:r>
              <a:rPr lang="en-US" sz="2000" dirty="0" smtClean="0">
                <a:solidFill>
                  <a:srgbClr val="FFFFFF"/>
                </a:solidFill>
              </a:rPr>
              <a:t>Single Patient Visit</a:t>
            </a:r>
          </a:p>
          <a:p>
            <a:pPr>
              <a:spcBef>
                <a:spcPts val="0"/>
              </a:spcBef>
              <a:spcAft>
                <a:spcPts val="1200"/>
              </a:spcAft>
            </a:pPr>
            <a:r>
              <a:rPr lang="en-US" sz="2000" dirty="0" smtClean="0">
                <a:solidFill>
                  <a:srgbClr val="FFFFFF"/>
                </a:solidFill>
              </a:rPr>
              <a:t>Not subject to reader bias</a:t>
            </a:r>
          </a:p>
          <a:p>
            <a:pPr>
              <a:spcBef>
                <a:spcPts val="0"/>
              </a:spcBef>
              <a:spcAft>
                <a:spcPts val="1200"/>
              </a:spcAft>
            </a:pPr>
            <a:r>
              <a:rPr lang="en-US" sz="2000" dirty="0" smtClean="0">
                <a:solidFill>
                  <a:srgbClr val="FFFFFF"/>
                </a:solidFill>
              </a:rPr>
              <a:t>Unaffected by BCG (specificity &gt;96%)</a:t>
            </a:r>
          </a:p>
          <a:p>
            <a:pPr>
              <a:spcBef>
                <a:spcPts val="0"/>
              </a:spcBef>
              <a:spcAft>
                <a:spcPts val="1200"/>
              </a:spcAft>
            </a:pPr>
            <a:r>
              <a:rPr lang="en-US" sz="2000" dirty="0" smtClean="0">
                <a:solidFill>
                  <a:srgbClr val="FFFFFF"/>
                </a:solidFill>
              </a:rPr>
              <a:t>More accurate than TST in immune suppressed; HIV+ may be tested</a:t>
            </a:r>
          </a:p>
          <a:p>
            <a:pPr>
              <a:spcBef>
                <a:spcPts val="0"/>
              </a:spcBef>
              <a:spcAft>
                <a:spcPts val="1200"/>
              </a:spcAft>
            </a:pPr>
            <a:r>
              <a:rPr lang="en-US" sz="2000" dirty="0" smtClean="0">
                <a:solidFill>
                  <a:srgbClr val="FFFFFF"/>
                </a:solidFill>
              </a:rPr>
              <a:t>More sensitive in active TB</a:t>
            </a:r>
          </a:p>
          <a:p>
            <a:pPr>
              <a:spcBef>
                <a:spcPts val="0"/>
              </a:spcBef>
              <a:spcAft>
                <a:spcPts val="1200"/>
              </a:spcAft>
            </a:pPr>
            <a:r>
              <a:rPr lang="en-US" sz="2000" dirty="0">
                <a:solidFill>
                  <a:srgbClr val="FFFFFF"/>
                </a:solidFill>
              </a:rPr>
              <a:t>P</a:t>
            </a:r>
            <a:r>
              <a:rPr lang="en-US" sz="2000" dirty="0" smtClean="0">
                <a:solidFill>
                  <a:srgbClr val="FFFFFF"/>
                </a:solidFill>
              </a:rPr>
              <a:t>erforms </a:t>
            </a:r>
            <a:r>
              <a:rPr lang="en-US" sz="2000" dirty="0">
                <a:solidFill>
                  <a:srgbClr val="FFFFFF"/>
                </a:solidFill>
              </a:rPr>
              <a:t>as well in children as it does in adults </a:t>
            </a:r>
            <a:endParaRPr lang="en-US" sz="2000" dirty="0" smtClean="0">
              <a:solidFill>
                <a:srgbClr val="FFFFFF"/>
              </a:solidFill>
            </a:endParaRPr>
          </a:p>
          <a:p>
            <a:pPr>
              <a:spcBef>
                <a:spcPts val="0"/>
              </a:spcBef>
              <a:spcAft>
                <a:spcPts val="1200"/>
              </a:spcAft>
            </a:pPr>
            <a:r>
              <a:rPr lang="en-US" sz="2000" dirty="0" smtClean="0">
                <a:solidFill>
                  <a:srgbClr val="FFFFFF"/>
                </a:solidFill>
              </a:rPr>
              <a:t>Cost effectiveness in reducing false-positive results; reduction in X-rays, clinical visits, unnecessary treatment</a:t>
            </a:r>
            <a:endParaRPr lang="en-US" sz="2000" dirty="0">
              <a:solidFill>
                <a:srgbClr val="FFFFFF"/>
              </a:solidFill>
            </a:endParaRPr>
          </a:p>
        </p:txBody>
      </p:sp>
      <p:pic>
        <p:nvPicPr>
          <p:cNvPr id="12" name="Content Placeholder 15" descr="MC900297159-4.WMF"/>
          <p:cNvPicPr>
            <a:picLocks noChangeAspect="1"/>
          </p:cNvPicPr>
          <p:nvPr/>
        </p:nvPicPr>
        <p:blipFill>
          <a:blip r:embed="rId2" cstate="print">
            <a:extLst>
              <a:ext uri="{28A0092B-C50C-407E-A947-70E740481C1C}">
                <a14:useLocalDpi xmlns:a14="http://schemas.microsoft.com/office/drawing/2010/main" val="0"/>
              </a:ext>
            </a:extLst>
          </a:blip>
          <a:srcRect l="11143" r="11143"/>
          <a:stretch>
            <a:fillRect/>
          </a:stretch>
        </p:blipFill>
        <p:spPr>
          <a:xfrm>
            <a:off x="3886200" y="1125721"/>
            <a:ext cx="1302504" cy="1312679"/>
          </a:xfrm>
          <a:prstGeom prst="rect">
            <a:avLst/>
          </a:prstGeom>
        </p:spPr>
      </p:pic>
      <p:cxnSp>
        <p:nvCxnSpPr>
          <p:cNvPr id="3" name="Straight Connector 2"/>
          <p:cNvCxnSpPr/>
          <p:nvPr/>
        </p:nvCxnSpPr>
        <p:spPr>
          <a:xfrm>
            <a:off x="409844" y="2057400"/>
            <a:ext cx="3019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00822" y="2083837"/>
            <a:ext cx="30191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1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60" y="685800"/>
            <a:ext cx="8004040" cy="2905754"/>
          </a:xfrm>
        </p:spPr>
        <p:txBody>
          <a:bodyPr>
            <a:noAutofit/>
          </a:bodyPr>
          <a:lstStyle/>
          <a:p>
            <a:pPr algn="l">
              <a:defRPr/>
            </a:pPr>
            <a:r>
              <a:rPr lang="en-US" sz="2800" dirty="0" smtClean="0">
                <a:effectLst/>
              </a:rPr>
              <a:t>A </a:t>
            </a:r>
            <a:r>
              <a:rPr lang="en-US" sz="2800" dirty="0">
                <a:effectLst/>
              </a:rPr>
              <a:t>20 year old man who recently arrived from India needs to be screened for latent tuberculosis before he starts Graduate school.  He states that he was told that he received the BCG vaccine in India when he was an infant. The best test for assessing latent TB with the least number of false positives is: </a:t>
            </a:r>
            <a:endParaRPr lang="en-US" sz="2800" dirty="0"/>
          </a:p>
        </p:txBody>
      </p:sp>
      <p:sp>
        <p:nvSpPr>
          <p:cNvPr id="6" name="Content Placeholder 5"/>
          <p:cNvSpPr>
            <a:spLocks noGrp="1"/>
          </p:cNvSpPr>
          <p:nvPr>
            <p:ph idx="1"/>
          </p:nvPr>
        </p:nvSpPr>
        <p:spPr>
          <a:xfrm>
            <a:off x="734335" y="3898288"/>
            <a:ext cx="7583487" cy="4208930"/>
          </a:xfrm>
        </p:spPr>
        <p:txBody>
          <a:bodyPr>
            <a:normAutofit/>
          </a:bodyPr>
          <a:lstStyle/>
          <a:p>
            <a:pPr marL="457200" indent="-457200">
              <a:buFont typeface="+mj-lt"/>
              <a:buAutoNum type="alphaUcPeriod"/>
            </a:pPr>
            <a:r>
              <a:rPr lang="en-US" sz="2800" dirty="0" smtClean="0">
                <a:solidFill>
                  <a:srgbClr val="FFFFFF"/>
                </a:solidFill>
              </a:rPr>
              <a:t>Tuberculin skin test</a:t>
            </a:r>
          </a:p>
          <a:p>
            <a:pPr marL="457200" indent="-457200">
              <a:buFont typeface="+mj-lt"/>
              <a:buAutoNum type="alphaUcPeriod"/>
            </a:pPr>
            <a:r>
              <a:rPr lang="en-US" sz="2800" dirty="0" smtClean="0">
                <a:solidFill>
                  <a:srgbClr val="FFFFFF"/>
                </a:solidFill>
              </a:rPr>
              <a:t>Interferon gamma release assay</a:t>
            </a:r>
          </a:p>
          <a:p>
            <a:pPr marL="457200" indent="-457200">
              <a:buFont typeface="+mj-lt"/>
              <a:buAutoNum type="alphaUcPeriod"/>
            </a:pPr>
            <a:r>
              <a:rPr lang="en-US" sz="2800" dirty="0" smtClean="0">
                <a:solidFill>
                  <a:srgbClr val="FFFFFF"/>
                </a:solidFill>
              </a:rPr>
              <a:t>Sputum culture and smear</a:t>
            </a:r>
          </a:p>
          <a:p>
            <a:pPr marL="457200" indent="-457200">
              <a:buFont typeface="+mj-lt"/>
              <a:buAutoNum type="alphaUcPeriod"/>
            </a:pPr>
            <a:r>
              <a:rPr lang="en-US" sz="2800" dirty="0" smtClean="0">
                <a:solidFill>
                  <a:srgbClr val="FFFFFF"/>
                </a:solidFill>
              </a:rPr>
              <a:t>TB PCR</a:t>
            </a:r>
            <a:endParaRPr lang="en-US" sz="2800" dirty="0">
              <a:solidFill>
                <a:srgbClr val="FFFFFF"/>
              </a:solidFill>
            </a:endParaRPr>
          </a:p>
        </p:txBody>
      </p:sp>
    </p:spTree>
    <p:extLst>
      <p:ext uri="{BB962C8B-B14F-4D97-AF65-F5344CB8AC3E}">
        <p14:creationId xmlns:p14="http://schemas.microsoft.com/office/powerpoint/2010/main" val="5463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984"/>
            <a:ext cx="8229600" cy="2916016"/>
          </a:xfrm>
        </p:spPr>
        <p:txBody>
          <a:bodyPr>
            <a:noAutofit/>
          </a:bodyPr>
          <a:lstStyle/>
          <a:p>
            <a:pPr algn="l">
              <a:defRPr/>
            </a:pPr>
            <a:r>
              <a:rPr lang="en-US" sz="2800" dirty="0">
                <a:solidFill>
                  <a:srgbClr val="FFFFFF"/>
                </a:solidFill>
                <a:effectLst/>
              </a:rPr>
              <a:t>An 18 year old woman with HIV who you suspect may not be taking her anti-retroviral drugs on a regular basis has been drawn for her routine </a:t>
            </a:r>
            <a:r>
              <a:rPr lang="en-US" sz="2800" dirty="0" smtClean="0">
                <a:solidFill>
                  <a:srgbClr val="FFFFFF"/>
                </a:solidFill>
                <a:effectLst/>
              </a:rPr>
              <a:t>QuantiFERON-TB </a:t>
            </a:r>
            <a:r>
              <a:rPr lang="en-US" sz="2800" dirty="0">
                <a:solidFill>
                  <a:srgbClr val="FFFFFF"/>
                </a:solidFill>
                <a:effectLst/>
              </a:rPr>
              <a:t>test. Her test results come back reading:  </a:t>
            </a:r>
            <a:r>
              <a:rPr lang="en-US" sz="2800" b="1" dirty="0" err="1">
                <a:solidFill>
                  <a:srgbClr val="FFFFFF"/>
                </a:solidFill>
                <a:effectLst/>
              </a:rPr>
              <a:t>Indeterminant</a:t>
            </a:r>
            <a:r>
              <a:rPr lang="en-US" sz="2800" b="1" dirty="0">
                <a:solidFill>
                  <a:srgbClr val="FFFFFF"/>
                </a:solidFill>
                <a:effectLst/>
              </a:rPr>
              <a:t>, Low Mitogen</a:t>
            </a:r>
            <a:r>
              <a:rPr lang="en-US" sz="2800" dirty="0">
                <a:solidFill>
                  <a:srgbClr val="FFFFFF"/>
                </a:solidFill>
                <a:effectLst/>
              </a:rPr>
              <a:t>.  The most likely reason for this test result is</a:t>
            </a:r>
            <a:r>
              <a:rPr lang="en-US" sz="2800" dirty="0" smtClean="0">
                <a:solidFill>
                  <a:srgbClr val="FFFFFF"/>
                </a:solidFill>
                <a:effectLst/>
              </a:rPr>
              <a:t>:</a:t>
            </a:r>
            <a:endParaRPr lang="en-US" sz="2800" dirty="0"/>
          </a:p>
        </p:txBody>
      </p:sp>
      <p:sp>
        <p:nvSpPr>
          <p:cNvPr id="3" name="Content Placeholder 2"/>
          <p:cNvSpPr>
            <a:spLocks noGrp="1"/>
          </p:cNvSpPr>
          <p:nvPr>
            <p:ph idx="1"/>
          </p:nvPr>
        </p:nvSpPr>
        <p:spPr>
          <a:xfrm>
            <a:off x="484149" y="3713206"/>
            <a:ext cx="8229600" cy="2839994"/>
          </a:xfrm>
        </p:spPr>
        <p:txBody>
          <a:bodyPr>
            <a:normAutofit/>
          </a:bodyPr>
          <a:lstStyle/>
          <a:p>
            <a:pPr marL="514350" lvl="1" indent="-514350">
              <a:buAutoNum type="alphaUcPeriod"/>
              <a:defRPr/>
            </a:pPr>
            <a:r>
              <a:rPr lang="en-US" sz="2800" dirty="0" smtClean="0">
                <a:solidFill>
                  <a:srgbClr val="FFFFFF"/>
                </a:solidFill>
                <a:effectLst/>
              </a:rPr>
              <a:t>A </a:t>
            </a:r>
            <a:r>
              <a:rPr lang="en-US" sz="2800" dirty="0">
                <a:solidFill>
                  <a:srgbClr val="FFFFFF"/>
                </a:solidFill>
                <a:effectLst/>
              </a:rPr>
              <a:t>CD4 count less than 100 </a:t>
            </a:r>
            <a:r>
              <a:rPr lang="en-US" sz="2800" dirty="0" smtClean="0">
                <a:solidFill>
                  <a:srgbClr val="FFFFFF"/>
                </a:solidFill>
                <a:effectLst/>
              </a:rPr>
              <a:t>cells/microliter</a:t>
            </a:r>
          </a:p>
          <a:p>
            <a:pPr marL="514350" lvl="1" indent="-514350">
              <a:buAutoNum type="alphaUcPeriod"/>
              <a:defRPr/>
            </a:pPr>
            <a:r>
              <a:rPr lang="en-US" sz="2800" dirty="0" smtClean="0">
                <a:solidFill>
                  <a:srgbClr val="FFFFFF"/>
                </a:solidFill>
                <a:effectLst/>
              </a:rPr>
              <a:t>A </a:t>
            </a:r>
            <a:r>
              <a:rPr lang="en-US" sz="2800" dirty="0">
                <a:solidFill>
                  <a:srgbClr val="FFFFFF"/>
                </a:solidFill>
                <a:effectLst/>
              </a:rPr>
              <a:t>recent </a:t>
            </a:r>
            <a:r>
              <a:rPr lang="en-US" sz="2800" dirty="0" smtClean="0">
                <a:solidFill>
                  <a:srgbClr val="FFFFFF"/>
                </a:solidFill>
                <a:effectLst/>
              </a:rPr>
              <a:t>cold</a:t>
            </a:r>
          </a:p>
          <a:p>
            <a:pPr marL="514350" lvl="1" indent="-514350">
              <a:buAutoNum type="alphaUcPeriod"/>
              <a:defRPr/>
            </a:pPr>
            <a:r>
              <a:rPr lang="en-US" sz="2800" dirty="0" smtClean="0">
                <a:solidFill>
                  <a:srgbClr val="FFFFFF"/>
                </a:solidFill>
                <a:effectLst/>
              </a:rPr>
              <a:t>The </a:t>
            </a:r>
            <a:r>
              <a:rPr lang="en-US" sz="2800" dirty="0">
                <a:solidFill>
                  <a:srgbClr val="FFFFFF"/>
                </a:solidFill>
                <a:effectLst/>
              </a:rPr>
              <a:t>Interferon gamma level is just below the cut off for a positive </a:t>
            </a:r>
            <a:r>
              <a:rPr lang="en-US" sz="2800" dirty="0" smtClean="0">
                <a:solidFill>
                  <a:srgbClr val="FFFFFF"/>
                </a:solidFill>
                <a:effectLst/>
              </a:rPr>
              <a:t>result</a:t>
            </a:r>
          </a:p>
          <a:p>
            <a:pPr marL="514350" lvl="1" indent="-514350">
              <a:buAutoNum type="alphaUcPeriod"/>
              <a:defRPr/>
            </a:pPr>
            <a:r>
              <a:rPr lang="en-US" sz="2800" dirty="0" smtClean="0">
                <a:solidFill>
                  <a:srgbClr val="FFFFFF"/>
                </a:solidFill>
                <a:effectLst/>
              </a:rPr>
              <a:t>Interference </a:t>
            </a:r>
            <a:r>
              <a:rPr lang="en-US" sz="2800" dirty="0">
                <a:solidFill>
                  <a:srgbClr val="FFFFFF"/>
                </a:solidFill>
                <a:effectLst/>
              </a:rPr>
              <a:t>with the HIV viral load</a:t>
            </a:r>
          </a:p>
          <a:p>
            <a:pPr marL="514350" indent="-514350">
              <a:buFont typeface="Wingdings" charset="0"/>
              <a:buNone/>
              <a:defRPr/>
            </a:pPr>
            <a:endParaRPr lang="en-US" sz="2800" dirty="0"/>
          </a:p>
        </p:txBody>
      </p:sp>
    </p:spTree>
    <p:extLst>
      <p:ext uri="{BB962C8B-B14F-4D97-AF65-F5344CB8AC3E}">
        <p14:creationId xmlns:p14="http://schemas.microsoft.com/office/powerpoint/2010/main" val="21118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129298"/>
            <a:ext cx="8534400" cy="3452102"/>
          </a:xfrm>
        </p:spPr>
        <p:txBody>
          <a:bodyPr>
            <a:noAutofit/>
          </a:bodyPr>
          <a:lstStyle/>
          <a:p>
            <a:pPr algn="l"/>
            <a:r>
              <a:rPr lang="en-US" sz="2800" dirty="0">
                <a:solidFill>
                  <a:srgbClr val="FFFFFF"/>
                </a:solidFill>
                <a:effectLst/>
              </a:rPr>
              <a:t>A High School exchange student from </a:t>
            </a:r>
            <a:r>
              <a:rPr lang="en-US" sz="2800" dirty="0" smtClean="0">
                <a:solidFill>
                  <a:srgbClr val="FFFFFF"/>
                </a:solidFill>
                <a:effectLst/>
              </a:rPr>
              <a:t>Uganda </a:t>
            </a:r>
            <a:r>
              <a:rPr lang="en-US" sz="2800" dirty="0">
                <a:solidFill>
                  <a:srgbClr val="FFFFFF"/>
                </a:solidFill>
                <a:effectLst/>
              </a:rPr>
              <a:t>is taken by his U. S. sponsor  family to their family practitioner to </a:t>
            </a:r>
            <a:r>
              <a:rPr lang="en-US" sz="2800" dirty="0" smtClean="0">
                <a:solidFill>
                  <a:srgbClr val="FFFFFF"/>
                </a:solidFill>
                <a:effectLst/>
              </a:rPr>
              <a:t>get an MMR vaccination.  </a:t>
            </a:r>
            <a:r>
              <a:rPr lang="en-US" sz="2800" dirty="0">
                <a:solidFill>
                  <a:srgbClr val="FFFFFF"/>
                </a:solidFill>
                <a:effectLst/>
              </a:rPr>
              <a:t>A week later the school asks the family to get a PPD or a </a:t>
            </a:r>
            <a:r>
              <a:rPr lang="en-US" sz="2800" dirty="0" smtClean="0">
                <a:solidFill>
                  <a:srgbClr val="FFFFFF"/>
                </a:solidFill>
                <a:effectLst/>
              </a:rPr>
              <a:t>QFT </a:t>
            </a:r>
            <a:r>
              <a:rPr lang="en-US" sz="2800" dirty="0">
                <a:solidFill>
                  <a:srgbClr val="FFFFFF"/>
                </a:solidFill>
                <a:effectLst/>
              </a:rPr>
              <a:t>test on their sponsored exchange student.  The </a:t>
            </a:r>
            <a:r>
              <a:rPr lang="en-US" sz="2800" dirty="0" smtClean="0">
                <a:solidFill>
                  <a:srgbClr val="FFFFFF"/>
                </a:solidFill>
                <a:effectLst/>
              </a:rPr>
              <a:t>QFT </a:t>
            </a:r>
            <a:r>
              <a:rPr lang="en-US" sz="2800" dirty="0">
                <a:solidFill>
                  <a:srgbClr val="FFFFFF"/>
                </a:solidFill>
                <a:effectLst/>
              </a:rPr>
              <a:t>result comes back with a result of  </a:t>
            </a:r>
            <a:r>
              <a:rPr lang="en-US" sz="2800" b="1" dirty="0">
                <a:solidFill>
                  <a:srgbClr val="FFFFFF"/>
                </a:solidFill>
                <a:effectLst/>
              </a:rPr>
              <a:t>Indeterminant: High Nil.</a:t>
            </a:r>
            <a:r>
              <a:rPr lang="en-US" sz="2800" dirty="0">
                <a:solidFill>
                  <a:srgbClr val="FFFFFF"/>
                </a:solidFill>
                <a:effectLst/>
              </a:rPr>
              <a:t> What is the explanation for the </a:t>
            </a:r>
            <a:r>
              <a:rPr lang="en-US" sz="2800" dirty="0" err="1">
                <a:solidFill>
                  <a:srgbClr val="FFFFFF"/>
                </a:solidFill>
                <a:effectLst/>
              </a:rPr>
              <a:t>Indeterminant</a:t>
            </a:r>
            <a:r>
              <a:rPr lang="en-US" sz="2800" dirty="0">
                <a:solidFill>
                  <a:srgbClr val="FFFFFF"/>
                </a:solidFill>
                <a:effectLst/>
              </a:rPr>
              <a:t> result.</a:t>
            </a:r>
          </a:p>
        </p:txBody>
      </p:sp>
      <p:sp>
        <p:nvSpPr>
          <p:cNvPr id="3" name="Content Placeholder 2"/>
          <p:cNvSpPr>
            <a:spLocks noGrp="1"/>
          </p:cNvSpPr>
          <p:nvPr>
            <p:ph idx="1"/>
          </p:nvPr>
        </p:nvSpPr>
        <p:spPr>
          <a:xfrm>
            <a:off x="381000" y="3429000"/>
            <a:ext cx="8763000" cy="4114800"/>
          </a:xfrm>
        </p:spPr>
        <p:txBody>
          <a:bodyPr>
            <a:normAutofit/>
          </a:bodyPr>
          <a:lstStyle/>
          <a:p>
            <a:pPr marL="514350" lvl="1" indent="-514350">
              <a:buFont typeface="+mj-lt"/>
              <a:buAutoNum type="alphaUcPeriod"/>
              <a:defRPr/>
            </a:pPr>
            <a:r>
              <a:rPr lang="en-US" sz="2800" dirty="0" smtClean="0">
                <a:solidFill>
                  <a:srgbClr val="FFFFFF"/>
                </a:solidFill>
                <a:effectLst/>
              </a:rPr>
              <a:t>The </a:t>
            </a:r>
            <a:r>
              <a:rPr lang="en-US" sz="2800" dirty="0">
                <a:solidFill>
                  <a:srgbClr val="FFFFFF"/>
                </a:solidFill>
                <a:effectLst/>
              </a:rPr>
              <a:t>student has HIV with a CD4 count less than 100 </a:t>
            </a:r>
            <a:r>
              <a:rPr lang="en-US" sz="2800" dirty="0" smtClean="0">
                <a:solidFill>
                  <a:srgbClr val="FFFFFF"/>
                </a:solidFill>
                <a:effectLst/>
              </a:rPr>
              <a:t>cells/microliter</a:t>
            </a:r>
          </a:p>
          <a:p>
            <a:pPr marL="514350" lvl="1" indent="-514350">
              <a:buFont typeface="+mj-lt"/>
              <a:buAutoNum type="alphaUcPeriod"/>
              <a:defRPr/>
            </a:pPr>
            <a:r>
              <a:rPr lang="en-US" sz="2800" dirty="0" smtClean="0">
                <a:solidFill>
                  <a:srgbClr val="FFFFFF"/>
                </a:solidFill>
                <a:effectLst/>
              </a:rPr>
              <a:t>The </a:t>
            </a:r>
            <a:r>
              <a:rPr lang="en-US" sz="2800" dirty="0">
                <a:solidFill>
                  <a:srgbClr val="FFFFFF"/>
                </a:solidFill>
                <a:effectLst/>
              </a:rPr>
              <a:t>Interferon gamma level is just below the cut off for a positive </a:t>
            </a:r>
            <a:r>
              <a:rPr lang="en-US" sz="2800" dirty="0" smtClean="0">
                <a:solidFill>
                  <a:srgbClr val="FFFFFF"/>
                </a:solidFill>
                <a:effectLst/>
              </a:rPr>
              <a:t>result.</a:t>
            </a:r>
          </a:p>
          <a:p>
            <a:pPr marL="514350" lvl="1" indent="-514350">
              <a:buFont typeface="+mj-lt"/>
              <a:buAutoNum type="alphaUcPeriod"/>
              <a:defRPr/>
            </a:pPr>
            <a:r>
              <a:rPr lang="en-US" sz="2800" dirty="0" smtClean="0">
                <a:solidFill>
                  <a:srgbClr val="FFFFFF"/>
                </a:solidFill>
                <a:effectLst/>
              </a:rPr>
              <a:t>The </a:t>
            </a:r>
            <a:r>
              <a:rPr lang="en-US" sz="2800" dirty="0">
                <a:solidFill>
                  <a:srgbClr val="FFFFFF"/>
                </a:solidFill>
                <a:effectLst/>
              </a:rPr>
              <a:t>background Interferon gamma level is high from the attenuated live virus </a:t>
            </a:r>
            <a:r>
              <a:rPr lang="en-US" sz="2800" dirty="0" smtClean="0">
                <a:solidFill>
                  <a:srgbClr val="FFFFFF"/>
                </a:solidFill>
                <a:effectLst/>
              </a:rPr>
              <a:t>vaccines.</a:t>
            </a:r>
          </a:p>
          <a:p>
            <a:pPr marL="514350" lvl="1" indent="-514350">
              <a:buFont typeface="+mj-lt"/>
              <a:buAutoNum type="alphaUcPeriod"/>
              <a:defRPr/>
            </a:pPr>
            <a:r>
              <a:rPr lang="en-US" sz="2800" dirty="0" smtClean="0">
                <a:solidFill>
                  <a:srgbClr val="FFFFFF"/>
                </a:solidFill>
                <a:effectLst/>
              </a:rPr>
              <a:t>Interference </a:t>
            </a:r>
            <a:r>
              <a:rPr lang="en-US" sz="2800" dirty="0">
                <a:solidFill>
                  <a:srgbClr val="FFFFFF"/>
                </a:solidFill>
                <a:effectLst/>
              </a:rPr>
              <a:t>with the HIV viral load</a:t>
            </a:r>
          </a:p>
          <a:p>
            <a:pPr marL="514350" indent="-514350">
              <a:buNone/>
              <a:defRPr/>
            </a:pPr>
            <a:endParaRPr lang="en-US" sz="2800" dirty="0"/>
          </a:p>
        </p:txBody>
      </p:sp>
    </p:spTree>
    <p:extLst>
      <p:ext uri="{BB962C8B-B14F-4D97-AF65-F5344CB8AC3E}">
        <p14:creationId xmlns:p14="http://schemas.microsoft.com/office/powerpoint/2010/main" val="32515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normAutofit/>
          </a:bodyPr>
          <a:lstStyle/>
          <a:p>
            <a:r>
              <a:rPr lang="en-US" dirty="0" smtClean="0"/>
              <a:t>Global Impact and Burden of TB</a:t>
            </a:r>
            <a:endParaRPr lang="en-US" dirty="0"/>
          </a:p>
        </p:txBody>
      </p:sp>
      <p:sp>
        <p:nvSpPr>
          <p:cNvPr id="3" name="Content Placeholder 2"/>
          <p:cNvSpPr>
            <a:spLocks noGrp="1"/>
          </p:cNvSpPr>
          <p:nvPr>
            <p:ph idx="1"/>
          </p:nvPr>
        </p:nvSpPr>
        <p:spPr>
          <a:xfrm>
            <a:off x="457200" y="1295400"/>
            <a:ext cx="8229600" cy="5059363"/>
          </a:xfrm>
        </p:spPr>
        <p:txBody>
          <a:bodyPr>
            <a:noAutofit/>
          </a:bodyPr>
          <a:lstStyle/>
          <a:p>
            <a:r>
              <a:rPr lang="en-US" sz="2800" dirty="0"/>
              <a:t>30% of World’s population (2 billion) is infected</a:t>
            </a:r>
            <a:r>
              <a:rPr lang="en-US" sz="2800" b="1" dirty="0">
                <a:solidFill>
                  <a:srgbClr val="FF0000"/>
                </a:solidFill>
              </a:rPr>
              <a:t> </a:t>
            </a:r>
            <a:endParaRPr lang="en-US" sz="2800" dirty="0" smtClean="0"/>
          </a:p>
          <a:p>
            <a:pPr>
              <a:spcBef>
                <a:spcPts val="2400"/>
              </a:spcBef>
            </a:pPr>
            <a:r>
              <a:rPr lang="en-US" sz="2800" dirty="0" smtClean="0"/>
              <a:t>Almost </a:t>
            </a:r>
            <a:r>
              <a:rPr lang="en-US" sz="2800" dirty="0"/>
              <a:t>9 million new TB </a:t>
            </a:r>
            <a:r>
              <a:rPr lang="en-US" sz="2800" dirty="0" smtClean="0"/>
              <a:t>cases per year</a:t>
            </a:r>
            <a:endParaRPr lang="en-US" sz="2800" dirty="0"/>
          </a:p>
          <a:p>
            <a:pPr marL="914400" lvl="1" indent="-457200">
              <a:buClr>
                <a:srgbClr val="FF0000"/>
              </a:buClr>
              <a:buFont typeface="Arial" panose="020B0604020202020204" pitchFamily="34" charset="0"/>
              <a:buChar char="→"/>
            </a:pPr>
            <a:r>
              <a:rPr lang="en-US" sz="2800" b="1" dirty="0" smtClean="0">
                <a:solidFill>
                  <a:srgbClr val="FF0000"/>
                </a:solidFill>
              </a:rPr>
              <a:t>1 </a:t>
            </a:r>
            <a:r>
              <a:rPr lang="en-US" sz="2800" b="1" dirty="0">
                <a:solidFill>
                  <a:srgbClr val="FF0000"/>
                </a:solidFill>
              </a:rPr>
              <a:t>new infection every second!</a:t>
            </a:r>
          </a:p>
          <a:p>
            <a:pPr>
              <a:spcBef>
                <a:spcPts val="2400"/>
              </a:spcBef>
            </a:pPr>
            <a:r>
              <a:rPr lang="en-US" sz="2800" dirty="0" smtClean="0"/>
              <a:t>1.5 </a:t>
            </a:r>
            <a:r>
              <a:rPr lang="en-US" sz="2800" dirty="0"/>
              <a:t>million TB </a:t>
            </a:r>
            <a:r>
              <a:rPr lang="en-US" sz="2800" dirty="0" smtClean="0"/>
              <a:t>deaths per year</a:t>
            </a:r>
            <a:endParaRPr lang="en-US" sz="2800" dirty="0"/>
          </a:p>
          <a:p>
            <a:pPr marL="914400" lvl="1" indent="-457200">
              <a:buClr>
                <a:srgbClr val="FF0000"/>
              </a:buClr>
              <a:buFont typeface="Arial" panose="020B0604020202020204" pitchFamily="34" charset="0"/>
              <a:buChar char="→"/>
            </a:pPr>
            <a:r>
              <a:rPr lang="en-US" sz="2800" b="1" dirty="0" smtClean="0">
                <a:solidFill>
                  <a:srgbClr val="FF0000"/>
                </a:solidFill>
              </a:rPr>
              <a:t>Someone </a:t>
            </a:r>
            <a:r>
              <a:rPr lang="en-US" sz="2800" b="1" dirty="0">
                <a:solidFill>
                  <a:srgbClr val="FF0000"/>
                </a:solidFill>
              </a:rPr>
              <a:t>dies of TB in the world </a:t>
            </a:r>
          </a:p>
          <a:p>
            <a:pPr marL="914400" lvl="1" indent="0">
              <a:spcBef>
                <a:spcPts val="0"/>
              </a:spcBef>
              <a:buClr>
                <a:srgbClr val="FF0000"/>
              </a:buClr>
              <a:buNone/>
            </a:pPr>
            <a:r>
              <a:rPr lang="en-US" sz="2800" b="1" dirty="0" smtClean="0">
                <a:solidFill>
                  <a:srgbClr val="FF0000"/>
                </a:solidFill>
              </a:rPr>
              <a:t>every </a:t>
            </a:r>
            <a:r>
              <a:rPr lang="en-US" sz="2800" b="1" dirty="0">
                <a:solidFill>
                  <a:srgbClr val="FF0000"/>
                </a:solidFill>
              </a:rPr>
              <a:t>17 </a:t>
            </a:r>
            <a:r>
              <a:rPr lang="en-US" sz="2800" b="1" dirty="0" smtClean="0">
                <a:solidFill>
                  <a:srgbClr val="FF0000"/>
                </a:solidFill>
              </a:rPr>
              <a:t>seconds</a:t>
            </a:r>
            <a:endParaRPr lang="en-US" sz="2800" dirty="0"/>
          </a:p>
          <a:p>
            <a:pPr>
              <a:spcBef>
                <a:spcPts val="2400"/>
              </a:spcBef>
            </a:pPr>
            <a:r>
              <a:rPr lang="en-US" sz="2800" dirty="0" smtClean="0"/>
              <a:t>TB continues to be a major health problem worldwide</a:t>
            </a:r>
          </a:p>
        </p:txBody>
      </p:sp>
      <p:sp>
        <p:nvSpPr>
          <p:cNvPr id="4" name="TextBox 3"/>
          <p:cNvSpPr txBox="1"/>
          <p:nvPr/>
        </p:nvSpPr>
        <p:spPr>
          <a:xfrm>
            <a:off x="2914905" y="6165304"/>
            <a:ext cx="4320480" cy="504056"/>
          </a:xfrm>
          <a:prstGeom prst="rect">
            <a:avLst/>
          </a:prstGeom>
          <a:noFill/>
        </p:spPr>
        <p:txBody>
          <a:bodyPr wrap="none" lIns="0" tIns="0" rIns="0" bIns="0" rtlCol="0">
            <a:noAutofit/>
          </a:bodyPr>
          <a:lstStyle/>
          <a:p>
            <a:pPr fontAlgn="base">
              <a:spcBef>
                <a:spcPct val="0"/>
              </a:spcBef>
              <a:spcAft>
                <a:spcPct val="0"/>
              </a:spcAft>
              <a:buClr>
                <a:srgbClr val="5472A1"/>
              </a:buClr>
            </a:pPr>
            <a:endParaRPr lang="en-US" sz="1600" baseline="30000" dirty="0">
              <a:solidFill>
                <a:srgbClr val="000000"/>
              </a:solidFill>
              <a:cs typeface="Arial" charset="0"/>
            </a:endParaRPr>
          </a:p>
        </p:txBody>
      </p:sp>
      <p:sp>
        <p:nvSpPr>
          <p:cNvPr id="6" name="TextBox 5"/>
          <p:cNvSpPr txBox="1"/>
          <p:nvPr/>
        </p:nvSpPr>
        <p:spPr>
          <a:xfrm>
            <a:off x="234764" y="6376316"/>
            <a:ext cx="6048672" cy="342038"/>
          </a:xfrm>
          <a:prstGeom prst="rect">
            <a:avLst/>
          </a:prstGeom>
          <a:noFill/>
        </p:spPr>
        <p:txBody>
          <a:bodyPr wrap="square" lIns="0" tIns="0" rIns="0" bIns="0" rtlCol="0" anchor="ctr">
            <a:noAutofit/>
          </a:bodyPr>
          <a:lstStyle/>
          <a:p>
            <a:pPr fontAlgn="base">
              <a:spcBef>
                <a:spcPct val="0"/>
              </a:spcBef>
              <a:spcAft>
                <a:spcPct val="0"/>
              </a:spcAft>
            </a:pPr>
            <a:endParaRPr lang="en-US" sz="1600" baseline="30000" dirty="0">
              <a:solidFill>
                <a:srgbClr val="FFC000"/>
              </a:solidFill>
              <a:latin typeface="Corbel" panose="020B0503020204020204" pitchFamily="34" charset="0"/>
              <a:cs typeface="Arial" charset="0"/>
            </a:endParaRPr>
          </a:p>
          <a:p>
            <a:pPr fontAlgn="base">
              <a:spcBef>
                <a:spcPct val="0"/>
              </a:spcBef>
              <a:spcAft>
                <a:spcPct val="0"/>
              </a:spcAft>
            </a:pPr>
            <a:r>
              <a:rPr lang="en-US" sz="1600" dirty="0">
                <a:solidFill>
                  <a:srgbClr val="FFC000"/>
                </a:solidFill>
                <a:latin typeface="Corbel" panose="020B0503020204020204" pitchFamily="34" charset="0"/>
                <a:cs typeface="Arial" charset="0"/>
              </a:rPr>
              <a:t>1. WHO Global Tuberculosis Report  </a:t>
            </a:r>
            <a:r>
              <a:rPr lang="en-US" sz="1600" dirty="0" smtClean="0">
                <a:solidFill>
                  <a:srgbClr val="FFC000"/>
                </a:solidFill>
                <a:latin typeface="Corbel" panose="020B0503020204020204" pitchFamily="34" charset="0"/>
                <a:cs typeface="Arial" charset="0"/>
              </a:rPr>
              <a:t>2014</a:t>
            </a:r>
            <a:endParaRPr lang="en-US" sz="1600" dirty="0">
              <a:solidFill>
                <a:srgbClr val="FFC000"/>
              </a:solidFill>
              <a:latin typeface="Corbel" panose="020B0503020204020204" pitchFamily="34" charset="0"/>
              <a:cs typeface="Arial" charset="0"/>
            </a:endParaRPr>
          </a:p>
          <a:p>
            <a:pPr fontAlgn="base">
              <a:spcBef>
                <a:spcPct val="0"/>
              </a:spcBef>
              <a:spcAft>
                <a:spcPct val="0"/>
              </a:spcAft>
            </a:pPr>
            <a:endParaRPr lang="en-US" sz="1600" dirty="0">
              <a:solidFill>
                <a:srgbClr val="FFC000"/>
              </a:solidFill>
              <a:latin typeface="Corbel" panose="020B0503020204020204" pitchFamily="34" charset="0"/>
              <a:cs typeface="Arial" charset="0"/>
            </a:endParaRPr>
          </a:p>
        </p:txBody>
      </p:sp>
      <p:pic>
        <p:nvPicPr>
          <p:cNvPr id="9" name="Picture 4" descr="http://textbookofbacteriology.net/MTBCD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2757566"/>
            <a:ext cx="2286000" cy="1814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886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3505200"/>
          </a:xfrm>
        </p:spPr>
        <p:txBody>
          <a:bodyPr>
            <a:noAutofit/>
          </a:bodyPr>
          <a:lstStyle/>
          <a:p>
            <a:pPr algn="l">
              <a:defRPr/>
            </a:pPr>
            <a:r>
              <a:rPr lang="en-US" sz="2800" dirty="0">
                <a:solidFill>
                  <a:srgbClr val="FFFFFF"/>
                </a:solidFill>
                <a:effectLst/>
              </a:rPr>
              <a:t> A 21 year old recent graduate from college is about to start medical school in August. Student health draws a </a:t>
            </a:r>
            <a:r>
              <a:rPr lang="en-US" sz="2800" dirty="0" smtClean="0">
                <a:solidFill>
                  <a:srgbClr val="FFFFFF"/>
                </a:solidFill>
                <a:effectLst/>
              </a:rPr>
              <a:t>QFT </a:t>
            </a:r>
            <a:r>
              <a:rPr lang="en-US" sz="2800" dirty="0">
                <a:solidFill>
                  <a:srgbClr val="FFFFFF"/>
                </a:solidFill>
                <a:effectLst/>
              </a:rPr>
              <a:t>test on the student and the result comes back positive for Latent TB.  The student tells the nurse that he worked his way through college cleaning aquariums and one summer got </a:t>
            </a:r>
            <a:r>
              <a:rPr lang="en-US" sz="2800" dirty="0" smtClean="0">
                <a:solidFill>
                  <a:srgbClr val="FFFFFF"/>
                </a:solidFill>
                <a:effectLst/>
              </a:rPr>
              <a:t>an infection </a:t>
            </a:r>
            <a:r>
              <a:rPr lang="en-US" sz="2800" dirty="0">
                <a:solidFill>
                  <a:srgbClr val="FFFFFF"/>
                </a:solidFill>
                <a:effectLst/>
              </a:rPr>
              <a:t>on his hand and forearm from </a:t>
            </a:r>
            <a:r>
              <a:rPr lang="en-US" sz="2800" i="1" dirty="0">
                <a:solidFill>
                  <a:srgbClr val="FFFFFF"/>
                </a:solidFill>
                <a:effectLst/>
              </a:rPr>
              <a:t>Mycobacterium </a:t>
            </a:r>
            <a:r>
              <a:rPr lang="en-US" sz="2800" i="1" dirty="0" err="1">
                <a:solidFill>
                  <a:srgbClr val="FFFFFF"/>
                </a:solidFill>
                <a:effectLst/>
              </a:rPr>
              <a:t>marinum</a:t>
            </a:r>
            <a:r>
              <a:rPr lang="en-US" sz="2800" dirty="0">
                <a:solidFill>
                  <a:srgbClr val="FFFFFF"/>
                </a:solidFill>
                <a:effectLst/>
              </a:rPr>
              <a:t>.  The probable reason for the positive </a:t>
            </a:r>
            <a:r>
              <a:rPr lang="en-US" sz="2800" dirty="0" smtClean="0">
                <a:solidFill>
                  <a:srgbClr val="FFFFFF"/>
                </a:solidFill>
                <a:effectLst/>
              </a:rPr>
              <a:t>QFT </a:t>
            </a:r>
            <a:r>
              <a:rPr lang="en-US" sz="2800" dirty="0">
                <a:solidFill>
                  <a:srgbClr val="FFFFFF"/>
                </a:solidFill>
                <a:effectLst/>
              </a:rPr>
              <a:t>test is:</a:t>
            </a:r>
            <a:r>
              <a:rPr lang="en-US" sz="2800" dirty="0" smtClean="0">
                <a:solidFill>
                  <a:srgbClr val="FFFFFF"/>
                </a:solidFill>
                <a:effectLst/>
              </a:rPr>
              <a:t> </a:t>
            </a:r>
            <a:endParaRPr lang="en-US" sz="2800" dirty="0">
              <a:solidFill>
                <a:srgbClr val="FFFFFF"/>
              </a:solidFill>
            </a:endParaRPr>
          </a:p>
        </p:txBody>
      </p:sp>
      <p:sp>
        <p:nvSpPr>
          <p:cNvPr id="3" name="Content Placeholder 2"/>
          <p:cNvSpPr>
            <a:spLocks noGrp="1"/>
          </p:cNvSpPr>
          <p:nvPr>
            <p:ph idx="1"/>
          </p:nvPr>
        </p:nvSpPr>
        <p:spPr>
          <a:xfrm>
            <a:off x="457200" y="3962400"/>
            <a:ext cx="8229600" cy="2438400"/>
          </a:xfrm>
        </p:spPr>
        <p:txBody>
          <a:bodyPr>
            <a:noAutofit/>
          </a:bodyPr>
          <a:lstStyle/>
          <a:p>
            <a:pPr marL="514350" indent="-514350">
              <a:buFont typeface="+mj-lt"/>
              <a:buAutoNum type="alphaUcPeriod"/>
              <a:defRPr/>
            </a:pPr>
            <a:r>
              <a:rPr lang="en-US" sz="2800" dirty="0" smtClean="0">
                <a:solidFill>
                  <a:srgbClr val="FFFFFF"/>
                </a:solidFill>
                <a:effectLst/>
              </a:rPr>
              <a:t>The </a:t>
            </a:r>
            <a:r>
              <a:rPr lang="en-US" sz="2800" dirty="0">
                <a:solidFill>
                  <a:srgbClr val="FFFFFF"/>
                </a:solidFill>
                <a:effectLst/>
              </a:rPr>
              <a:t>past </a:t>
            </a:r>
            <a:r>
              <a:rPr lang="en-US" sz="2800" i="1" dirty="0">
                <a:solidFill>
                  <a:srgbClr val="FFFFFF"/>
                </a:solidFill>
                <a:effectLst/>
              </a:rPr>
              <a:t>Mycobacterium </a:t>
            </a:r>
            <a:r>
              <a:rPr lang="en-US" sz="2800" i="1" dirty="0" err="1">
                <a:solidFill>
                  <a:srgbClr val="FFFFFF"/>
                </a:solidFill>
                <a:effectLst/>
              </a:rPr>
              <a:t>marinum</a:t>
            </a:r>
            <a:r>
              <a:rPr lang="en-US" sz="2800" dirty="0">
                <a:solidFill>
                  <a:srgbClr val="FFFFFF"/>
                </a:solidFill>
                <a:effectLst/>
              </a:rPr>
              <a:t> </a:t>
            </a:r>
            <a:r>
              <a:rPr lang="en-US" sz="2800" dirty="0" smtClean="0">
                <a:solidFill>
                  <a:srgbClr val="FFFFFF"/>
                </a:solidFill>
                <a:effectLst/>
              </a:rPr>
              <a:t>infection</a:t>
            </a:r>
          </a:p>
          <a:p>
            <a:pPr marL="514350" indent="-514350">
              <a:buFont typeface="+mj-lt"/>
              <a:buAutoNum type="alphaUcPeriod"/>
              <a:defRPr/>
            </a:pPr>
            <a:r>
              <a:rPr lang="en-US" sz="2800" dirty="0" smtClean="0">
                <a:solidFill>
                  <a:srgbClr val="FFFFFF"/>
                </a:solidFill>
                <a:effectLst/>
              </a:rPr>
              <a:t>He </a:t>
            </a:r>
            <a:r>
              <a:rPr lang="en-US" sz="2800" dirty="0">
                <a:solidFill>
                  <a:srgbClr val="FFFFFF"/>
                </a:solidFill>
                <a:effectLst/>
              </a:rPr>
              <a:t>has been exposed to </a:t>
            </a:r>
            <a:r>
              <a:rPr lang="en-US" sz="2800" i="1" dirty="0" smtClean="0">
                <a:solidFill>
                  <a:srgbClr val="FFFFFF"/>
                </a:solidFill>
                <a:effectLst/>
              </a:rPr>
              <a:t>Mycobacterium tuberculosis</a:t>
            </a:r>
            <a:endParaRPr lang="en-US" sz="2800" i="1" dirty="0">
              <a:solidFill>
                <a:srgbClr val="FFFFFF"/>
              </a:solidFill>
            </a:endParaRPr>
          </a:p>
          <a:p>
            <a:pPr marL="514350" indent="-514350">
              <a:buFont typeface="+mj-lt"/>
              <a:buAutoNum type="alphaUcPeriod"/>
              <a:defRPr/>
            </a:pPr>
            <a:r>
              <a:rPr lang="en-US" sz="2800" dirty="0" smtClean="0">
                <a:solidFill>
                  <a:srgbClr val="FFFFFF"/>
                </a:solidFill>
                <a:effectLst/>
              </a:rPr>
              <a:t>He </a:t>
            </a:r>
            <a:r>
              <a:rPr lang="en-US" sz="2800" dirty="0">
                <a:solidFill>
                  <a:srgbClr val="FFFFFF"/>
                </a:solidFill>
                <a:effectLst/>
              </a:rPr>
              <a:t>has active </a:t>
            </a:r>
            <a:r>
              <a:rPr lang="en-US" sz="2800" dirty="0" smtClean="0">
                <a:solidFill>
                  <a:srgbClr val="FFFFFF"/>
                </a:solidFill>
                <a:effectLst/>
              </a:rPr>
              <a:t>tuberculosis</a:t>
            </a:r>
          </a:p>
          <a:p>
            <a:pPr marL="514350" indent="-514350">
              <a:buFont typeface="+mj-lt"/>
              <a:buAutoNum type="alphaUcPeriod"/>
              <a:defRPr/>
            </a:pPr>
            <a:r>
              <a:rPr lang="en-US" sz="2800" dirty="0" smtClean="0">
                <a:solidFill>
                  <a:srgbClr val="FFFFFF"/>
                </a:solidFill>
                <a:effectLst/>
              </a:rPr>
              <a:t>He </a:t>
            </a:r>
            <a:r>
              <a:rPr lang="en-US" sz="2800" dirty="0">
                <a:solidFill>
                  <a:srgbClr val="FFFFFF"/>
                </a:solidFill>
                <a:effectLst/>
              </a:rPr>
              <a:t>has an active viral </a:t>
            </a:r>
            <a:r>
              <a:rPr lang="en-US" sz="2800" dirty="0" smtClean="0">
                <a:solidFill>
                  <a:srgbClr val="FFFFFF"/>
                </a:solidFill>
                <a:effectLst/>
              </a:rPr>
              <a:t>infection</a:t>
            </a:r>
            <a:endParaRPr lang="en-US" sz="2800" dirty="0"/>
          </a:p>
        </p:txBody>
      </p:sp>
    </p:spTree>
    <p:extLst>
      <p:ext uri="{BB962C8B-B14F-4D97-AF65-F5344CB8AC3E}">
        <p14:creationId xmlns:p14="http://schemas.microsoft.com/office/powerpoint/2010/main" val="3675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441"/>
          <p:cNvSpPr txBox="1">
            <a:spLocks/>
          </p:cNvSpPr>
          <p:nvPr/>
        </p:nvSpPr>
        <p:spPr>
          <a:xfrm>
            <a:off x="457200" y="1065663"/>
            <a:ext cx="8229600" cy="5563737"/>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spcAft>
                <a:spcPts val="1200"/>
              </a:spcAft>
              <a:defRPr sz="1800"/>
            </a:pPr>
            <a:r>
              <a:rPr lang="en-US" sz="2800" dirty="0" smtClean="0">
                <a:solidFill>
                  <a:schemeClr val="tx1"/>
                </a:solidFill>
                <a:latin typeface="Corbel" panose="020B0503020204020204" pitchFamily="34" charset="0"/>
              </a:rPr>
              <a:t>Avoid giving a BCG-vaccinated, foreign-born college student daily INH for 9 months?  </a:t>
            </a:r>
            <a:r>
              <a:rPr lang="en-US" sz="2800" b="1" dirty="0" smtClean="0">
                <a:solidFill>
                  <a:srgbClr val="FF0000"/>
                </a:solidFill>
                <a:latin typeface="Corbel" panose="020B0503020204020204" pitchFamily="34" charset="0"/>
              </a:rPr>
              <a:t>YES!</a:t>
            </a:r>
          </a:p>
          <a:p>
            <a:pPr>
              <a:spcBef>
                <a:spcPts val="0"/>
              </a:spcBef>
              <a:spcAft>
                <a:spcPts val="1200"/>
              </a:spcAft>
              <a:defRPr sz="1800"/>
            </a:pPr>
            <a:r>
              <a:rPr lang="en-US" sz="2800" dirty="0" smtClean="0">
                <a:solidFill>
                  <a:schemeClr val="tx1"/>
                </a:solidFill>
                <a:latin typeface="Corbel" panose="020B0503020204020204" pitchFamily="34" charset="0"/>
              </a:rPr>
              <a:t>Convince a parent to give their BCG-vaccinated TST+ child preventive treatment?  </a:t>
            </a:r>
            <a:r>
              <a:rPr lang="en-US" sz="2800" b="1" dirty="0" smtClean="0">
                <a:solidFill>
                  <a:srgbClr val="FF0000"/>
                </a:solidFill>
                <a:latin typeface="Corbel" panose="020B0503020204020204" pitchFamily="34" charset="0"/>
              </a:rPr>
              <a:t>YES!</a:t>
            </a:r>
          </a:p>
          <a:p>
            <a:pPr>
              <a:spcBef>
                <a:spcPts val="0"/>
              </a:spcBef>
              <a:spcAft>
                <a:spcPts val="1200"/>
              </a:spcAft>
              <a:defRPr sz="1800"/>
            </a:pPr>
            <a:r>
              <a:rPr lang="en-US" sz="2800" dirty="0" smtClean="0">
                <a:solidFill>
                  <a:schemeClr val="tx1"/>
                </a:solidFill>
                <a:latin typeface="Corbel" panose="020B0503020204020204" pitchFamily="34" charset="0"/>
              </a:rPr>
              <a:t>Contact investigation screening in a large hospital in one day?</a:t>
            </a:r>
            <a:r>
              <a:rPr lang="en-US" sz="2800" dirty="0">
                <a:latin typeface="Corbel" panose="020B0503020204020204" pitchFamily="34" charset="0"/>
              </a:rPr>
              <a:t> </a:t>
            </a:r>
            <a:r>
              <a:rPr lang="en-US" sz="2800" dirty="0" smtClean="0">
                <a:latin typeface="Corbel" panose="020B0503020204020204" pitchFamily="34" charset="0"/>
              </a:rPr>
              <a:t> </a:t>
            </a:r>
            <a:r>
              <a:rPr lang="en-US" sz="2800" b="1" dirty="0" smtClean="0">
                <a:solidFill>
                  <a:srgbClr val="FF0000"/>
                </a:solidFill>
                <a:latin typeface="Corbel" panose="020B0503020204020204" pitchFamily="34" charset="0"/>
              </a:rPr>
              <a:t>YES!</a:t>
            </a:r>
          </a:p>
          <a:p>
            <a:pPr>
              <a:spcBef>
                <a:spcPts val="0"/>
              </a:spcBef>
              <a:spcAft>
                <a:spcPts val="1200"/>
              </a:spcAft>
              <a:defRPr sz="1800"/>
            </a:pPr>
            <a:r>
              <a:rPr lang="en-US" sz="2800" dirty="0" smtClean="0">
                <a:solidFill>
                  <a:schemeClr val="tx1"/>
                </a:solidFill>
                <a:latin typeface="Corbel" panose="020B0503020204020204" pitchFamily="34" charset="0"/>
              </a:rPr>
              <a:t>Physically disabled elderly patient needing TB testing for entry into nursing home. Results with one visit?  </a:t>
            </a:r>
            <a:r>
              <a:rPr lang="en-US" sz="2800" b="1" dirty="0" smtClean="0">
                <a:solidFill>
                  <a:srgbClr val="FF0000"/>
                </a:solidFill>
                <a:latin typeface="Corbel" panose="020B0503020204020204" pitchFamily="34" charset="0"/>
              </a:rPr>
              <a:t>YES!</a:t>
            </a:r>
          </a:p>
          <a:p>
            <a:pPr>
              <a:spcBef>
                <a:spcPts val="0"/>
              </a:spcBef>
              <a:spcAft>
                <a:spcPts val="1200"/>
              </a:spcAft>
              <a:defRPr sz="1800"/>
            </a:pPr>
            <a:r>
              <a:rPr lang="en-US" sz="2800" dirty="0" smtClean="0">
                <a:solidFill>
                  <a:schemeClr val="tx1"/>
                </a:solidFill>
                <a:latin typeface="Corbel" panose="020B0503020204020204" pitchFamily="34" charset="0"/>
              </a:rPr>
              <a:t>Improve sensitivity of patient TB testing prior to use of biologics such as infliximab?  </a:t>
            </a:r>
            <a:r>
              <a:rPr lang="en-US" sz="2800" b="1" dirty="0" smtClean="0">
                <a:solidFill>
                  <a:srgbClr val="FF0000"/>
                </a:solidFill>
                <a:latin typeface="Corbel" panose="020B0503020204020204" pitchFamily="34" charset="0"/>
              </a:rPr>
              <a:t>YES!</a:t>
            </a:r>
            <a:endParaRPr lang="en-US" sz="2800" b="1" dirty="0">
              <a:solidFill>
                <a:srgbClr val="FF0000"/>
              </a:solidFill>
              <a:latin typeface="Corbel" panose="020B0503020204020204" pitchFamily="34" charset="0"/>
            </a:endParaRPr>
          </a:p>
          <a:p>
            <a:pPr marL="0" lvl="0" indent="0">
              <a:spcBef>
                <a:spcPts val="0"/>
              </a:spcBef>
              <a:spcAft>
                <a:spcPts val="1200"/>
              </a:spcAft>
              <a:buNone/>
              <a:defRPr sz="1800"/>
            </a:pPr>
            <a:endParaRPr lang="en-US" sz="2800" dirty="0" smtClean="0">
              <a:latin typeface="Corbel" panose="020B0503020204020204" pitchFamily="34" charset="0"/>
            </a:endParaRPr>
          </a:p>
          <a:p>
            <a:pPr marL="0" lvl="0" indent="0">
              <a:spcBef>
                <a:spcPts val="0"/>
              </a:spcBef>
              <a:spcAft>
                <a:spcPts val="1200"/>
              </a:spcAft>
              <a:buNone/>
              <a:defRPr sz="1800"/>
            </a:pPr>
            <a:endParaRPr lang="en-US" sz="2800" dirty="0">
              <a:latin typeface="Corbel" panose="020B0503020204020204" pitchFamily="34" charset="0"/>
            </a:endParaRPr>
          </a:p>
        </p:txBody>
      </p:sp>
      <p:sp>
        <p:nvSpPr>
          <p:cNvPr id="2" name="Title 1"/>
          <p:cNvSpPr>
            <a:spLocks noGrp="1"/>
          </p:cNvSpPr>
          <p:nvPr>
            <p:ph type="title"/>
          </p:nvPr>
        </p:nvSpPr>
        <p:spPr>
          <a:xfrm>
            <a:off x="0" y="12700"/>
            <a:ext cx="9131300" cy="914400"/>
          </a:xfrm>
        </p:spPr>
        <p:txBody>
          <a:bodyPr>
            <a:normAutofit/>
          </a:bodyPr>
          <a:lstStyle/>
          <a:p>
            <a:pPr algn="ctr"/>
            <a:r>
              <a:rPr lang="en-US" sz="4000" dirty="0" smtClean="0"/>
              <a:t>How Can an IGRA Help You?</a:t>
            </a:r>
            <a:endParaRPr lang="en-US" sz="4000" dirty="0"/>
          </a:p>
        </p:txBody>
      </p:sp>
    </p:spTree>
    <p:extLst>
      <p:ext uri="{BB962C8B-B14F-4D97-AF65-F5344CB8AC3E}">
        <p14:creationId xmlns:p14="http://schemas.microsoft.com/office/powerpoint/2010/main" val="659228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358"/>
            <a:ext cx="9131300" cy="914400"/>
          </a:xfrm>
        </p:spPr>
        <p:txBody>
          <a:bodyPr>
            <a:normAutofit/>
          </a:bodyPr>
          <a:lstStyle/>
          <a:p>
            <a:r>
              <a:rPr lang="en-US" dirty="0"/>
              <a:t>TB? </a:t>
            </a:r>
            <a:r>
              <a:rPr lang="en-US" dirty="0" smtClean="0"/>
              <a:t> Or </a:t>
            </a:r>
            <a:r>
              <a:rPr lang="en-US" dirty="0"/>
              <a:t>not TB</a:t>
            </a:r>
            <a:r>
              <a:rPr lang="en-US" dirty="0" smtClean="0"/>
              <a:t>?  </a:t>
            </a:r>
            <a:endParaRPr lang="en-US" dirty="0"/>
          </a:p>
        </p:txBody>
      </p:sp>
      <p:sp>
        <p:nvSpPr>
          <p:cNvPr id="3" name="Content Placeholder 2"/>
          <p:cNvSpPr>
            <a:spLocks noGrp="1"/>
          </p:cNvSpPr>
          <p:nvPr>
            <p:ph idx="1"/>
          </p:nvPr>
        </p:nvSpPr>
        <p:spPr>
          <a:xfrm>
            <a:off x="609600" y="1066800"/>
            <a:ext cx="8412480" cy="1295400"/>
          </a:xfrm>
          <a:ln w="38100">
            <a:solidFill>
              <a:srgbClr val="FF0000"/>
            </a:solidFill>
          </a:ln>
        </p:spPr>
        <p:txBody>
          <a:bodyPr anchor="ctr">
            <a:noAutofit/>
          </a:bodyPr>
          <a:lstStyle/>
          <a:p>
            <a:pPr marL="0" indent="0" algn="ctr">
              <a:spcBef>
                <a:spcPts val="0"/>
              </a:spcBef>
              <a:buNone/>
            </a:pPr>
            <a:r>
              <a:rPr lang="en-US" sz="3600" dirty="0"/>
              <a:t>P</a:t>
            </a:r>
            <a:r>
              <a:rPr lang="en-US" sz="3600" dirty="0" smtClean="0"/>
              <a:t>rotect your patients from  </a:t>
            </a:r>
            <a:r>
              <a:rPr lang="en-US" sz="3600" smtClean="0"/>
              <a:t>reactivated TB!</a:t>
            </a:r>
            <a:endParaRPr lang="en-US" sz="3600" dirty="0"/>
          </a:p>
        </p:txBody>
      </p:sp>
      <p:pic>
        <p:nvPicPr>
          <p:cNvPr id="2054" name="Picture 6" descr="https://www.tuftsmedicalcenter.org/-/media/Images/Slideshows/TuftsMC/640x357/Doctor_with_pediatric_patient_6_640x357.ashx"/>
          <p:cNvPicPr>
            <a:picLocks noChangeAspect="1" noChangeArrowheads="1"/>
          </p:cNvPicPr>
          <p:nvPr/>
        </p:nvPicPr>
        <p:blipFill rotWithShape="1">
          <a:blip r:embed="rId2">
            <a:extLst>
              <a:ext uri="{28A0092B-C50C-407E-A947-70E740481C1C}">
                <a14:useLocalDpi xmlns:a14="http://schemas.microsoft.com/office/drawing/2010/main" val="0"/>
              </a:ext>
            </a:extLst>
          </a:blip>
          <a:srcRect r="14687"/>
          <a:stretch/>
        </p:blipFill>
        <p:spPr bwMode="auto">
          <a:xfrm>
            <a:off x="1971675" y="2514600"/>
            <a:ext cx="5200650" cy="3400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436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Corbel" panose="020B0503020204020204" pitchFamily="34" charset="0"/>
              </a:rPr>
              <a:t>Questions?</a:t>
            </a:r>
            <a:endParaRPr lang="en-US" sz="4800" b="1" i="1" dirty="0">
              <a:latin typeface="Corbel" panose="020B0503020204020204" pitchFamily="34" charset="0"/>
            </a:endParaRPr>
          </a:p>
        </p:txBody>
      </p:sp>
    </p:spTree>
    <p:extLst>
      <p:ext uri="{BB962C8B-B14F-4D97-AF65-F5344CB8AC3E}">
        <p14:creationId xmlns:p14="http://schemas.microsoft.com/office/powerpoint/2010/main" val="17028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normAutofit/>
          </a:bodyPr>
          <a:lstStyle/>
          <a:p>
            <a:r>
              <a:rPr lang="en-US" dirty="0" smtClean="0"/>
              <a:t>Why We Need New Tools to Fight TB</a:t>
            </a:r>
            <a:endParaRPr lang="en-US" dirty="0"/>
          </a:p>
        </p:txBody>
      </p:sp>
      <p:sp>
        <p:nvSpPr>
          <p:cNvPr id="3" name="Content Placeholder 2"/>
          <p:cNvSpPr>
            <a:spLocks noGrp="1"/>
          </p:cNvSpPr>
          <p:nvPr>
            <p:ph idx="1"/>
          </p:nvPr>
        </p:nvSpPr>
        <p:spPr>
          <a:xfrm>
            <a:off x="457200" y="1295400"/>
            <a:ext cx="5181600" cy="5059363"/>
          </a:xfrm>
        </p:spPr>
        <p:txBody>
          <a:bodyPr>
            <a:noAutofit/>
          </a:bodyPr>
          <a:lstStyle/>
          <a:p>
            <a:pPr>
              <a:spcBef>
                <a:spcPts val="0"/>
              </a:spcBef>
              <a:spcAft>
                <a:spcPts val="1200"/>
              </a:spcAft>
            </a:pPr>
            <a:r>
              <a:rPr lang="en-US" sz="2800" dirty="0"/>
              <a:t>PPD skin test &gt;100 years old and lacks </a:t>
            </a:r>
            <a:r>
              <a:rPr lang="en-US" sz="2800" dirty="0" smtClean="0"/>
              <a:t>specificity</a:t>
            </a:r>
          </a:p>
          <a:p>
            <a:pPr>
              <a:spcBef>
                <a:spcPts val="0"/>
              </a:spcBef>
              <a:spcAft>
                <a:spcPts val="1200"/>
              </a:spcAft>
            </a:pPr>
            <a:r>
              <a:rPr lang="en-US" sz="2800" dirty="0" smtClean="0"/>
              <a:t>Sputum </a:t>
            </a:r>
            <a:r>
              <a:rPr lang="en-US" sz="2800" dirty="0"/>
              <a:t>microscopy&gt;100 years old and lacks </a:t>
            </a:r>
            <a:r>
              <a:rPr lang="en-US" sz="2800" dirty="0" smtClean="0"/>
              <a:t>sensitivity</a:t>
            </a:r>
            <a:endParaRPr lang="en-US" sz="2800" dirty="0"/>
          </a:p>
          <a:p>
            <a:pPr>
              <a:spcBef>
                <a:spcPts val="0"/>
              </a:spcBef>
              <a:spcAft>
                <a:spcPts val="1200"/>
              </a:spcAft>
            </a:pPr>
            <a:r>
              <a:rPr lang="en-US" sz="2800" dirty="0"/>
              <a:t>Culture remains the gold </a:t>
            </a:r>
            <a:r>
              <a:rPr lang="en-US" sz="2800" dirty="0" smtClean="0"/>
              <a:t>standard</a:t>
            </a:r>
          </a:p>
          <a:p>
            <a:pPr>
              <a:spcBef>
                <a:spcPts val="0"/>
              </a:spcBef>
              <a:spcAft>
                <a:spcPts val="1200"/>
              </a:spcAft>
            </a:pPr>
            <a:r>
              <a:rPr lang="en-US" sz="2800" dirty="0" smtClean="0"/>
              <a:t>Nucleic </a:t>
            </a:r>
            <a:r>
              <a:rPr lang="en-US" sz="2800" dirty="0"/>
              <a:t>amplification assay: takes 3 samples  for 90% </a:t>
            </a:r>
            <a:r>
              <a:rPr lang="en-US" sz="2800" dirty="0" smtClean="0"/>
              <a:t>sensitivity</a:t>
            </a:r>
            <a:endParaRPr lang="en-US" sz="2800" dirty="0"/>
          </a:p>
          <a:p>
            <a:pPr>
              <a:spcBef>
                <a:spcPts val="0"/>
              </a:spcBef>
              <a:spcAft>
                <a:spcPts val="1200"/>
              </a:spcAft>
            </a:pPr>
            <a:r>
              <a:rPr lang="en-US" sz="2800" dirty="0"/>
              <a:t>BCG vaccine &gt; 85 years old</a:t>
            </a:r>
          </a:p>
        </p:txBody>
      </p:sp>
      <p:sp>
        <p:nvSpPr>
          <p:cNvPr id="4" name="TextBox 3"/>
          <p:cNvSpPr txBox="1"/>
          <p:nvPr/>
        </p:nvSpPr>
        <p:spPr>
          <a:xfrm>
            <a:off x="2914905" y="6165304"/>
            <a:ext cx="4320480" cy="504056"/>
          </a:xfrm>
          <a:prstGeom prst="rect">
            <a:avLst/>
          </a:prstGeom>
          <a:noFill/>
        </p:spPr>
        <p:txBody>
          <a:bodyPr wrap="none" lIns="0" tIns="0" rIns="0" bIns="0" rtlCol="0">
            <a:noAutofit/>
          </a:bodyPr>
          <a:lstStyle/>
          <a:p>
            <a:pPr fontAlgn="base">
              <a:spcBef>
                <a:spcPct val="0"/>
              </a:spcBef>
              <a:spcAft>
                <a:spcPct val="0"/>
              </a:spcAft>
              <a:buClr>
                <a:srgbClr val="5472A1"/>
              </a:buClr>
            </a:pPr>
            <a:endParaRPr lang="en-US" sz="1600" baseline="30000" dirty="0">
              <a:solidFill>
                <a:srgbClr val="000000"/>
              </a:solidFill>
              <a:cs typeface="Arial" charset="0"/>
            </a:endParaRPr>
          </a:p>
        </p:txBody>
      </p:sp>
      <p:pic>
        <p:nvPicPr>
          <p:cNvPr id="7" name="Picture 6"/>
          <p:cNvPicPr>
            <a:picLocks noChangeAspect="1"/>
          </p:cNvPicPr>
          <p:nvPr/>
        </p:nvPicPr>
        <p:blipFill>
          <a:blip r:embed="rId4"/>
          <a:stretch>
            <a:fillRect/>
          </a:stretch>
        </p:blipFill>
        <p:spPr>
          <a:xfrm>
            <a:off x="5850842" y="1575902"/>
            <a:ext cx="3140758" cy="4601368"/>
          </a:xfrm>
          <a:prstGeom prst="rect">
            <a:avLst/>
          </a:prstGeom>
        </p:spPr>
      </p:pic>
      <p:sp>
        <p:nvSpPr>
          <p:cNvPr id="10" name="TextBox 9"/>
          <p:cNvSpPr txBox="1"/>
          <p:nvPr/>
        </p:nvSpPr>
        <p:spPr>
          <a:xfrm>
            <a:off x="6010418" y="6203867"/>
            <a:ext cx="2730134" cy="369332"/>
          </a:xfrm>
          <a:prstGeom prst="rect">
            <a:avLst/>
          </a:prstGeom>
          <a:noFill/>
        </p:spPr>
        <p:txBody>
          <a:bodyPr wrap="none" rtlCol="0">
            <a:spAutoFit/>
          </a:bodyPr>
          <a:lstStyle/>
          <a:p>
            <a:r>
              <a:rPr lang="en-US" dirty="0" smtClean="0">
                <a:solidFill>
                  <a:schemeClr val="bg1"/>
                </a:solidFill>
                <a:latin typeface="Corbel" panose="020B0503020204020204" pitchFamily="34" charset="0"/>
              </a:rPr>
              <a:t>Dr. Robert Koch 1843-1910</a:t>
            </a:r>
            <a:endParaRPr lang="en-US" dirty="0">
              <a:solidFill>
                <a:schemeClr val="bg1"/>
              </a:solidFill>
              <a:latin typeface="Corbel" panose="020B0503020204020204" pitchFamily="34" charset="0"/>
            </a:endParaRPr>
          </a:p>
        </p:txBody>
      </p:sp>
    </p:spTree>
    <p:custDataLst>
      <p:tags r:id="rId1"/>
    </p:custDataLst>
    <p:extLst>
      <p:ext uri="{BB962C8B-B14F-4D97-AF65-F5344CB8AC3E}">
        <p14:creationId xmlns:p14="http://schemas.microsoft.com/office/powerpoint/2010/main" val="419343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Immunology of TB</a:t>
            </a:r>
            <a:endParaRPr lang="en-US" dirty="0"/>
          </a:p>
        </p:txBody>
      </p:sp>
      <p:pic>
        <p:nvPicPr>
          <p:cNvPr id="5" name="Picture 1028" descr="cytok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420" y="1425388"/>
            <a:ext cx="4309380" cy="48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52400" y="1295400"/>
            <a:ext cx="4606020" cy="5059363"/>
          </a:xfrm>
        </p:spPr>
        <p:txBody>
          <a:bodyPr>
            <a:noAutofit/>
          </a:bodyPr>
          <a:lstStyle/>
          <a:p>
            <a:pPr>
              <a:spcBef>
                <a:spcPts val="0"/>
              </a:spcBef>
              <a:spcAft>
                <a:spcPts val="1200"/>
              </a:spcAft>
            </a:pPr>
            <a:r>
              <a:rPr lang="en-US" sz="2600" dirty="0"/>
              <a:t>Activation by CD4+ T</a:t>
            </a:r>
            <a:r>
              <a:rPr lang="en-US" sz="2600" baseline="-25000" dirty="0"/>
              <a:t>DTH</a:t>
            </a:r>
            <a:r>
              <a:rPr lang="en-US" sz="2600" dirty="0"/>
              <a:t> cells enable the macrophages to destroy bacilli</a:t>
            </a:r>
          </a:p>
          <a:p>
            <a:pPr>
              <a:spcBef>
                <a:spcPts val="0"/>
              </a:spcBef>
              <a:spcAft>
                <a:spcPts val="1200"/>
              </a:spcAft>
            </a:pPr>
            <a:r>
              <a:rPr lang="en-US" sz="2600" dirty="0"/>
              <a:t>TH1 cells produce the cytokines </a:t>
            </a:r>
            <a:r>
              <a:rPr lang="en-US" sz="2600" dirty="0" smtClean="0"/>
              <a:t>IFN-</a:t>
            </a:r>
            <a:r>
              <a:rPr lang="en-US" sz="2800" dirty="0">
                <a:solidFill>
                  <a:srgbClr val="FFFFFF"/>
                </a:solidFill>
                <a:latin typeface="Symbol" charset="2"/>
                <a:cs typeface="Symbol" charset="2"/>
              </a:rPr>
              <a:t>g</a:t>
            </a:r>
            <a:r>
              <a:rPr lang="en-US" sz="2600" dirty="0" smtClean="0"/>
              <a:t> </a:t>
            </a:r>
            <a:r>
              <a:rPr lang="en-US" sz="2600" dirty="0"/>
              <a:t>and IL-2</a:t>
            </a:r>
          </a:p>
          <a:p>
            <a:pPr>
              <a:spcBef>
                <a:spcPts val="0"/>
              </a:spcBef>
              <a:spcAft>
                <a:spcPts val="1200"/>
              </a:spcAft>
            </a:pPr>
            <a:r>
              <a:rPr lang="en-US" sz="2600" dirty="0" smtClean="0"/>
              <a:t>IFN-</a:t>
            </a:r>
            <a:r>
              <a:rPr lang="en-US" sz="2800" dirty="0">
                <a:solidFill>
                  <a:srgbClr val="FFFFFF"/>
                </a:solidFill>
                <a:latin typeface="Symbol" charset="2"/>
                <a:cs typeface="Symbol" charset="2"/>
              </a:rPr>
              <a:t>g</a:t>
            </a:r>
            <a:r>
              <a:rPr lang="en-US" sz="2600" dirty="0" smtClean="0"/>
              <a:t> </a:t>
            </a:r>
            <a:r>
              <a:rPr lang="en-US" sz="2600" dirty="0"/>
              <a:t>specifically activates macrophages and stimulates them to ingest and kill mycobacteria</a:t>
            </a:r>
          </a:p>
          <a:p>
            <a:pPr>
              <a:spcBef>
                <a:spcPts val="0"/>
              </a:spcBef>
              <a:spcAft>
                <a:spcPts val="1200"/>
              </a:spcAft>
            </a:pPr>
            <a:r>
              <a:rPr lang="en-US" sz="2600" dirty="0" smtClean="0"/>
              <a:t>IFN-</a:t>
            </a:r>
            <a:r>
              <a:rPr lang="en-US" sz="2800" dirty="0">
                <a:solidFill>
                  <a:srgbClr val="FFFFFF"/>
                </a:solidFill>
                <a:latin typeface="Symbol" charset="2"/>
                <a:cs typeface="Symbol" charset="2"/>
              </a:rPr>
              <a:t>g</a:t>
            </a:r>
            <a:r>
              <a:rPr lang="en-US" sz="2600" dirty="0" smtClean="0"/>
              <a:t> </a:t>
            </a:r>
            <a:r>
              <a:rPr lang="en-US" sz="2600" dirty="0"/>
              <a:t>Basis of the QFT-TB test</a:t>
            </a:r>
          </a:p>
        </p:txBody>
      </p:sp>
    </p:spTree>
    <p:extLst>
      <p:ext uri="{BB962C8B-B14F-4D97-AF65-F5344CB8AC3E}">
        <p14:creationId xmlns:p14="http://schemas.microsoft.com/office/powerpoint/2010/main" val="1061797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3429000" y="6572250"/>
            <a:ext cx="5486400" cy="285750"/>
          </a:xfrm>
          <a:prstGeom prst="rect">
            <a:avLst/>
          </a:prstGeom>
          <a:solidFill>
            <a:schemeClr val="tx1"/>
          </a:solidFill>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fontAlgn="auto">
              <a:spcBef>
                <a:spcPts val="0"/>
              </a:spcBef>
              <a:spcAft>
                <a:spcPts val="0"/>
              </a:spcAft>
              <a:buNone/>
            </a:pPr>
            <a:r>
              <a:rPr lang="en-US" sz="1400" dirty="0" smtClean="0">
                <a:solidFill>
                  <a:srgbClr val="FFC000"/>
                </a:solidFill>
              </a:rPr>
              <a:t>Adapted from: </a:t>
            </a:r>
            <a:r>
              <a:rPr lang="en-US" sz="1400" i="1" dirty="0">
                <a:solidFill>
                  <a:srgbClr val="FFC000"/>
                </a:solidFill>
              </a:rPr>
              <a:t>Chest. 2012;142(3):761-773. doi:10.1378/chest.12-0142</a:t>
            </a:r>
            <a:endParaRPr lang="en-US" sz="1400" dirty="0">
              <a:solidFill>
                <a:srgbClr val="FFC000"/>
              </a:solidFill>
            </a:endParaRPr>
          </a:p>
        </p:txBody>
      </p:sp>
      <p:sp>
        <p:nvSpPr>
          <p:cNvPr id="7" name="Rectangle 6"/>
          <p:cNvSpPr/>
          <p:nvPr/>
        </p:nvSpPr>
        <p:spPr>
          <a:xfrm>
            <a:off x="0" y="152400"/>
            <a:ext cx="3429000" cy="2308324"/>
          </a:xfrm>
          <a:prstGeom prst="rect">
            <a:avLst/>
          </a:prstGeom>
        </p:spPr>
        <p:txBody>
          <a:bodyPr wrap="square">
            <a:spAutoFit/>
          </a:bodyPr>
          <a:lstStyle/>
          <a:p>
            <a:pPr marL="0" lvl="1" algn="ctr">
              <a:spcBef>
                <a:spcPts val="0"/>
              </a:spcBef>
              <a:buNone/>
            </a:pPr>
            <a:r>
              <a:rPr lang="en-US" sz="3600" b="1" dirty="0" smtClean="0">
                <a:solidFill>
                  <a:schemeClr val="bg1"/>
                </a:solidFill>
                <a:latin typeface="Corbel" panose="020B0503020204020204" pitchFamily="34" charset="0"/>
              </a:rPr>
              <a:t>Transmission &amp; Natural History </a:t>
            </a:r>
            <a:r>
              <a:rPr lang="en-US" sz="3600" b="1" dirty="0">
                <a:solidFill>
                  <a:schemeClr val="bg1"/>
                </a:solidFill>
                <a:latin typeface="Corbel" panose="020B0503020204020204" pitchFamily="34" charset="0"/>
              </a:rPr>
              <a:t>of </a:t>
            </a:r>
            <a:endParaRPr lang="en-US" sz="3600" b="1" dirty="0" smtClean="0">
              <a:solidFill>
                <a:schemeClr val="bg1"/>
              </a:solidFill>
              <a:latin typeface="Corbel" panose="020B0503020204020204" pitchFamily="34" charset="0"/>
            </a:endParaRPr>
          </a:p>
          <a:p>
            <a:pPr marL="0" lvl="1" algn="ctr">
              <a:spcBef>
                <a:spcPts val="0"/>
              </a:spcBef>
              <a:buNone/>
            </a:pPr>
            <a:r>
              <a:rPr lang="en-US" sz="3600" i="1" dirty="0" smtClean="0">
                <a:solidFill>
                  <a:schemeClr val="bg1"/>
                </a:solidFill>
                <a:latin typeface="Corbel" panose="020B0503020204020204" pitchFamily="34" charset="0"/>
              </a:rPr>
              <a:t>M</a:t>
            </a:r>
            <a:r>
              <a:rPr lang="en-US" sz="3600" i="1" dirty="0">
                <a:solidFill>
                  <a:schemeClr val="bg1"/>
                </a:solidFill>
                <a:latin typeface="Corbel" panose="020B0503020204020204" pitchFamily="34" charset="0"/>
              </a:rPr>
              <a:t>. tuberculosis</a:t>
            </a:r>
          </a:p>
        </p:txBody>
      </p:sp>
      <p:sp>
        <p:nvSpPr>
          <p:cNvPr id="8" name="Rectangle 7"/>
          <p:cNvSpPr/>
          <p:nvPr/>
        </p:nvSpPr>
        <p:spPr>
          <a:xfrm>
            <a:off x="0" y="2938243"/>
            <a:ext cx="3581400" cy="4072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nSpc>
                <a:spcPts val="2500"/>
              </a:lnSpc>
              <a:spcAft>
                <a:spcPts val="1200"/>
              </a:spcAft>
              <a:buFont typeface="Wingdings" panose="05000000000000000000" pitchFamily="2" charset="2"/>
              <a:buChar char="§"/>
            </a:pPr>
            <a:r>
              <a:rPr lang="en-US" sz="2400" dirty="0">
                <a:solidFill>
                  <a:schemeClr val="bg1"/>
                </a:solidFill>
                <a:latin typeface="Corbel" panose="020B0503020204020204" pitchFamily="34" charset="0"/>
              </a:rPr>
              <a:t>A</a:t>
            </a:r>
            <a:r>
              <a:rPr lang="en-US" sz="2400" dirty="0" smtClean="0">
                <a:solidFill>
                  <a:schemeClr val="bg1"/>
                </a:solidFill>
                <a:latin typeface="Corbel" panose="020B0503020204020204" pitchFamily="34" charset="0"/>
              </a:rPr>
              <a:t>irborne transmission</a:t>
            </a:r>
          </a:p>
          <a:p>
            <a:pPr marL="457200" indent="-457200">
              <a:lnSpc>
                <a:spcPts val="2500"/>
              </a:lnSpc>
              <a:spcAft>
                <a:spcPts val="1200"/>
              </a:spcAft>
              <a:buFont typeface="Wingdings" panose="05000000000000000000" pitchFamily="2" charset="2"/>
              <a:buChar char="§"/>
              <a:tabLst>
                <a:tab pos="457200" algn="l"/>
              </a:tabLst>
            </a:pPr>
            <a:r>
              <a:rPr lang="en-US" sz="2400" dirty="0" smtClean="0">
                <a:solidFill>
                  <a:schemeClr val="bg1"/>
                </a:solidFill>
                <a:latin typeface="Corbel" panose="020B0503020204020204" pitchFamily="34" charset="0"/>
              </a:rPr>
              <a:t>20-30% of exposed will become infected</a:t>
            </a:r>
          </a:p>
          <a:p>
            <a:pPr marL="457200" indent="-457200">
              <a:lnSpc>
                <a:spcPts val="2500"/>
              </a:lnSpc>
              <a:spcAft>
                <a:spcPts val="1200"/>
              </a:spcAft>
              <a:buFont typeface="Wingdings" panose="05000000000000000000" pitchFamily="2" charset="2"/>
              <a:buChar char="§"/>
              <a:tabLst>
                <a:tab pos="457200" algn="l"/>
              </a:tabLst>
            </a:pPr>
            <a:r>
              <a:rPr lang="en-US" sz="2400" dirty="0" smtClean="0">
                <a:solidFill>
                  <a:schemeClr val="bg1"/>
                </a:solidFill>
                <a:latin typeface="Corbel" panose="020B0503020204020204" pitchFamily="34" charset="0"/>
              </a:rPr>
              <a:t>5-10% of infected will develop active TB</a:t>
            </a:r>
          </a:p>
          <a:p>
            <a:pPr marL="457200" indent="-457200">
              <a:lnSpc>
                <a:spcPts val="2500"/>
              </a:lnSpc>
              <a:spcAft>
                <a:spcPts val="1200"/>
              </a:spcAft>
              <a:buFont typeface="Wingdings" panose="05000000000000000000" pitchFamily="2" charset="2"/>
              <a:buChar char="§"/>
              <a:tabLst>
                <a:tab pos="457200" algn="l"/>
              </a:tabLst>
            </a:pPr>
            <a:r>
              <a:rPr lang="en-US" sz="2400" dirty="0" smtClean="0">
                <a:solidFill>
                  <a:schemeClr val="bg1"/>
                </a:solidFill>
                <a:latin typeface="Corbel" panose="020B0503020204020204" pitchFamily="34" charset="0"/>
              </a:rPr>
              <a:t>90-95% of infected will develop latent TB</a:t>
            </a:r>
          </a:p>
          <a:p>
            <a:pPr marL="457200" indent="-457200">
              <a:lnSpc>
                <a:spcPts val="2500"/>
              </a:lnSpc>
              <a:spcAft>
                <a:spcPts val="1200"/>
              </a:spcAft>
              <a:buFont typeface="Wingdings" panose="05000000000000000000" pitchFamily="2" charset="2"/>
              <a:buChar char="§"/>
              <a:tabLst>
                <a:tab pos="457200" algn="l"/>
              </a:tabLst>
            </a:pPr>
            <a:r>
              <a:rPr lang="en-US" sz="2400" dirty="0" smtClean="0">
                <a:solidFill>
                  <a:schemeClr val="bg1"/>
                </a:solidFill>
                <a:latin typeface="Corbel" panose="020B0503020204020204" pitchFamily="34" charset="0"/>
                <a:cs typeface="Arial"/>
              </a:rPr>
              <a:t>Those infected with LTBI may reactivate!</a:t>
            </a:r>
            <a:endParaRPr lang="en-US" sz="2400" dirty="0" smtClean="0">
              <a:solidFill>
                <a:schemeClr val="bg1"/>
              </a:solidFill>
              <a:latin typeface="Corbel" panose="020B0503020204020204" pitchFamily="34" charset="0"/>
            </a:endParaRPr>
          </a:p>
        </p:txBody>
      </p:sp>
      <p:grpSp>
        <p:nvGrpSpPr>
          <p:cNvPr id="9" name="Group 8"/>
          <p:cNvGrpSpPr/>
          <p:nvPr/>
        </p:nvGrpSpPr>
        <p:grpSpPr>
          <a:xfrm>
            <a:off x="3504183" y="226941"/>
            <a:ext cx="5578857" cy="6346579"/>
            <a:chOff x="3504183" y="226941"/>
            <a:chExt cx="5578857" cy="6346579"/>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5200" y="226941"/>
              <a:ext cx="5577840" cy="632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54294" y="685800"/>
              <a:ext cx="111785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bel" panose="020B0503020204020204" pitchFamily="34" charset="0"/>
                </a:rPr>
                <a:t>~70-80%</a:t>
              </a:r>
              <a:endParaRPr lang="en-US" b="1" dirty="0">
                <a:solidFill>
                  <a:schemeClr val="tx1"/>
                </a:solidFill>
                <a:latin typeface="Corbel" panose="020B0503020204020204" pitchFamily="34" charset="0"/>
              </a:endParaRPr>
            </a:p>
          </p:txBody>
        </p:sp>
        <p:sp>
          <p:nvSpPr>
            <p:cNvPr id="11" name="Rectangle 10"/>
            <p:cNvSpPr/>
            <p:nvPr/>
          </p:nvSpPr>
          <p:spPr>
            <a:xfrm>
              <a:off x="5312231" y="968828"/>
              <a:ext cx="1240968" cy="381922"/>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orbel" panose="020B0503020204020204" pitchFamily="34" charset="0"/>
                </a:rPr>
                <a:t>Exposure</a:t>
              </a:r>
              <a:endParaRPr lang="en-US" sz="1600" b="1" dirty="0">
                <a:solidFill>
                  <a:schemeClr val="tx1"/>
                </a:solidFill>
                <a:latin typeface="Corbel" panose="020B0503020204020204" pitchFamily="34" charset="0"/>
              </a:endParaRPr>
            </a:p>
          </p:txBody>
        </p:sp>
        <p:sp>
          <p:nvSpPr>
            <p:cNvPr id="12" name="Rectangle 11"/>
            <p:cNvSpPr/>
            <p:nvPr/>
          </p:nvSpPr>
          <p:spPr>
            <a:xfrm>
              <a:off x="5410200" y="2286000"/>
              <a:ext cx="1028699" cy="3048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orbel" panose="020B0503020204020204" pitchFamily="34" charset="0"/>
                </a:rPr>
                <a:t>Infection</a:t>
              </a:r>
              <a:endParaRPr lang="en-US" sz="1600" b="1" dirty="0">
                <a:solidFill>
                  <a:schemeClr val="tx1"/>
                </a:solidFill>
                <a:latin typeface="Corbel" panose="020B0503020204020204" pitchFamily="34" charset="0"/>
              </a:endParaRPr>
            </a:p>
          </p:txBody>
        </p:sp>
        <p:sp>
          <p:nvSpPr>
            <p:cNvPr id="13" name="Rectangle 12"/>
            <p:cNvSpPr/>
            <p:nvPr/>
          </p:nvSpPr>
          <p:spPr>
            <a:xfrm>
              <a:off x="4688840" y="1828800"/>
              <a:ext cx="109147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bel" panose="020B0503020204020204" pitchFamily="34" charset="0"/>
                </a:rPr>
                <a:t>~20-30%</a:t>
              </a:r>
              <a:endParaRPr lang="en-US" b="1" dirty="0">
                <a:solidFill>
                  <a:schemeClr val="tx1"/>
                </a:solidFill>
                <a:latin typeface="Corbel" panose="020B0503020204020204" pitchFamily="34" charset="0"/>
              </a:endParaRPr>
            </a:p>
          </p:txBody>
        </p:sp>
        <p:sp>
          <p:nvSpPr>
            <p:cNvPr id="14" name="Rectangle 13"/>
            <p:cNvSpPr/>
            <p:nvPr/>
          </p:nvSpPr>
          <p:spPr>
            <a:xfrm>
              <a:off x="6556627" y="1776983"/>
              <a:ext cx="447677" cy="23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15" name="Rectangle 14"/>
            <p:cNvSpPr/>
            <p:nvPr/>
          </p:nvSpPr>
          <p:spPr>
            <a:xfrm>
              <a:off x="5314949" y="2667000"/>
              <a:ext cx="552451" cy="23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16" name="Rectangle 15"/>
            <p:cNvSpPr/>
            <p:nvPr/>
          </p:nvSpPr>
          <p:spPr>
            <a:xfrm>
              <a:off x="3694934" y="1495422"/>
              <a:ext cx="1117858" cy="30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4" name="Oval 3"/>
            <p:cNvSpPr/>
            <p:nvPr/>
          </p:nvSpPr>
          <p:spPr>
            <a:xfrm>
              <a:off x="3563112" y="1575816"/>
              <a:ext cx="1334266" cy="414470"/>
            </a:xfrm>
            <a:prstGeom prst="ellipse">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50920" y="1600200"/>
              <a:ext cx="1334266" cy="369332"/>
            </a:xfrm>
            <a:prstGeom prst="rect">
              <a:avLst/>
            </a:prstGeom>
            <a:noFill/>
            <a:ln w="19050">
              <a:noFill/>
            </a:ln>
          </p:spPr>
          <p:txBody>
            <a:bodyPr wrap="square" rtlCol="0">
              <a:spAutoFit/>
            </a:bodyPr>
            <a:lstStyle/>
            <a:p>
              <a:pPr algn="ctr"/>
              <a:r>
                <a:rPr lang="en-US" b="1" i="1" dirty="0" smtClean="0">
                  <a:latin typeface="Corbel" panose="020B0503020204020204" pitchFamily="34" charset="0"/>
                </a:rPr>
                <a:t>Uninfected</a:t>
              </a:r>
              <a:endParaRPr lang="en-US" b="1" i="1" dirty="0">
                <a:latin typeface="Corbel" panose="020B0503020204020204" pitchFamily="34" charset="0"/>
              </a:endParaRPr>
            </a:p>
          </p:txBody>
        </p:sp>
        <p:sp>
          <p:nvSpPr>
            <p:cNvPr id="19" name="Rectangle 18"/>
            <p:cNvSpPr/>
            <p:nvPr/>
          </p:nvSpPr>
          <p:spPr>
            <a:xfrm>
              <a:off x="5448462" y="1456972"/>
              <a:ext cx="447677" cy="23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20" name="Rectangle 19"/>
            <p:cNvSpPr/>
            <p:nvPr/>
          </p:nvSpPr>
          <p:spPr>
            <a:xfrm>
              <a:off x="4776216" y="876300"/>
              <a:ext cx="447677" cy="23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21" name="Rectangle 20"/>
            <p:cNvSpPr/>
            <p:nvPr/>
          </p:nvSpPr>
          <p:spPr>
            <a:xfrm>
              <a:off x="7467600" y="19812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bel" panose="020B0503020204020204" pitchFamily="34" charset="0"/>
                </a:rPr>
                <a:t>~5-10%</a:t>
              </a:r>
              <a:endParaRPr lang="en-US" b="1" dirty="0">
                <a:solidFill>
                  <a:schemeClr val="tx1"/>
                </a:solidFill>
                <a:latin typeface="Corbel" panose="020B0503020204020204" pitchFamily="34" charset="0"/>
              </a:endParaRPr>
            </a:p>
          </p:txBody>
        </p:sp>
        <p:sp>
          <p:nvSpPr>
            <p:cNvPr id="22" name="Rectangle 21"/>
            <p:cNvSpPr/>
            <p:nvPr/>
          </p:nvSpPr>
          <p:spPr>
            <a:xfrm>
              <a:off x="6705600" y="2959606"/>
              <a:ext cx="2057400" cy="34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23" name="Oval 22"/>
            <p:cNvSpPr/>
            <p:nvPr/>
          </p:nvSpPr>
          <p:spPr>
            <a:xfrm>
              <a:off x="6856476" y="2912930"/>
              <a:ext cx="1816608" cy="373396"/>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34200" y="2906834"/>
              <a:ext cx="1600200" cy="369332"/>
            </a:xfrm>
            <a:prstGeom prst="rect">
              <a:avLst/>
            </a:prstGeom>
            <a:noFill/>
          </p:spPr>
          <p:txBody>
            <a:bodyPr wrap="square" rtlCol="0">
              <a:spAutoFit/>
            </a:bodyPr>
            <a:lstStyle/>
            <a:p>
              <a:pPr algn="ctr"/>
              <a:r>
                <a:rPr lang="en-US" b="1" i="1" dirty="0" smtClean="0">
                  <a:solidFill>
                    <a:schemeClr val="bg1"/>
                  </a:solidFill>
                  <a:latin typeface="Corbel" panose="020B0503020204020204" pitchFamily="34" charset="0"/>
                </a:rPr>
                <a:t>Active TB</a:t>
              </a:r>
              <a:endParaRPr lang="en-US" b="1" i="1" dirty="0">
                <a:solidFill>
                  <a:schemeClr val="bg1"/>
                </a:solidFill>
                <a:latin typeface="Corbel" panose="020B0503020204020204" pitchFamily="34" charset="0"/>
              </a:endParaRPr>
            </a:p>
          </p:txBody>
        </p:sp>
        <p:sp>
          <p:nvSpPr>
            <p:cNvPr id="26" name="Rectangle 25"/>
            <p:cNvSpPr/>
            <p:nvPr/>
          </p:nvSpPr>
          <p:spPr>
            <a:xfrm>
              <a:off x="4688840" y="3124200"/>
              <a:ext cx="108889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bel" panose="020B0503020204020204" pitchFamily="34" charset="0"/>
                </a:rPr>
                <a:t>~90-95%</a:t>
              </a:r>
              <a:endParaRPr lang="en-US" b="1" dirty="0">
                <a:solidFill>
                  <a:schemeClr val="tx1"/>
                </a:solidFill>
                <a:latin typeface="Corbel" panose="020B0503020204020204" pitchFamily="34" charset="0"/>
              </a:endParaRPr>
            </a:p>
          </p:txBody>
        </p:sp>
        <p:sp>
          <p:nvSpPr>
            <p:cNvPr id="27" name="Rectangle 26"/>
            <p:cNvSpPr/>
            <p:nvPr/>
          </p:nvSpPr>
          <p:spPr>
            <a:xfrm>
              <a:off x="3504183" y="3439160"/>
              <a:ext cx="1810765" cy="44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25" name="Rectangle 24"/>
            <p:cNvSpPr/>
            <p:nvPr/>
          </p:nvSpPr>
          <p:spPr>
            <a:xfrm>
              <a:off x="5269228" y="3500120"/>
              <a:ext cx="1385571" cy="447040"/>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orbel" panose="020B0503020204020204" pitchFamily="34" charset="0"/>
                </a:rPr>
                <a:t>Containment</a:t>
              </a:r>
              <a:endParaRPr lang="en-US" sz="1600" b="1" dirty="0">
                <a:solidFill>
                  <a:schemeClr val="tx1"/>
                </a:solidFill>
                <a:latin typeface="Corbel" panose="020B0503020204020204" pitchFamily="34" charset="0"/>
              </a:endParaRPr>
            </a:p>
          </p:txBody>
        </p:sp>
        <p:sp>
          <p:nvSpPr>
            <p:cNvPr id="28" name="Oval 27"/>
            <p:cNvSpPr/>
            <p:nvPr/>
          </p:nvSpPr>
          <p:spPr>
            <a:xfrm>
              <a:off x="3582924" y="3476228"/>
              <a:ext cx="1640969" cy="379492"/>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82924" y="3476228"/>
              <a:ext cx="1600200" cy="369332"/>
            </a:xfrm>
            <a:prstGeom prst="rect">
              <a:avLst/>
            </a:prstGeom>
            <a:noFill/>
            <a:ln w="19050">
              <a:noFill/>
            </a:ln>
          </p:spPr>
          <p:txBody>
            <a:bodyPr wrap="square" rtlCol="0">
              <a:spAutoFit/>
            </a:bodyPr>
            <a:lstStyle/>
            <a:p>
              <a:pPr algn="ctr"/>
              <a:r>
                <a:rPr lang="en-US" b="1" i="1" dirty="0" smtClean="0">
                  <a:solidFill>
                    <a:schemeClr val="bg1"/>
                  </a:solidFill>
                  <a:latin typeface="Corbel" panose="020B0503020204020204" pitchFamily="34" charset="0"/>
                </a:rPr>
                <a:t>Latent TB</a:t>
              </a:r>
              <a:endParaRPr lang="en-US" b="1" i="1" dirty="0">
                <a:solidFill>
                  <a:schemeClr val="bg1"/>
                </a:solidFill>
                <a:latin typeface="Corbel" panose="020B0503020204020204" pitchFamily="34" charset="0"/>
              </a:endParaRPr>
            </a:p>
          </p:txBody>
        </p:sp>
        <p:sp>
          <p:nvSpPr>
            <p:cNvPr id="35" name="Rectangle 34"/>
            <p:cNvSpPr/>
            <p:nvPr/>
          </p:nvSpPr>
          <p:spPr>
            <a:xfrm>
              <a:off x="6438899" y="5389936"/>
              <a:ext cx="2476501" cy="609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sp>
          <p:nvSpPr>
            <p:cNvPr id="33" name="Oval 32"/>
            <p:cNvSpPr/>
            <p:nvPr/>
          </p:nvSpPr>
          <p:spPr>
            <a:xfrm>
              <a:off x="6697981" y="5245576"/>
              <a:ext cx="2324099" cy="753904"/>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267960" y="5638800"/>
              <a:ext cx="1385571" cy="3810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Corbel" panose="020B0503020204020204" pitchFamily="34" charset="0"/>
              </a:endParaRPr>
            </a:p>
          </p:txBody>
        </p:sp>
        <p:sp>
          <p:nvSpPr>
            <p:cNvPr id="34" name="TextBox 33"/>
            <p:cNvSpPr txBox="1"/>
            <p:nvPr/>
          </p:nvSpPr>
          <p:spPr>
            <a:xfrm>
              <a:off x="6675119" y="5326856"/>
              <a:ext cx="2377442" cy="738664"/>
            </a:xfrm>
            <a:prstGeom prst="rect">
              <a:avLst/>
            </a:prstGeom>
            <a:noFill/>
          </p:spPr>
          <p:txBody>
            <a:bodyPr wrap="square" rtlCol="0">
              <a:spAutoFit/>
            </a:bodyPr>
            <a:lstStyle/>
            <a:p>
              <a:pPr algn="ctr"/>
              <a:r>
                <a:rPr lang="en-US" sz="1400" b="1" i="1" dirty="0" smtClean="0">
                  <a:solidFill>
                    <a:schemeClr val="bg1"/>
                  </a:solidFill>
                  <a:latin typeface="Corbel" panose="020B0503020204020204" pitchFamily="34" charset="0"/>
                </a:rPr>
                <a:t>Post primary pulmonary/</a:t>
              </a:r>
            </a:p>
            <a:p>
              <a:pPr algn="ctr"/>
              <a:r>
                <a:rPr lang="en-US" sz="1400" b="1" i="1" dirty="0" smtClean="0">
                  <a:solidFill>
                    <a:schemeClr val="bg1"/>
                  </a:solidFill>
                  <a:latin typeface="Corbel" panose="020B0503020204020204" pitchFamily="34" charset="0"/>
                </a:rPr>
                <a:t>Extra pulmonary/</a:t>
              </a:r>
            </a:p>
            <a:p>
              <a:pPr algn="ctr"/>
              <a:r>
                <a:rPr lang="en-US" sz="1400" b="1" i="1" dirty="0" smtClean="0">
                  <a:solidFill>
                    <a:schemeClr val="bg1"/>
                  </a:solidFill>
                  <a:latin typeface="Corbel" panose="020B0503020204020204" pitchFamily="34" charset="0"/>
                </a:rPr>
                <a:t>Miliary TB</a:t>
              </a:r>
              <a:endParaRPr lang="en-US" sz="1400" b="1" i="1" dirty="0">
                <a:solidFill>
                  <a:schemeClr val="bg1"/>
                </a:solidFill>
                <a:latin typeface="Corbel" panose="020B0503020204020204" pitchFamily="34" charset="0"/>
              </a:endParaRPr>
            </a:p>
          </p:txBody>
        </p:sp>
        <p:sp>
          <p:nvSpPr>
            <p:cNvPr id="36" name="TextBox 35"/>
            <p:cNvSpPr txBox="1"/>
            <p:nvPr/>
          </p:nvSpPr>
          <p:spPr>
            <a:xfrm>
              <a:off x="5239254" y="5638800"/>
              <a:ext cx="1435866" cy="369332"/>
            </a:xfrm>
            <a:prstGeom prst="rect">
              <a:avLst/>
            </a:prstGeom>
            <a:noFill/>
            <a:ln w="19050">
              <a:noFill/>
            </a:ln>
          </p:spPr>
          <p:txBody>
            <a:bodyPr wrap="square" rtlCol="0">
              <a:spAutoFit/>
            </a:bodyPr>
            <a:lstStyle/>
            <a:p>
              <a:pPr algn="ctr"/>
              <a:r>
                <a:rPr lang="en-US" b="1" dirty="0" smtClean="0">
                  <a:latin typeface="Corbel" panose="020B0503020204020204" pitchFamily="34" charset="0"/>
                </a:rPr>
                <a:t>Reactivation</a:t>
              </a:r>
              <a:endParaRPr lang="en-US" b="1" dirty="0">
                <a:latin typeface="Corbel" panose="020B0503020204020204" pitchFamily="34" charset="0"/>
              </a:endParaRPr>
            </a:p>
          </p:txBody>
        </p:sp>
        <p:sp>
          <p:nvSpPr>
            <p:cNvPr id="43" name="Up Arrow 42"/>
            <p:cNvSpPr/>
            <p:nvPr/>
          </p:nvSpPr>
          <p:spPr>
            <a:xfrm>
              <a:off x="3539743" y="3876040"/>
              <a:ext cx="1743093" cy="510140"/>
            </a:xfrm>
            <a:prstGeom prst="upArrow">
              <a:avLst>
                <a:gd name="adj1" fmla="val 75326"/>
                <a:gd name="adj2" fmla="val 50000"/>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613404" y="3876042"/>
              <a:ext cx="1600200" cy="553998"/>
            </a:xfrm>
            <a:prstGeom prst="rect">
              <a:avLst/>
            </a:prstGeom>
            <a:noFill/>
          </p:spPr>
          <p:txBody>
            <a:bodyPr wrap="square" rtlCol="0">
              <a:spAutoFit/>
            </a:bodyPr>
            <a:lstStyle/>
            <a:p>
              <a:pPr algn="ctr">
                <a:lnSpc>
                  <a:spcPts val="1200"/>
                </a:lnSpc>
              </a:pPr>
              <a:r>
                <a:rPr lang="en-US" sz="1200" b="1" dirty="0" smtClean="0">
                  <a:latin typeface="Corbel" panose="020B0503020204020204" pitchFamily="34" charset="0"/>
                </a:rPr>
                <a:t>(3)</a:t>
              </a:r>
            </a:p>
            <a:p>
              <a:pPr algn="ctr">
                <a:lnSpc>
                  <a:spcPts val="1200"/>
                </a:lnSpc>
              </a:pPr>
              <a:r>
                <a:rPr lang="en-US" sz="1200" b="1" dirty="0" smtClean="0">
                  <a:latin typeface="Corbel" panose="020B0503020204020204" pitchFamily="34" charset="0"/>
                </a:rPr>
                <a:t>Diagnosis and treatment of LTBI</a:t>
              </a:r>
              <a:endParaRPr lang="en-US" sz="1200" b="1" dirty="0">
                <a:latin typeface="Corbel" panose="020B0503020204020204" pitchFamily="34" charset="0"/>
              </a:endParaRPr>
            </a:p>
          </p:txBody>
        </p:sp>
        <p:sp>
          <p:nvSpPr>
            <p:cNvPr id="48" name="Up Arrow 47"/>
            <p:cNvSpPr/>
            <p:nvPr/>
          </p:nvSpPr>
          <p:spPr>
            <a:xfrm>
              <a:off x="6685280" y="1183640"/>
              <a:ext cx="1743093" cy="510140"/>
            </a:xfrm>
            <a:prstGeom prst="upArrow">
              <a:avLst>
                <a:gd name="adj1" fmla="val 75326"/>
                <a:gd name="adj2" fmla="val 50000"/>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58941" y="1183642"/>
              <a:ext cx="1600200" cy="553998"/>
            </a:xfrm>
            <a:prstGeom prst="rect">
              <a:avLst/>
            </a:prstGeom>
            <a:noFill/>
          </p:spPr>
          <p:txBody>
            <a:bodyPr wrap="square" rtlCol="0">
              <a:spAutoFit/>
            </a:bodyPr>
            <a:lstStyle/>
            <a:p>
              <a:pPr algn="ctr">
                <a:lnSpc>
                  <a:spcPts val="1200"/>
                </a:lnSpc>
              </a:pPr>
              <a:r>
                <a:rPr lang="en-US" sz="1200" b="1" dirty="0" smtClean="0">
                  <a:latin typeface="Corbel" panose="020B0503020204020204" pitchFamily="34" charset="0"/>
                </a:rPr>
                <a:t>(1)</a:t>
              </a:r>
            </a:p>
            <a:p>
              <a:pPr algn="ctr">
                <a:lnSpc>
                  <a:spcPts val="1200"/>
                </a:lnSpc>
              </a:pPr>
              <a:r>
                <a:rPr lang="en-US" sz="1200" b="1" dirty="0" smtClean="0">
                  <a:latin typeface="Corbel" panose="020B0503020204020204" pitchFamily="34" charset="0"/>
                </a:rPr>
                <a:t>Airborne Infection Control</a:t>
              </a:r>
              <a:endParaRPr lang="en-US" sz="1200" b="1" dirty="0">
                <a:latin typeface="Corbel" panose="020B0503020204020204" pitchFamily="34" charset="0"/>
              </a:endParaRPr>
            </a:p>
          </p:txBody>
        </p:sp>
        <p:sp>
          <p:nvSpPr>
            <p:cNvPr id="50" name="Up Arrow 49"/>
            <p:cNvSpPr/>
            <p:nvPr/>
          </p:nvSpPr>
          <p:spPr>
            <a:xfrm>
              <a:off x="6943707" y="6019520"/>
              <a:ext cx="1743093" cy="510140"/>
            </a:xfrm>
            <a:prstGeom prst="upArrow">
              <a:avLst>
                <a:gd name="adj1" fmla="val 75326"/>
                <a:gd name="adj2" fmla="val 50000"/>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017368" y="6019522"/>
              <a:ext cx="1600200" cy="553998"/>
            </a:xfrm>
            <a:prstGeom prst="rect">
              <a:avLst/>
            </a:prstGeom>
            <a:noFill/>
          </p:spPr>
          <p:txBody>
            <a:bodyPr wrap="square" rtlCol="0">
              <a:spAutoFit/>
            </a:bodyPr>
            <a:lstStyle/>
            <a:p>
              <a:pPr algn="ctr">
                <a:lnSpc>
                  <a:spcPts val="1200"/>
                </a:lnSpc>
              </a:pPr>
              <a:r>
                <a:rPr lang="en-US" sz="1200" b="1" dirty="0" smtClean="0">
                  <a:latin typeface="Corbel" panose="020B0503020204020204" pitchFamily="34" charset="0"/>
                </a:rPr>
                <a:t>(2)</a:t>
              </a:r>
            </a:p>
            <a:p>
              <a:pPr algn="ctr">
                <a:lnSpc>
                  <a:spcPts val="1200"/>
                </a:lnSpc>
              </a:pPr>
              <a:r>
                <a:rPr lang="en-US" sz="1200" b="1" dirty="0" smtClean="0">
                  <a:latin typeface="Corbel" panose="020B0503020204020204" pitchFamily="34" charset="0"/>
                </a:rPr>
                <a:t>Case finding and treatment of TB</a:t>
              </a:r>
              <a:endParaRPr lang="en-US" sz="1200" b="1" dirty="0">
                <a:latin typeface="Corbel" panose="020B0503020204020204" pitchFamily="34" charset="0"/>
              </a:endParaRPr>
            </a:p>
          </p:txBody>
        </p:sp>
        <p:sp>
          <p:nvSpPr>
            <p:cNvPr id="52" name="Up Arrow 51"/>
            <p:cNvSpPr/>
            <p:nvPr/>
          </p:nvSpPr>
          <p:spPr>
            <a:xfrm>
              <a:off x="6913880" y="3286760"/>
              <a:ext cx="1743093" cy="510140"/>
            </a:xfrm>
            <a:prstGeom prst="upArrow">
              <a:avLst>
                <a:gd name="adj1" fmla="val 75326"/>
                <a:gd name="adj2" fmla="val 50000"/>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987541" y="3286762"/>
              <a:ext cx="1600200" cy="553998"/>
            </a:xfrm>
            <a:prstGeom prst="rect">
              <a:avLst/>
            </a:prstGeom>
            <a:noFill/>
          </p:spPr>
          <p:txBody>
            <a:bodyPr wrap="square" rtlCol="0">
              <a:spAutoFit/>
            </a:bodyPr>
            <a:lstStyle/>
            <a:p>
              <a:pPr algn="ctr">
                <a:lnSpc>
                  <a:spcPts val="1200"/>
                </a:lnSpc>
              </a:pPr>
              <a:r>
                <a:rPr lang="en-US" sz="1200" b="1" dirty="0" smtClean="0">
                  <a:latin typeface="Corbel" panose="020B0503020204020204" pitchFamily="34" charset="0"/>
                </a:rPr>
                <a:t>(2)</a:t>
              </a:r>
            </a:p>
            <a:p>
              <a:pPr algn="ctr">
                <a:lnSpc>
                  <a:spcPts val="1200"/>
                </a:lnSpc>
              </a:pPr>
              <a:r>
                <a:rPr lang="en-US" sz="1200" b="1" dirty="0" smtClean="0">
                  <a:latin typeface="Corbel" panose="020B0503020204020204" pitchFamily="34" charset="0"/>
                </a:rPr>
                <a:t>Case finding and treatment of TB</a:t>
              </a:r>
              <a:endParaRPr lang="en-US" sz="1200" b="1" dirty="0">
                <a:latin typeface="Corbel" panose="020B0503020204020204" pitchFamily="34" charset="0"/>
              </a:endParaRPr>
            </a:p>
          </p:txBody>
        </p:sp>
        <p:sp>
          <p:nvSpPr>
            <p:cNvPr id="56" name="Rectangle 55"/>
            <p:cNvSpPr/>
            <p:nvPr/>
          </p:nvSpPr>
          <p:spPr>
            <a:xfrm>
              <a:off x="6019800" y="4008120"/>
              <a:ext cx="1371600" cy="109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Corbel" panose="020B0503020204020204" pitchFamily="34" charset="0"/>
              </a:endParaRPr>
            </a:p>
          </p:txBody>
        </p:sp>
        <p:sp>
          <p:nvSpPr>
            <p:cNvPr id="54" name="Rectangle 53"/>
            <p:cNvSpPr/>
            <p:nvPr/>
          </p:nvSpPr>
          <p:spPr>
            <a:xfrm>
              <a:off x="7071360" y="3840480"/>
              <a:ext cx="1828800" cy="129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rbel" panose="020B0503020204020204" pitchFamily="34" charset="0"/>
                </a:rPr>
                <a:t>~10% healthy adults</a:t>
              </a:r>
            </a:p>
            <a:p>
              <a:r>
                <a:rPr lang="en-US" sz="1400" b="1" dirty="0" smtClean="0">
                  <a:solidFill>
                    <a:schemeClr val="tx1"/>
                  </a:solidFill>
                  <a:latin typeface="Corbel" panose="020B0503020204020204" pitchFamily="34" charset="0"/>
                </a:rPr>
                <a:t>~20% children &lt;5 </a:t>
              </a:r>
              <a:r>
                <a:rPr lang="en-US" sz="1400" b="1" dirty="0" err="1" smtClean="0">
                  <a:solidFill>
                    <a:schemeClr val="tx1"/>
                  </a:solidFill>
                  <a:latin typeface="Corbel" panose="020B0503020204020204" pitchFamily="34" charset="0"/>
                </a:rPr>
                <a:t>yrs</a:t>
              </a:r>
              <a:endParaRPr lang="en-US" sz="1400" b="1" dirty="0" smtClean="0">
                <a:solidFill>
                  <a:schemeClr val="tx1"/>
                </a:solidFill>
                <a:latin typeface="Corbel" panose="020B0503020204020204" pitchFamily="34" charset="0"/>
              </a:endParaRPr>
            </a:p>
            <a:p>
              <a:r>
                <a:rPr lang="en-US" sz="1400" b="1" dirty="0" smtClean="0">
                  <a:solidFill>
                    <a:schemeClr val="tx1"/>
                  </a:solidFill>
                  <a:latin typeface="Corbel" panose="020B0503020204020204" pitchFamily="34" charset="0"/>
                </a:rPr>
                <a:t>~30% HIV+ patients</a:t>
              </a:r>
            </a:p>
            <a:p>
              <a:r>
                <a:rPr lang="en-US" sz="1400" b="1" dirty="0" smtClean="0">
                  <a:solidFill>
                    <a:schemeClr val="tx1"/>
                  </a:solidFill>
                  <a:latin typeface="Corbel" panose="020B0503020204020204" pitchFamily="34" charset="0"/>
                </a:rPr>
                <a:t>~40% children &lt;2 </a:t>
              </a:r>
              <a:r>
                <a:rPr lang="en-US" sz="1400" b="1" dirty="0" err="1" smtClean="0">
                  <a:solidFill>
                    <a:schemeClr val="tx1"/>
                  </a:solidFill>
                  <a:latin typeface="Corbel" panose="020B0503020204020204" pitchFamily="34" charset="0"/>
                </a:rPr>
                <a:t>yrs</a:t>
              </a:r>
              <a:endParaRPr lang="en-US" sz="1400" b="1" dirty="0" smtClean="0">
                <a:solidFill>
                  <a:schemeClr val="tx1"/>
                </a:solidFill>
                <a:latin typeface="Corbel" panose="020B0503020204020204" pitchFamily="34" charset="0"/>
              </a:endParaRPr>
            </a:p>
            <a:p>
              <a:r>
                <a:rPr lang="en-US" sz="1400" b="1" dirty="0" smtClean="0">
                  <a:solidFill>
                    <a:schemeClr val="tx1"/>
                  </a:solidFill>
                  <a:latin typeface="Corbel" panose="020B0503020204020204" pitchFamily="34" charset="0"/>
                </a:rPr>
                <a:t>   Other high risk        </a:t>
              </a:r>
            </a:p>
            <a:p>
              <a:r>
                <a:rPr lang="en-US" sz="1400" b="1" dirty="0">
                  <a:solidFill>
                    <a:schemeClr val="tx1"/>
                  </a:solidFill>
                  <a:latin typeface="Corbel" panose="020B0503020204020204" pitchFamily="34" charset="0"/>
                </a:rPr>
                <a:t> </a:t>
              </a:r>
              <a:r>
                <a:rPr lang="en-US" sz="1400" b="1" dirty="0" smtClean="0">
                  <a:solidFill>
                    <a:schemeClr val="tx1"/>
                  </a:solidFill>
                  <a:latin typeface="Corbel" panose="020B0503020204020204" pitchFamily="34" charset="0"/>
                </a:rPr>
                <a:t>           clinical settings</a:t>
              </a:r>
              <a:endParaRPr lang="en-US" sz="1400" b="1" dirty="0">
                <a:solidFill>
                  <a:schemeClr val="tx1"/>
                </a:solidFill>
                <a:latin typeface="Corbel" panose="020B0503020204020204" pitchFamily="34" charset="0"/>
              </a:endParaRPr>
            </a:p>
          </p:txBody>
        </p:sp>
        <p:sp>
          <p:nvSpPr>
            <p:cNvPr id="55" name="Rectangle 54"/>
            <p:cNvSpPr/>
            <p:nvPr/>
          </p:nvSpPr>
          <p:spPr>
            <a:xfrm>
              <a:off x="3505200" y="6022790"/>
              <a:ext cx="1677924" cy="506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rbel" panose="020B0503020204020204" pitchFamily="34" charset="0"/>
              </a:endParaRPr>
            </a:p>
          </p:txBody>
        </p:sp>
        <p:grpSp>
          <p:nvGrpSpPr>
            <p:cNvPr id="6" name="Group 5"/>
            <p:cNvGrpSpPr>
              <a:grpSpLocks noChangeAspect="1"/>
            </p:cNvGrpSpPr>
            <p:nvPr/>
          </p:nvGrpSpPr>
          <p:grpSpPr>
            <a:xfrm>
              <a:off x="3657600" y="5918840"/>
              <a:ext cx="2194560" cy="558160"/>
              <a:chOff x="3657600" y="5394612"/>
              <a:chExt cx="2637854" cy="670908"/>
            </a:xfrm>
          </p:grpSpPr>
          <p:sp>
            <p:nvSpPr>
              <p:cNvPr id="3" name="Isosceles Triangle 2"/>
              <p:cNvSpPr/>
              <p:nvPr/>
            </p:nvSpPr>
            <p:spPr>
              <a:xfrm>
                <a:off x="3657600" y="5733256"/>
                <a:ext cx="250823"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3657600" y="5410200"/>
                <a:ext cx="250823" cy="228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971356" y="5684520"/>
                <a:ext cx="232409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Corbel" panose="020B0503020204020204" pitchFamily="34" charset="0"/>
                  </a:rPr>
                  <a:t>Mycobacterial virulence</a:t>
                </a:r>
                <a:endParaRPr lang="en-US" sz="1200" b="1" dirty="0">
                  <a:solidFill>
                    <a:schemeClr val="tx1"/>
                  </a:solidFill>
                  <a:latin typeface="Corbel" panose="020B0503020204020204" pitchFamily="34" charset="0"/>
                </a:endParaRPr>
              </a:p>
            </p:txBody>
          </p:sp>
          <p:sp>
            <p:nvSpPr>
              <p:cNvPr id="47" name="Rectangle 46"/>
              <p:cNvSpPr/>
              <p:nvPr/>
            </p:nvSpPr>
            <p:spPr>
              <a:xfrm>
                <a:off x="3971356" y="5394612"/>
                <a:ext cx="232409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Corbel" panose="020B0503020204020204" pitchFamily="34" charset="0"/>
                  </a:rPr>
                  <a:t>Host immunity</a:t>
                </a:r>
                <a:endParaRPr lang="en-US" sz="1200" b="1" dirty="0">
                  <a:solidFill>
                    <a:schemeClr val="tx1"/>
                  </a:solidFill>
                  <a:latin typeface="Corbel" panose="020B0503020204020204" pitchFamily="34" charset="0"/>
                </a:endParaRPr>
              </a:p>
            </p:txBody>
          </p:sp>
        </p:grpSp>
      </p:grpSp>
    </p:spTree>
    <p:extLst>
      <p:ext uri="{BB962C8B-B14F-4D97-AF65-F5344CB8AC3E}">
        <p14:creationId xmlns:p14="http://schemas.microsoft.com/office/powerpoint/2010/main" val="172326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358"/>
            <a:ext cx="9131300" cy="914400"/>
          </a:xfrm>
        </p:spPr>
        <p:txBody>
          <a:bodyPr>
            <a:normAutofit/>
          </a:bodyPr>
          <a:lstStyle/>
          <a:p>
            <a:r>
              <a:rPr lang="en-US" sz="3200" dirty="0" smtClean="0"/>
              <a:t>Risk of TB Infection Progressing to TB Disease</a:t>
            </a:r>
            <a:endParaRPr lang="en-US" sz="3200" dirty="0"/>
          </a:p>
        </p:txBody>
      </p:sp>
      <p:pic>
        <p:nvPicPr>
          <p:cNvPr id="7" name="Picture 1029" descr="riskpict"/>
          <p:cNvPicPr>
            <a:picLocks noChangeAspect="1" noChangeArrowheads="1"/>
          </p:cNvPicPr>
          <p:nvPr/>
        </p:nvPicPr>
        <p:blipFill rotWithShape="1">
          <a:blip r:embed="rId2">
            <a:extLst>
              <a:ext uri="{28A0092B-C50C-407E-A947-70E740481C1C}">
                <a14:useLocalDpi xmlns:a14="http://schemas.microsoft.com/office/drawing/2010/main" val="0"/>
              </a:ext>
            </a:extLst>
          </a:blip>
          <a:srcRect t="17285"/>
          <a:stretch/>
        </p:blipFill>
        <p:spPr bwMode="auto">
          <a:xfrm>
            <a:off x="228600" y="1600200"/>
            <a:ext cx="8641507" cy="3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1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358"/>
            <a:ext cx="9131300" cy="914400"/>
          </a:xfrm>
        </p:spPr>
        <p:txBody>
          <a:bodyPr>
            <a:noAutofit/>
          </a:bodyPr>
          <a:lstStyle/>
          <a:p>
            <a:r>
              <a:rPr lang="en-US" sz="3200" dirty="0" smtClean="0"/>
              <a:t>Immune Response to TB Infection and Disease</a:t>
            </a:r>
            <a:endParaRPr lang="en-US" sz="3200" dirty="0"/>
          </a:p>
        </p:txBody>
      </p:sp>
      <p:sp>
        <p:nvSpPr>
          <p:cNvPr id="4" name="Text Box 112"/>
          <p:cNvSpPr txBox="1">
            <a:spLocks noChangeArrowheads="1"/>
          </p:cNvSpPr>
          <p:nvPr/>
        </p:nvSpPr>
        <p:spPr bwMode="auto">
          <a:xfrm>
            <a:off x="5775396" y="6019800"/>
            <a:ext cx="1082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solidFill>
                  <a:schemeClr val="bg1"/>
                </a:solidFill>
                <a:latin typeface="Corbel" panose="020B0503020204020204" pitchFamily="34" charset="0"/>
              </a:rPr>
              <a:t>Active TB</a:t>
            </a:r>
          </a:p>
        </p:txBody>
      </p:sp>
      <p:pic>
        <p:nvPicPr>
          <p:cNvPr id="5" name="Picture 4"/>
          <p:cNvPicPr>
            <a:picLocks noChangeAspect="1"/>
          </p:cNvPicPr>
          <p:nvPr/>
        </p:nvPicPr>
        <p:blipFill>
          <a:blip r:embed="rId2"/>
          <a:stretch>
            <a:fillRect/>
          </a:stretch>
        </p:blipFill>
        <p:spPr>
          <a:xfrm>
            <a:off x="1064906" y="1597177"/>
            <a:ext cx="7014188" cy="4407822"/>
          </a:xfrm>
          <a:prstGeom prst="rect">
            <a:avLst/>
          </a:prstGeom>
        </p:spPr>
      </p:pic>
    </p:spTree>
    <p:extLst>
      <p:ext uri="{BB962C8B-B14F-4D97-AF65-F5344CB8AC3E}">
        <p14:creationId xmlns:p14="http://schemas.microsoft.com/office/powerpoint/2010/main" val="154772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3176</Words>
  <Application>Microsoft Office PowerPoint</Application>
  <PresentationFormat>On-screen Show (4:3)</PresentationFormat>
  <Paragraphs>598</Paragraphs>
  <Slides>42</Slides>
  <Notes>13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Custom Design</vt:lpstr>
      <vt:lpstr>PowerPoint Presentation</vt:lpstr>
      <vt:lpstr>PowerPoint Presentation</vt:lpstr>
      <vt:lpstr>Objectives</vt:lpstr>
      <vt:lpstr>Global Impact and Burden of TB</vt:lpstr>
      <vt:lpstr>Why We Need New Tools to Fight TB</vt:lpstr>
      <vt:lpstr>Immunology of TB</vt:lpstr>
      <vt:lpstr>PowerPoint Presentation</vt:lpstr>
      <vt:lpstr>Risk of TB Infection Progressing to TB Disease</vt:lpstr>
      <vt:lpstr>Immune Response to TB Infection and Disease</vt:lpstr>
      <vt:lpstr>PowerPoint Presentation</vt:lpstr>
      <vt:lpstr>PowerPoint Presentation</vt:lpstr>
      <vt:lpstr>PPD = Alphabet Soup of Antigens</vt:lpstr>
      <vt:lpstr>PowerPoint Presentation</vt:lpstr>
      <vt:lpstr>PowerPoint Presentation</vt:lpstr>
      <vt:lpstr>PowerPoint Presentation</vt:lpstr>
      <vt:lpstr>PowerPoint Presentation</vt:lpstr>
      <vt:lpstr>PowerPoint Presentation</vt:lpstr>
      <vt:lpstr>Timeline: IGRAs and IGRA Guidelines</vt:lpstr>
      <vt:lpstr>IGRA Antigens are Specific for M. tuberculosis</vt:lpstr>
      <vt:lpstr>QFT TB Antigens Specificity vs. TST</vt:lpstr>
      <vt:lpstr>QFT Premise for Antigen Detection  </vt:lpstr>
      <vt:lpstr>QFT Procedure</vt:lpstr>
      <vt:lpstr>PowerPoint Presentation</vt:lpstr>
      <vt:lpstr>Interpretation of QFT Results</vt:lpstr>
      <vt:lpstr>Typical Positive QFT Results</vt:lpstr>
      <vt:lpstr>Typical Negative QFTs</vt:lpstr>
      <vt:lpstr>Example of Indeterminant Values</vt:lpstr>
      <vt:lpstr>T-SPOT®.TB</vt:lpstr>
      <vt:lpstr>Sensitivity &amp; Specificity: QFT vs. T-SPOT vs. TST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20 year old man who recently arrived from India needs to be screened for latent tuberculosis before he starts Graduate school.  He states that he was told that he received the BCG vaccine in India when he was an infant. The best test for assessing latent TB with the least number of false positives is: </vt:lpstr>
      <vt:lpstr>An 18 year old woman with HIV who you suspect may not be taking her anti-retroviral drugs on a regular basis has been drawn for her routine QuantiFERON-TB test. Her test results come back reading:  Indeterminant, Low Mitogen.  The most likely reason for this test result is:</vt:lpstr>
      <vt:lpstr>A High School exchange student from Uganda is taken by his U. S. sponsor  family to their family practitioner to get an MMR vaccination.  A week later the school asks the family to get a PPD or a QFT test on their sponsored exchange student.  The QFT result comes back with a result of  Indeterminant: High Nil. What is the explanation for the Indeterminant result.</vt:lpstr>
      <vt:lpstr> A 21 year old recent graduate from college is about to start medical school in August. Student health draws a QFT test on the student and the result comes back positive for Latent TB.  The student tells the nurse that he worked his way through college cleaning aquariums and one summer got an infection on his hand and forearm from Mycobacterium marinum.  The probable reason for the positive QFT test is: </vt:lpstr>
      <vt:lpstr>How Can an IGRA Help You?</vt:lpstr>
      <vt:lpstr>TB?  Or not TB?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2012-10-05T20:02:34Z</dcterms:created>
  <dcterms:modified xsi:type="dcterms:W3CDTF">2015-03-30T14:17:32Z</dcterms:modified>
</cp:coreProperties>
</file>