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301" r:id="rId2"/>
    <p:sldId id="302" r:id="rId3"/>
    <p:sldId id="321" r:id="rId4"/>
    <p:sldId id="381" r:id="rId5"/>
    <p:sldId id="264" r:id="rId6"/>
    <p:sldId id="309" r:id="rId7"/>
    <p:sldId id="335" r:id="rId8"/>
    <p:sldId id="336" r:id="rId9"/>
    <p:sldId id="338" r:id="rId10"/>
    <p:sldId id="337" r:id="rId11"/>
    <p:sldId id="339" r:id="rId12"/>
    <p:sldId id="382" r:id="rId13"/>
    <p:sldId id="327" r:id="rId14"/>
    <p:sldId id="392" r:id="rId15"/>
    <p:sldId id="331" r:id="rId16"/>
    <p:sldId id="332" r:id="rId17"/>
    <p:sldId id="328" r:id="rId18"/>
    <p:sldId id="395" r:id="rId19"/>
    <p:sldId id="329" r:id="rId20"/>
    <p:sldId id="385" r:id="rId21"/>
    <p:sldId id="384" r:id="rId22"/>
    <p:sldId id="383" r:id="rId23"/>
    <p:sldId id="289" r:id="rId24"/>
    <p:sldId id="333" r:id="rId25"/>
    <p:sldId id="396" r:id="rId26"/>
    <p:sldId id="334" r:id="rId27"/>
    <p:sldId id="394" r:id="rId28"/>
    <p:sldId id="393" r:id="rId29"/>
    <p:sldId id="399" r:id="rId30"/>
    <p:sldId id="400" r:id="rId31"/>
    <p:sldId id="366" r:id="rId32"/>
    <p:sldId id="367" r:id="rId33"/>
    <p:sldId id="368" r:id="rId34"/>
    <p:sldId id="369" r:id="rId35"/>
    <p:sldId id="370" r:id="rId36"/>
    <p:sldId id="371" r:id="rId37"/>
    <p:sldId id="372" r:id="rId38"/>
    <p:sldId id="373" r:id="rId39"/>
    <p:sldId id="374" r:id="rId40"/>
    <p:sldId id="375" r:id="rId41"/>
    <p:sldId id="389" r:id="rId42"/>
    <p:sldId id="401" r:id="rId43"/>
    <p:sldId id="376" r:id="rId44"/>
    <p:sldId id="377" r:id="rId45"/>
    <p:sldId id="378" r:id="rId46"/>
    <p:sldId id="379" r:id="rId47"/>
    <p:sldId id="380" r:id="rId48"/>
    <p:sldId id="391" r:id="rId49"/>
    <p:sldId id="386" r:id="rId50"/>
    <p:sldId id="387" r:id="rId51"/>
    <p:sldId id="388" r:id="rId52"/>
    <p:sldId id="322" r:id="rId53"/>
    <p:sldId id="397" r:id="rId54"/>
    <p:sldId id="398" r:id="rId55"/>
    <p:sldId id="324" r:id="rId5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D4B"/>
    <a:srgbClr val="C8E7FF"/>
    <a:srgbClr val="D2EBFF"/>
    <a:srgbClr val="C6E9FC"/>
    <a:srgbClr val="D2FFFF"/>
    <a:srgbClr val="96C34B"/>
    <a:srgbClr val="A5D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93" autoAdjust="0"/>
  </p:normalViewPr>
  <p:slideViewPr>
    <p:cSldViewPr>
      <p:cViewPr>
        <p:scale>
          <a:sx n="62" d="100"/>
          <a:sy n="62" d="100"/>
        </p:scale>
        <p:origin x="-1176" y="-30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4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CF16F2CB-387E-4115-A8C7-B99DD9DA34E9}" type="datetimeFigureOut">
              <a:rPr lang="en-US" smtClean="0"/>
              <a:pPr/>
              <a:t>4/23/2015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6BBF8743-6297-4B73-A830-D76DE70DF719}" type="slidenum">
              <a:rPr lang="en-US" smtClean="0"/>
              <a:pPr/>
              <a:t>‹#›</a:t>
            </a:fld>
            <a:endParaRPr lang="en-US"/>
          </a:p>
        </p:txBody>
      </p:sp>
    </p:spTree>
    <p:extLst>
      <p:ext uri="{BB962C8B-B14F-4D97-AF65-F5344CB8AC3E}">
        <p14:creationId xmlns:p14="http://schemas.microsoft.com/office/powerpoint/2010/main" val="149367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ED99B-670F-479C-B3F0-42664F2789E6}" type="slidenum">
              <a:rPr lang="en-US"/>
              <a:pPr/>
              <a:t>5</a:t>
            </a:fld>
            <a:endParaRPr lang="en-US"/>
          </a:p>
        </p:txBody>
      </p:sp>
      <p:sp>
        <p:nvSpPr>
          <p:cNvPr id="568322" name="Rectangle 2"/>
          <p:cNvSpPr>
            <a:spLocks noGrp="1" noRot="1" noChangeAspect="1" noChangeArrowheads="1" noTextEdit="1"/>
          </p:cNvSpPr>
          <p:nvPr>
            <p:ph type="sldImg"/>
          </p:nvPr>
        </p:nvSpPr>
        <p:spPr>
          <a:xfrm>
            <a:off x="1196975" y="690563"/>
            <a:ext cx="4618038" cy="3463925"/>
          </a:xfrm>
          <a:ln/>
        </p:spPr>
      </p:sp>
      <p:sp>
        <p:nvSpPr>
          <p:cNvPr id="568323" name="Rectangle 3"/>
          <p:cNvSpPr>
            <a:spLocks noGrp="1" noChangeArrowheads="1"/>
          </p:cNvSpPr>
          <p:nvPr>
            <p:ph type="body" idx="1"/>
          </p:nvPr>
        </p:nvSpPr>
        <p:spPr>
          <a:xfrm>
            <a:off x="961496" y="4388969"/>
            <a:ext cx="5143699" cy="4156845"/>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ED99B-670F-479C-B3F0-42664F2789E6}" type="slidenum">
              <a:rPr lang="en-US"/>
              <a:pPr/>
              <a:t>6</a:t>
            </a:fld>
            <a:endParaRPr lang="en-US"/>
          </a:p>
        </p:txBody>
      </p:sp>
      <p:sp>
        <p:nvSpPr>
          <p:cNvPr id="568322" name="Rectangle 2"/>
          <p:cNvSpPr>
            <a:spLocks noGrp="1" noRot="1" noChangeAspect="1" noChangeArrowheads="1" noTextEdit="1"/>
          </p:cNvSpPr>
          <p:nvPr>
            <p:ph type="sldImg"/>
          </p:nvPr>
        </p:nvSpPr>
        <p:spPr>
          <a:xfrm>
            <a:off x="1196975" y="690563"/>
            <a:ext cx="4618038" cy="3463925"/>
          </a:xfrm>
          <a:ln/>
        </p:spPr>
      </p:sp>
      <p:sp>
        <p:nvSpPr>
          <p:cNvPr id="568323" name="Rectangle 3"/>
          <p:cNvSpPr>
            <a:spLocks noGrp="1" noChangeArrowheads="1"/>
          </p:cNvSpPr>
          <p:nvPr>
            <p:ph type="body" idx="1"/>
          </p:nvPr>
        </p:nvSpPr>
        <p:spPr>
          <a:xfrm>
            <a:off x="961496" y="4388969"/>
            <a:ext cx="5143699" cy="4156845"/>
          </a:xfrm>
        </p:spPr>
        <p:txBody>
          <a:bodyPr/>
          <a:lstStyle/>
          <a:p>
            <a:pPr lvl="0">
              <a:spcBef>
                <a:spcPct val="4000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Still, the pace of new infections continues at far too high a level— particularly among certain groups.</a:t>
            </a:r>
            <a:endParaRPr lang="en-US" dirty="0"/>
          </a:p>
        </p:txBody>
      </p:sp>
      <p:sp>
        <p:nvSpPr>
          <p:cNvPr id="4" name="Slide Number Placeholder 3"/>
          <p:cNvSpPr>
            <a:spLocks noGrp="1"/>
          </p:cNvSpPr>
          <p:nvPr>
            <p:ph type="sldNum" sz="quarter" idx="10"/>
          </p:nvPr>
        </p:nvSpPr>
        <p:spPr/>
        <p:txBody>
          <a:bodyPr/>
          <a:lstStyle/>
          <a:p>
            <a:fld id="{6BBF8743-6297-4B73-A830-D76DE70DF71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r>
              <a:rPr lang="it-IT" dirty="0" smtClean="0">
                <a:latin typeface="Arial" pitchFamily="34" charset="0"/>
                <a:cs typeface="Arial" pitchFamily="34" charset="0"/>
              </a:rPr>
              <a:t>In 2012, it was estimated that the global incidence of TB was 122 cases per 100,000 population, with most cases occurring in Asia (58%) and Africa (27%). About 450,000 new</a:t>
            </a:r>
            <a:r>
              <a:rPr lang="it-IT" baseline="0" dirty="0" smtClean="0">
                <a:latin typeface="Arial" pitchFamily="34" charset="0"/>
                <a:cs typeface="Arial" pitchFamily="34" charset="0"/>
              </a:rPr>
              <a:t> </a:t>
            </a:r>
            <a:r>
              <a:rPr lang="it-IT" dirty="0" smtClean="0">
                <a:latin typeface="Arial" pitchFamily="34" charset="0"/>
                <a:cs typeface="Arial" pitchFamily="34" charset="0"/>
              </a:rPr>
              <a:t>MDR-TB</a:t>
            </a:r>
            <a:r>
              <a:rPr lang="it-IT" baseline="0" dirty="0" smtClean="0">
                <a:latin typeface="Arial" pitchFamily="34" charset="0"/>
                <a:cs typeface="Arial" pitchFamily="34" charset="0"/>
              </a:rPr>
              <a:t> cases were estimated to emerge, while some 170,000 MDR-TB patients died in the same year.</a:t>
            </a:r>
            <a:endParaRPr lang="it-IT"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6" name="Slide Number Placeholder 5"/>
          <p:cNvSpPr>
            <a:spLocks noGrp="1"/>
          </p:cNvSpPr>
          <p:nvPr>
            <p:ph type="sldNum" sz="quarter" idx="12"/>
          </p:nvPr>
        </p:nvSpPr>
        <p:spPr/>
        <p:txBody>
          <a:bodyPr/>
          <a:lstStyle/>
          <a:p>
            <a:fld id="{3B32E81C-164C-4F79-8CF5-F3DC7ED5BB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4/250/2014</a:t>
            </a:r>
            <a:endParaRPr lang="en-US"/>
          </a:p>
        </p:txBody>
      </p:sp>
      <p:sp>
        <p:nvSpPr>
          <p:cNvPr id="6" name="Slide Number Placeholder 5"/>
          <p:cNvSpPr>
            <a:spLocks noGrp="1"/>
          </p:cNvSpPr>
          <p:nvPr>
            <p:ph type="sldNum" sz="quarter" idx="12"/>
          </p:nvPr>
        </p:nvSpPr>
        <p:spPr/>
        <p:txBody>
          <a:bodyPr/>
          <a:lstStyle/>
          <a:p>
            <a:fld id="{3B32E81C-164C-4F79-8CF5-F3DC7ED5BBB5}" type="slidenum">
              <a:rPr lang="en-US" smtClean="0"/>
              <a:pPr/>
              <a:t>‹#›</a:t>
            </a:fld>
            <a:endParaRPr lang="en-US"/>
          </a:p>
        </p:txBody>
      </p:sp>
      <p:pic>
        <p:nvPicPr>
          <p:cNvPr id="7"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4/250/2014</a:t>
            </a:r>
            <a:endParaRPr lang="en-US"/>
          </a:p>
        </p:txBody>
      </p:sp>
      <p:sp>
        <p:nvSpPr>
          <p:cNvPr id="6" name="Slide Number Placeholder 5"/>
          <p:cNvSpPr>
            <a:spLocks noGrp="1"/>
          </p:cNvSpPr>
          <p:nvPr>
            <p:ph type="sldNum" sz="quarter" idx="12"/>
          </p:nvPr>
        </p:nvSpPr>
        <p:spPr/>
        <p:txBody>
          <a:bodyPr/>
          <a:lstStyle/>
          <a:p>
            <a:fld id="{3B32E81C-164C-4F79-8CF5-F3DC7ED5BBB5}" type="slidenum">
              <a:rPr lang="en-US" smtClean="0"/>
              <a:pPr/>
              <a:t>‹#›</a:t>
            </a:fld>
            <a:endParaRPr lang="en-US"/>
          </a:p>
        </p:txBody>
      </p:sp>
      <p:pic>
        <p:nvPicPr>
          <p:cNvPr id="7"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931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4/24/2015</a:t>
            </a:r>
            <a:endParaRPr lang="en-US" dirty="0"/>
          </a:p>
        </p:txBody>
      </p:sp>
      <p:sp>
        <p:nvSpPr>
          <p:cNvPr id="6" name="Slide Number Placeholder 5"/>
          <p:cNvSpPr>
            <a:spLocks noGrp="1"/>
          </p:cNvSpPr>
          <p:nvPr>
            <p:ph type="sldNum" sz="quarter" idx="12"/>
          </p:nvPr>
        </p:nvSpPr>
        <p:spPr/>
        <p:txBody>
          <a:bodyPr/>
          <a:lstStyle/>
          <a:p>
            <a:fld id="{3B32E81C-164C-4F79-8CF5-F3DC7ED5BBB5}" type="slidenum">
              <a:rPr lang="en-US" smtClean="0"/>
              <a:pPr/>
              <a:t>‹#›</a:t>
            </a:fld>
            <a:endParaRPr lang="en-US"/>
          </a:p>
        </p:txBody>
      </p:sp>
      <p:pic>
        <p:nvPicPr>
          <p:cNvPr id="8" name="Picture 1"/>
          <p:cNvPicPr>
            <a:picLocks noChangeAspect="1" noChangeArrowheads="1"/>
          </p:cNvPicPr>
          <p:nvPr userDrawn="1"/>
        </p:nvPicPr>
        <p:blipFill>
          <a:blip r:embed="rId2" cstate="print"/>
          <a:srcRect/>
          <a:stretch>
            <a:fillRect/>
          </a:stretch>
        </p:blipFill>
        <p:spPr bwMode="auto">
          <a:xfrm>
            <a:off x="3657600" y="6324600"/>
            <a:ext cx="1841500"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6" name="Slide Number Placeholder 5"/>
          <p:cNvSpPr>
            <a:spLocks noGrp="1"/>
          </p:cNvSpPr>
          <p:nvPr>
            <p:ph type="sldNum" sz="quarter" idx="12"/>
          </p:nvPr>
        </p:nvSpPr>
        <p:spPr/>
        <p:txBody>
          <a:bodyPr/>
          <a:lstStyle/>
          <a:p>
            <a:fld id="{3B32E81C-164C-4F79-8CF5-F3DC7ED5BBB5}" type="slidenum">
              <a:rPr lang="en-US" smtClean="0"/>
              <a:pPr/>
              <a:t>‹#›</a:t>
            </a:fld>
            <a:endParaRPr lang="en-US"/>
          </a:p>
        </p:txBody>
      </p:sp>
      <p:pic>
        <p:nvPicPr>
          <p:cNvPr id="7" name="Picture 1"/>
          <p:cNvPicPr>
            <a:picLocks noChangeAspect="1" noChangeArrowheads="1"/>
          </p:cNvPicPr>
          <p:nvPr userDrawn="1"/>
        </p:nvPicPr>
        <p:blipFill>
          <a:blip r:embed="rId2" cstate="print"/>
          <a:srcRect/>
          <a:stretch>
            <a:fillRect/>
          </a:stretch>
        </p:blipFill>
        <p:spPr bwMode="auto">
          <a:xfrm>
            <a:off x="3657600" y="6324600"/>
            <a:ext cx="1841500" cy="4572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4/24/2014</a:t>
            </a:r>
            <a:endParaRPr lang="en-US" dirty="0"/>
          </a:p>
        </p:txBody>
      </p:sp>
      <p:sp>
        <p:nvSpPr>
          <p:cNvPr id="7" name="Slide Number Placeholder 6"/>
          <p:cNvSpPr>
            <a:spLocks noGrp="1"/>
          </p:cNvSpPr>
          <p:nvPr>
            <p:ph type="sldNum" sz="quarter" idx="12"/>
          </p:nvPr>
        </p:nvSpPr>
        <p:spPr/>
        <p:txBody>
          <a:bodyPr/>
          <a:lstStyle/>
          <a:p>
            <a:fld id="{3B32E81C-164C-4F79-8CF5-F3DC7ED5BBB5}" type="slidenum">
              <a:rPr lang="en-US" smtClean="0"/>
              <a:pPr/>
              <a:t>‹#›</a:t>
            </a:fld>
            <a:endParaRPr lang="en-US"/>
          </a:p>
        </p:txBody>
      </p:sp>
      <p:pic>
        <p:nvPicPr>
          <p:cNvPr id="8"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4/24/2014</a:t>
            </a:r>
            <a:endParaRPr lang="en-US" dirty="0"/>
          </a:p>
        </p:txBody>
      </p:sp>
      <p:sp>
        <p:nvSpPr>
          <p:cNvPr id="9" name="Slide Number Placeholder 8"/>
          <p:cNvSpPr>
            <a:spLocks noGrp="1"/>
          </p:cNvSpPr>
          <p:nvPr>
            <p:ph type="sldNum" sz="quarter" idx="12"/>
          </p:nvPr>
        </p:nvSpPr>
        <p:spPr/>
        <p:txBody>
          <a:bodyPr/>
          <a:lstStyle/>
          <a:p>
            <a:fld id="{3B32E81C-164C-4F79-8CF5-F3DC7ED5BBB5}" type="slidenum">
              <a:rPr lang="en-US" smtClean="0"/>
              <a:pPr/>
              <a:t>‹#›</a:t>
            </a:fld>
            <a:endParaRPr lang="en-US"/>
          </a:p>
        </p:txBody>
      </p:sp>
      <p:pic>
        <p:nvPicPr>
          <p:cNvPr id="10"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a:t>
            </a:fld>
            <a:endParaRPr lang="en-US"/>
          </a:p>
        </p:txBody>
      </p:sp>
      <p:pic>
        <p:nvPicPr>
          <p:cNvPr id="6"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4/24/2014</a:t>
            </a:r>
            <a:endParaRPr lang="en-US" dirty="0"/>
          </a:p>
        </p:txBody>
      </p:sp>
      <p:sp>
        <p:nvSpPr>
          <p:cNvPr id="4" name="Slide Number Placeholder 3"/>
          <p:cNvSpPr>
            <a:spLocks noGrp="1"/>
          </p:cNvSpPr>
          <p:nvPr>
            <p:ph type="sldNum" sz="quarter" idx="12"/>
          </p:nvPr>
        </p:nvSpPr>
        <p:spPr/>
        <p:txBody>
          <a:bodyPr/>
          <a:lstStyle/>
          <a:p>
            <a:fld id="{3B32E81C-164C-4F79-8CF5-F3DC7ED5BBB5}" type="slidenum">
              <a:rPr lang="en-US" smtClean="0"/>
              <a:pPr/>
              <a:t>‹#›</a:t>
            </a:fld>
            <a:endParaRPr lang="en-US"/>
          </a:p>
        </p:txBody>
      </p:sp>
      <p:pic>
        <p:nvPicPr>
          <p:cNvPr id="5"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4/250/2014</a:t>
            </a:r>
            <a:endParaRPr lang="en-US"/>
          </a:p>
        </p:txBody>
      </p:sp>
      <p:sp>
        <p:nvSpPr>
          <p:cNvPr id="7" name="Slide Number Placeholder 6"/>
          <p:cNvSpPr>
            <a:spLocks noGrp="1"/>
          </p:cNvSpPr>
          <p:nvPr>
            <p:ph type="sldNum" sz="quarter" idx="12"/>
          </p:nvPr>
        </p:nvSpPr>
        <p:spPr/>
        <p:txBody>
          <a:bodyPr/>
          <a:lstStyle/>
          <a:p>
            <a:fld id="{3B32E81C-164C-4F79-8CF5-F3DC7ED5BBB5}" type="slidenum">
              <a:rPr lang="en-US" smtClean="0"/>
              <a:pPr/>
              <a:t>‹#›</a:t>
            </a:fld>
            <a:endParaRPr lang="en-US"/>
          </a:p>
        </p:txBody>
      </p:sp>
      <p:pic>
        <p:nvPicPr>
          <p:cNvPr id="8"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4/250/2014</a:t>
            </a:r>
            <a:endParaRPr lang="en-US"/>
          </a:p>
        </p:txBody>
      </p:sp>
      <p:sp>
        <p:nvSpPr>
          <p:cNvPr id="7" name="Slide Number Placeholder 6"/>
          <p:cNvSpPr>
            <a:spLocks noGrp="1"/>
          </p:cNvSpPr>
          <p:nvPr>
            <p:ph type="sldNum" sz="quarter" idx="12"/>
          </p:nvPr>
        </p:nvSpPr>
        <p:spPr/>
        <p:txBody>
          <a:bodyPr/>
          <a:lstStyle/>
          <a:p>
            <a:fld id="{3B32E81C-164C-4F79-8CF5-F3DC7ED5BBB5}" type="slidenum">
              <a:rPr lang="en-US" smtClean="0"/>
              <a:pPr/>
              <a:t>‹#›</a:t>
            </a:fld>
            <a:endParaRPr lang="en-US"/>
          </a:p>
        </p:txBody>
      </p:sp>
      <p:pic>
        <p:nvPicPr>
          <p:cNvPr id="8"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E7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A5CD4B"/>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solidFill>
            <a:schemeClr val="bg1"/>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4/24/2014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2E81C-164C-4F79-8CF5-F3DC7ED5BBB5}" type="slidenum">
              <a:rPr lang="en-US" smtClean="0"/>
              <a:pPr/>
              <a:t>‹#›</a:t>
            </a:fld>
            <a:endParaRPr lang="en-US"/>
          </a:p>
        </p:txBody>
      </p:sp>
      <p:pic>
        <p:nvPicPr>
          <p:cNvPr id="8" name="Picture 1"/>
          <p:cNvPicPr>
            <a:picLocks noChangeAspect="1" noChangeArrowheads="1"/>
          </p:cNvPicPr>
          <p:nvPr userDrawn="1"/>
        </p:nvPicPr>
        <p:blipFill>
          <a:blip r:embed="rId14" cstate="print"/>
          <a:srcRect/>
          <a:stretch>
            <a:fillRect/>
          </a:stretch>
        </p:blipFill>
        <p:spPr bwMode="auto">
          <a:xfrm>
            <a:off x="3657600" y="6324600"/>
            <a:ext cx="18415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Tuberculosis Conference - Registration"/>
          <p:cNvPicPr>
            <a:picLocks noChangeAspect="1" noChangeArrowheads="1"/>
          </p:cNvPicPr>
          <p:nvPr/>
        </p:nvPicPr>
        <p:blipFill>
          <a:blip r:embed="rId2" cstate="print"/>
          <a:srcRect/>
          <a:stretch>
            <a:fillRect/>
          </a:stretch>
        </p:blipFill>
        <p:spPr bwMode="auto">
          <a:xfrm>
            <a:off x="762000" y="-1600200"/>
            <a:ext cx="7543800" cy="5829301"/>
          </a:xfrm>
          <a:prstGeom prst="rect">
            <a:avLst/>
          </a:prstGeom>
          <a:noFill/>
        </p:spPr>
      </p:pic>
      <p:sp>
        <p:nvSpPr>
          <p:cNvPr id="2" name="Title 1"/>
          <p:cNvSpPr>
            <a:spLocks noGrp="1"/>
          </p:cNvSpPr>
          <p:nvPr>
            <p:ph type="ctrTitle"/>
          </p:nvPr>
        </p:nvSpPr>
        <p:spPr>
          <a:solidFill>
            <a:srgbClr val="A5CD4B"/>
          </a:solidFill>
        </p:spPr>
        <p:txBody>
          <a:bodyPr/>
          <a:lstStyle/>
          <a:p>
            <a:r>
              <a:rPr lang="en-US" b="1" dirty="0" smtClean="0">
                <a:solidFill>
                  <a:schemeClr val="bg1">
                    <a:lumMod val="95000"/>
                  </a:schemeClr>
                </a:solidFill>
                <a:effectLst>
                  <a:outerShdw blurRad="38100" dist="38100" dir="2700000" algn="tl">
                    <a:srgbClr val="000000">
                      <a:alpha val="43137"/>
                    </a:srgbClr>
                  </a:outerShdw>
                </a:effectLst>
              </a:rPr>
              <a:t>TB and HIV </a:t>
            </a:r>
            <a:r>
              <a:rPr lang="en-US" b="1" dirty="0" err="1" smtClean="0">
                <a:solidFill>
                  <a:schemeClr val="bg1">
                    <a:lumMod val="95000"/>
                  </a:schemeClr>
                </a:solidFill>
                <a:effectLst>
                  <a:outerShdw blurRad="38100" dist="38100" dir="2700000" algn="tl">
                    <a:srgbClr val="000000">
                      <a:alpha val="43137"/>
                    </a:srgbClr>
                  </a:outerShdw>
                </a:effectLst>
              </a:rPr>
              <a:t>Coinfection</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tx1"/>
                </a:solidFill>
              </a:rPr>
              <a:t>Bruce A. Bush, M.D.</a:t>
            </a:r>
          </a:p>
          <a:p>
            <a:r>
              <a:rPr lang="en-US" sz="2400" dirty="0" smtClean="0">
                <a:solidFill>
                  <a:schemeClr val="tx1"/>
                </a:solidFill>
              </a:rPr>
              <a:t>Regional Tuberculosis Consultant</a:t>
            </a:r>
          </a:p>
          <a:p>
            <a:r>
              <a:rPr lang="en-US" sz="2400" dirty="0" smtClean="0">
                <a:solidFill>
                  <a:schemeClr val="tx1"/>
                </a:solidFill>
              </a:rPr>
              <a:t>Pennsylvania Department of Health</a:t>
            </a:r>
          </a:p>
          <a:p>
            <a:r>
              <a:rPr lang="en-US" sz="2400" dirty="0" smtClean="0">
                <a:solidFill>
                  <a:schemeClr val="tx1"/>
                </a:solidFill>
              </a:rPr>
              <a:t>Senior Vice President for Medical Affairs</a:t>
            </a:r>
          </a:p>
          <a:p>
            <a:r>
              <a:rPr lang="en-US" sz="2400" dirty="0" smtClean="0">
                <a:solidFill>
                  <a:schemeClr val="tx1"/>
                </a:solidFill>
              </a:rPr>
              <a:t>Indiana Regional Medical Center</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Incidence and Prevalence</a:t>
            </a:r>
            <a:endParaRPr lang="en-US" dirty="0"/>
          </a:p>
        </p:txBody>
      </p:sp>
      <p:sp>
        <p:nvSpPr>
          <p:cNvPr id="3" name="Content Placeholder 2"/>
          <p:cNvSpPr>
            <a:spLocks noGrp="1"/>
          </p:cNvSpPr>
          <p:nvPr>
            <p:ph idx="1"/>
          </p:nvPr>
        </p:nvSpPr>
        <p:spPr>
          <a:xfrm>
            <a:off x="457200" y="1600201"/>
            <a:ext cx="8229600" cy="3886200"/>
          </a:xfrm>
        </p:spPr>
        <p:txBody>
          <a:bodyPr/>
          <a:lstStyle/>
          <a:p>
            <a:r>
              <a:rPr lang="en-US" dirty="0" smtClean="0"/>
              <a:t>In 2012, an estimated 47,989 people were diagnosed with HIV infection in the United States.</a:t>
            </a:r>
          </a:p>
          <a:p>
            <a:r>
              <a:rPr lang="en-US" dirty="0" smtClean="0"/>
              <a:t>In that same year, an estimated 27,928 people were diagnosed with AIDS.</a:t>
            </a:r>
          </a:p>
          <a:p>
            <a:r>
              <a:rPr lang="en-US" dirty="0" smtClean="0"/>
              <a:t>Overall, an estimated 1,170,989 people in the United States have been diagnosed with AIDS.</a:t>
            </a:r>
            <a:endParaRPr lang="en-US" dirty="0"/>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Deaths</a:t>
            </a:r>
            <a:endParaRPr lang="en-US" dirty="0"/>
          </a:p>
        </p:txBody>
      </p:sp>
      <p:sp>
        <p:nvSpPr>
          <p:cNvPr id="3" name="Content Placeholder 2"/>
          <p:cNvSpPr>
            <a:spLocks noGrp="1"/>
          </p:cNvSpPr>
          <p:nvPr>
            <p:ph idx="1"/>
          </p:nvPr>
        </p:nvSpPr>
        <p:spPr>
          <a:xfrm>
            <a:off x="457200" y="1600201"/>
            <a:ext cx="8229600" cy="3886200"/>
          </a:xfrm>
        </p:spPr>
        <p:txBody>
          <a:bodyPr/>
          <a:lstStyle/>
          <a:p>
            <a:r>
              <a:rPr lang="en-US" dirty="0" smtClean="0"/>
              <a:t>An estimated 13,834 people with an AIDS diagnosis died in 2011</a:t>
            </a:r>
          </a:p>
          <a:p>
            <a:r>
              <a:rPr lang="en-US" dirty="0" smtClean="0"/>
              <a:t>Approximately 648,459 people in the United States with an AIDS diagnosis have overall.</a:t>
            </a:r>
          </a:p>
          <a:p>
            <a:r>
              <a:rPr lang="en-US" dirty="0" smtClean="0"/>
              <a:t>The deaths of persons with an AIDS diagnosis can be due to any cause – that is, the death may or may not be related to AIDS.</a:t>
            </a:r>
            <a:endParaRPr lang="en-US" dirty="0"/>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and TB Co-epidemic</a:t>
            </a:r>
            <a:endParaRPr lang="en-US" dirty="0"/>
          </a:p>
        </p:txBody>
      </p:sp>
      <p:sp>
        <p:nvSpPr>
          <p:cNvPr id="4" name="Date Placeholder 3"/>
          <p:cNvSpPr>
            <a:spLocks noGrp="1"/>
          </p:cNvSpPr>
          <p:nvPr>
            <p:ph type="dt" sz="half" idx="10"/>
          </p:nvPr>
        </p:nvSpPr>
        <p:spPr/>
        <p:txBody>
          <a:bodyPr/>
          <a:lstStyle/>
          <a:p>
            <a:r>
              <a:rPr lang="en-US"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12</a:t>
            </a:fld>
            <a:endParaRPr lang="en-US"/>
          </a:p>
        </p:txBody>
      </p:sp>
      <p:pic>
        <p:nvPicPr>
          <p:cNvPr id="6" name="Picture 2" descr="TB-HIV"/>
          <p:cNvPicPr>
            <a:picLocks noChangeAspect="1" noChangeArrowheads="1"/>
          </p:cNvPicPr>
          <p:nvPr/>
        </p:nvPicPr>
        <p:blipFill>
          <a:blip r:embed="rId2" cstate="print"/>
          <a:stretch>
            <a:fillRect/>
          </a:stretch>
        </p:blipFill>
        <p:spPr bwMode="auto">
          <a:xfrm>
            <a:off x="740664" y="440622"/>
            <a:ext cx="7772400" cy="399307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Co-Epidemic</a:t>
            </a:r>
            <a:endParaRPr lang="en-US" dirty="0"/>
          </a:p>
        </p:txBody>
      </p:sp>
      <p:sp>
        <p:nvSpPr>
          <p:cNvPr id="3" name="Content Placeholder 2"/>
          <p:cNvSpPr>
            <a:spLocks noGrp="1"/>
          </p:cNvSpPr>
          <p:nvPr>
            <p:ph idx="1"/>
          </p:nvPr>
        </p:nvSpPr>
        <p:spPr>
          <a:xfrm>
            <a:off x="457200" y="1600201"/>
            <a:ext cx="8229600" cy="3733800"/>
          </a:xfrm>
        </p:spPr>
        <p:txBody>
          <a:bodyPr/>
          <a:lstStyle/>
          <a:p>
            <a:r>
              <a:rPr lang="en-US" dirty="0" smtClean="0"/>
              <a:t>HIV and tuberculosis (TB) are so closely connected that their relationship is often described as a co-epidemic.</a:t>
            </a:r>
          </a:p>
          <a:p>
            <a:r>
              <a:rPr lang="en-US" dirty="0" smtClean="0"/>
              <a:t>In the last 15 years the number of new TB cases has more than doubled in countries where the number of HIV infections is also high. </a:t>
            </a:r>
            <a:endParaRPr lang="en-US" dirty="0"/>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4/24/2014</a:t>
            </a:r>
            <a:endParaRPr lang="en-US" dirty="0"/>
          </a:p>
        </p:txBody>
      </p:sp>
      <p:sp>
        <p:nvSpPr>
          <p:cNvPr id="4" name="Slide Number Placeholder 3"/>
          <p:cNvSpPr>
            <a:spLocks noGrp="1"/>
          </p:cNvSpPr>
          <p:nvPr>
            <p:ph type="sldNum" sz="quarter" idx="12"/>
          </p:nvPr>
        </p:nvSpPr>
        <p:spPr/>
        <p:txBody>
          <a:bodyPr/>
          <a:lstStyle/>
          <a:p>
            <a:fld id="{3B32E81C-164C-4F79-8CF5-F3DC7ED5BBB5}" type="slidenum">
              <a:rPr lang="en-US" smtClean="0"/>
              <a:pPr/>
              <a:t>14</a:t>
            </a:fld>
            <a:endParaRPr lang="en-US"/>
          </a:p>
        </p:txBody>
      </p:sp>
      <p:pic>
        <p:nvPicPr>
          <p:cNvPr id="72706" name="Picture 2"/>
          <p:cNvPicPr>
            <a:picLocks noChangeAspect="1" noChangeArrowheads="1"/>
          </p:cNvPicPr>
          <p:nvPr/>
        </p:nvPicPr>
        <p:blipFill>
          <a:blip r:embed="rId2" cstate="print"/>
          <a:srcRect/>
          <a:stretch>
            <a:fillRect/>
          </a:stretch>
        </p:blipFill>
        <p:spPr bwMode="auto">
          <a:xfrm>
            <a:off x="609600" y="685800"/>
            <a:ext cx="7848600" cy="51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Co-Epidemic</a:t>
            </a:r>
            <a:endParaRPr lang="en-US" dirty="0"/>
          </a:p>
        </p:txBody>
      </p:sp>
      <p:sp>
        <p:nvSpPr>
          <p:cNvPr id="3" name="Content Placeholder 2"/>
          <p:cNvSpPr>
            <a:spLocks noGrp="1"/>
          </p:cNvSpPr>
          <p:nvPr>
            <p:ph idx="1"/>
          </p:nvPr>
        </p:nvSpPr>
        <p:spPr/>
        <p:txBody>
          <a:bodyPr>
            <a:normAutofit lnSpcReduction="10000"/>
          </a:bodyPr>
          <a:lstStyle/>
          <a:p>
            <a:r>
              <a:rPr lang="en-US" dirty="0" smtClean="0"/>
              <a:t>The World Health Organization (WHO) estimates 11.4 million people worldwide are infected with both </a:t>
            </a:r>
            <a:r>
              <a:rPr lang="en-US" i="1" dirty="0" smtClean="0"/>
              <a:t>Mycobacterium tuberculosis </a:t>
            </a:r>
            <a:r>
              <a:rPr lang="en-US" dirty="0" smtClean="0"/>
              <a:t>(</a:t>
            </a:r>
            <a:r>
              <a:rPr lang="en-US" i="1" dirty="0" err="1" smtClean="0"/>
              <a:t>Mtb</a:t>
            </a:r>
            <a:r>
              <a:rPr lang="en-US" dirty="0" smtClean="0"/>
              <a:t>) and HIV</a:t>
            </a:r>
          </a:p>
          <a:p>
            <a:r>
              <a:rPr lang="en-US" dirty="0" smtClean="0"/>
              <a:t>The primary cause of death in those infected with both microbes is from TB, not AIDS.</a:t>
            </a:r>
          </a:p>
          <a:p>
            <a:r>
              <a:rPr lang="en-US" dirty="0" smtClean="0"/>
              <a:t>In the United States, health experts estimate about two out of ten people who have TB are also infected with HIV.</a:t>
            </a:r>
            <a:endParaRPr lang="en-US" dirty="0"/>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Co-Epidemic</a:t>
            </a:r>
            <a:endParaRPr lang="en-US" dirty="0"/>
          </a:p>
        </p:txBody>
      </p:sp>
      <p:sp>
        <p:nvSpPr>
          <p:cNvPr id="3" name="Content Placeholder 2"/>
          <p:cNvSpPr>
            <a:spLocks noGrp="1"/>
          </p:cNvSpPr>
          <p:nvPr>
            <p:ph idx="1"/>
          </p:nvPr>
        </p:nvSpPr>
        <p:spPr/>
        <p:txBody>
          <a:bodyPr>
            <a:normAutofit/>
          </a:bodyPr>
          <a:lstStyle/>
          <a:p>
            <a:r>
              <a:rPr lang="en-US" dirty="0" smtClean="0"/>
              <a:t>One of the first signs that a person is infected with HIV may be that he or she suddenly develops TB. This form of TB often occurs in areas outside the lungs, particularly when the person is in the later stages of AIDS.</a:t>
            </a:r>
          </a:p>
          <a:p>
            <a:r>
              <a:rPr lang="en-US" dirty="0" smtClean="0"/>
              <a:t>It is much more likely for people infected with </a:t>
            </a:r>
            <a:r>
              <a:rPr lang="en-US" i="1" dirty="0" err="1" smtClean="0"/>
              <a:t>Mtb</a:t>
            </a:r>
            <a:r>
              <a:rPr lang="en-US" dirty="0" smtClean="0"/>
              <a:t> and HIV to develop active TB than it is for someone that is infected only with </a:t>
            </a:r>
            <a:r>
              <a:rPr lang="en-US" i="1" dirty="0" err="1" smtClean="0"/>
              <a:t>Mtb</a:t>
            </a:r>
            <a:r>
              <a:rPr lang="en-US" dirty="0" smtClean="0"/>
              <a:t>.</a:t>
            </a:r>
            <a:endParaRPr lang="en-US" dirty="0"/>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a:t>
            </a:r>
            <a:endParaRPr lang="en-US" dirty="0"/>
          </a:p>
        </p:txBody>
      </p:sp>
      <p:sp>
        <p:nvSpPr>
          <p:cNvPr id="3" name="Content Placeholder 2"/>
          <p:cNvSpPr>
            <a:spLocks noGrp="1"/>
          </p:cNvSpPr>
          <p:nvPr>
            <p:ph idx="1"/>
          </p:nvPr>
        </p:nvSpPr>
        <p:spPr>
          <a:xfrm>
            <a:off x="457200" y="1600201"/>
            <a:ext cx="8229600" cy="2286000"/>
          </a:xfrm>
        </p:spPr>
        <p:txBody>
          <a:bodyPr/>
          <a:lstStyle/>
          <a:p>
            <a:pPr>
              <a:buNone/>
            </a:pPr>
            <a:r>
              <a:rPr lang="en-US" dirty="0" smtClean="0"/>
              <a:t>The risk of developing tuberculosis (TB) is estimated to be between 26 and 31 times greater in people living with HIV than among those without HIV infection.</a:t>
            </a:r>
            <a:endParaRPr lang="en-US" dirty="0"/>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TB Infection</a:t>
            </a:r>
            <a:endParaRPr lang="en-US" dirty="0"/>
          </a:p>
        </p:txBody>
      </p:sp>
      <p:sp>
        <p:nvSpPr>
          <p:cNvPr id="3" name="Content Placeholder 2"/>
          <p:cNvSpPr>
            <a:spLocks noGrp="1"/>
          </p:cNvSpPr>
          <p:nvPr>
            <p:ph idx="1"/>
          </p:nvPr>
        </p:nvSpPr>
        <p:spPr>
          <a:xfrm>
            <a:off x="457200" y="1600201"/>
            <a:ext cx="8229600" cy="3810000"/>
          </a:xfrm>
        </p:spPr>
        <p:txBody>
          <a:bodyPr/>
          <a:lstStyle/>
          <a:p>
            <a:r>
              <a:rPr lang="en-US" dirty="0" smtClean="0"/>
              <a:t>Someone with untreated latent TB infection and HIV infection is </a:t>
            </a:r>
            <a:r>
              <a:rPr lang="en-US" b="1" dirty="0" smtClean="0"/>
              <a:t>much more</a:t>
            </a:r>
            <a:r>
              <a:rPr lang="en-US" dirty="0" smtClean="0"/>
              <a:t> likely to develop TB disease during his or her lifetime than someone without HIV infection.</a:t>
            </a:r>
          </a:p>
          <a:p>
            <a:r>
              <a:rPr lang="en-US" dirty="0" smtClean="0"/>
              <a:t>Among people with latent TB infection, HIV infection is the strongest known risk factor for progressing to TB disease.</a:t>
            </a:r>
            <a:endParaRPr lang="en-US" dirty="0"/>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and HIV Statistics</a:t>
            </a:r>
            <a:endParaRPr lang="en-US" dirty="0"/>
          </a:p>
        </p:txBody>
      </p:sp>
      <p:sp>
        <p:nvSpPr>
          <p:cNvPr id="3" name="Content Placeholder 2"/>
          <p:cNvSpPr>
            <a:spLocks noGrp="1"/>
          </p:cNvSpPr>
          <p:nvPr>
            <p:ph idx="1"/>
          </p:nvPr>
        </p:nvSpPr>
        <p:spPr>
          <a:xfrm>
            <a:off x="457200" y="1600201"/>
            <a:ext cx="8229600" cy="2743200"/>
          </a:xfrm>
        </p:spPr>
        <p:txBody>
          <a:bodyPr>
            <a:normAutofit/>
          </a:bodyPr>
          <a:lstStyle/>
          <a:p>
            <a:pPr lvl="0"/>
            <a:r>
              <a:rPr lang="en-US" dirty="0" smtClean="0"/>
              <a:t>The two diseases are a deadly combination; they are far more destructive together than either disease alone.</a:t>
            </a:r>
          </a:p>
          <a:p>
            <a:pPr lvl="0"/>
            <a:r>
              <a:rPr lang="en-US" dirty="0" smtClean="0"/>
              <a:t>In developing countries many people infected with HIV contract TB as the first sign of AIDS.</a:t>
            </a:r>
          </a:p>
        </p:txBody>
      </p:sp>
      <p:sp>
        <p:nvSpPr>
          <p:cNvPr id="4" name="Date Placeholder 3"/>
          <p:cNvSpPr>
            <a:spLocks noGrp="1"/>
          </p:cNvSpPr>
          <p:nvPr>
            <p:ph type="dt" sz="half" idx="10"/>
          </p:nvPr>
        </p:nvSpPr>
        <p:spPr/>
        <p:txBody>
          <a:bodyPr/>
          <a:lstStyle/>
          <a:p>
            <a:r>
              <a:rPr lang="en-US" dirty="0" smtClean="0"/>
              <a:t>4/2542014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5CD4B"/>
          </a:solidFill>
        </p:spPr>
        <p:txBody>
          <a:bodyPr/>
          <a:lstStyle/>
          <a:p>
            <a:r>
              <a:rPr lang="en-US" dirty="0" smtClean="0">
                <a:solidFill>
                  <a:schemeClr val="bg1">
                    <a:lumMod val="95000"/>
                  </a:schemeClr>
                </a:solidFill>
                <a:effectLst>
                  <a:outerShdw blurRad="38100" dist="38100" dir="2700000" algn="tl">
                    <a:srgbClr val="000000">
                      <a:alpha val="43137"/>
                    </a:srgbClr>
                  </a:outerShdw>
                </a:effectLst>
              </a:rPr>
              <a:t>Disclosures</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0" y="1600200"/>
            <a:ext cx="4114800" cy="4525963"/>
          </a:xfrm>
        </p:spPr>
        <p:txBody>
          <a:bodyPr>
            <a:normAutofit/>
          </a:bodyPr>
          <a:lstStyle/>
          <a:p>
            <a:pPr marL="0" indent="0" algn="ctr">
              <a:buNone/>
            </a:pPr>
            <a:endParaRPr lang="en-US" b="1" dirty="0" smtClean="0"/>
          </a:p>
          <a:p>
            <a:pPr marL="0" indent="0" algn="ctr">
              <a:buNone/>
            </a:pPr>
            <a:r>
              <a:rPr lang="en-US" b="1" dirty="0" smtClean="0"/>
              <a:t>I do not have any financial arrangements or affiliations with a commercial entity.</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3657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7"/>
          <p:cNvSpPr>
            <a:spLocks noGrp="1"/>
          </p:cNvSpPr>
          <p:nvPr>
            <p:ph type="dt" sz="half" idx="10"/>
          </p:nvPr>
        </p:nvSpPr>
        <p:spPr/>
        <p:txBody>
          <a:bodyPr/>
          <a:lstStyle/>
          <a:p>
            <a:r>
              <a:rPr lang="en-US" dirty="0" smtClean="0"/>
              <a:t>4/24/2014</a:t>
            </a:r>
            <a:endParaRPr lang="en-US" dirty="0"/>
          </a:p>
        </p:txBody>
      </p:sp>
      <p:sp>
        <p:nvSpPr>
          <p:cNvPr id="9" name="Slide Number Placeholder 8"/>
          <p:cNvSpPr>
            <a:spLocks noGrp="1"/>
          </p:cNvSpPr>
          <p:nvPr>
            <p:ph type="sldNum" sz="quarter" idx="12"/>
          </p:nvPr>
        </p:nvSpPr>
        <p:spPr/>
        <p:txBody>
          <a:bodyPr/>
          <a:lstStyle/>
          <a:p>
            <a:fld id="{3B32E81C-164C-4F79-8CF5-F3DC7ED5BBB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Date Placeholder 2"/>
          <p:cNvSpPr>
            <a:spLocks noGrp="1"/>
          </p:cNvSpPr>
          <p:nvPr>
            <p:ph type="dt" sz="half" idx="10"/>
          </p:nvPr>
        </p:nvSpPr>
        <p:spPr/>
        <p:txBody>
          <a:bodyPr/>
          <a:lstStyle/>
          <a:p>
            <a:r>
              <a:rPr lang="en-US" smtClean="0"/>
              <a:t>4/24/2014</a:t>
            </a:r>
            <a:endParaRPr lang="en-US" dirty="0"/>
          </a:p>
        </p:txBody>
      </p:sp>
      <p:sp>
        <p:nvSpPr>
          <p:cNvPr id="4" name="Slide Number Placeholder 3"/>
          <p:cNvSpPr>
            <a:spLocks noGrp="1"/>
          </p:cNvSpPr>
          <p:nvPr>
            <p:ph type="sldNum" sz="quarter" idx="12"/>
          </p:nvPr>
        </p:nvSpPr>
        <p:spPr/>
        <p:txBody>
          <a:bodyPr/>
          <a:lstStyle/>
          <a:p>
            <a:fld id="{3B32E81C-164C-4F79-8CF5-F3DC7ED5BBB5}" type="slidenum">
              <a:rPr lang="en-US" smtClean="0"/>
              <a:pPr/>
              <a:t>20</a:t>
            </a:fld>
            <a:endParaRPr lang="en-US"/>
          </a:p>
        </p:txBody>
      </p:sp>
      <p:pic>
        <p:nvPicPr>
          <p:cNvPr id="5" name="Picture 2" descr="http://www.priory.com/cmol/TBHIV2K.gif"/>
          <p:cNvPicPr>
            <a:picLocks noChangeAspect="1" noChangeArrowheads="1"/>
          </p:cNvPicPr>
          <p:nvPr/>
        </p:nvPicPr>
        <p:blipFill>
          <a:blip r:embed="rId2" cstate="print"/>
          <a:srcRect/>
          <a:stretch>
            <a:fillRect/>
          </a:stretch>
        </p:blipFill>
        <p:spPr bwMode="auto">
          <a:xfrm>
            <a:off x="685800" y="2057400"/>
            <a:ext cx="7726042" cy="3505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114800" cy="1162050"/>
          </a:xfrm>
        </p:spPr>
        <p:txBody>
          <a:bodyPr anchor="ctr">
            <a:normAutofit/>
          </a:bodyPr>
          <a:lstStyle/>
          <a:p>
            <a:r>
              <a:rPr lang="en-US" sz="3600" dirty="0" smtClean="0"/>
              <a:t>TB and HIV Statistics</a:t>
            </a:r>
            <a:endParaRPr lang="en-US" sz="3600" dirty="0"/>
          </a:p>
        </p:txBody>
      </p:sp>
      <p:sp>
        <p:nvSpPr>
          <p:cNvPr id="4" name="Text Placeholder 3"/>
          <p:cNvSpPr>
            <a:spLocks noGrp="1"/>
          </p:cNvSpPr>
          <p:nvPr>
            <p:ph type="body" sz="half" idx="2"/>
          </p:nvPr>
        </p:nvSpPr>
        <p:spPr>
          <a:xfrm>
            <a:off x="457200" y="1435100"/>
            <a:ext cx="4114800" cy="4691063"/>
          </a:xfrm>
        </p:spPr>
        <p:txBody>
          <a:bodyPr>
            <a:normAutofit/>
          </a:bodyPr>
          <a:lstStyle/>
          <a:p>
            <a:pPr marL="228600" lvl="0" indent="-228600">
              <a:buFont typeface="Arial" pitchFamily="34" charset="0"/>
              <a:buChar char="•"/>
            </a:pPr>
            <a:r>
              <a:rPr lang="en-US" sz="2400" dirty="0" smtClean="0"/>
              <a:t>At least one-third of the 38.6 million HIV-positive people in the world are also infected with TB and are at greatly increased risk of developing TB disease (the active and contagious form of TB).</a:t>
            </a:r>
          </a:p>
          <a:p>
            <a:pPr marL="228600" lvl="0" indent="-228600">
              <a:buFont typeface="Arial" pitchFamily="34" charset="0"/>
              <a:buChar char="•"/>
            </a:pPr>
            <a:endParaRPr lang="en-US" sz="2400" dirty="0" smtClean="0"/>
          </a:p>
          <a:p>
            <a:pPr marL="228600" lvl="0" indent="-228600">
              <a:buFont typeface="Arial" pitchFamily="34" charset="0"/>
              <a:buChar char="•"/>
            </a:pPr>
            <a:r>
              <a:rPr lang="en-US" sz="2400" dirty="0" smtClean="0"/>
              <a:t>In some settings, TB kills up to half of all AIDS patients.</a:t>
            </a:r>
          </a:p>
        </p:txBody>
      </p:sp>
      <p:sp>
        <p:nvSpPr>
          <p:cNvPr id="5" name="Date Placeholder 4"/>
          <p:cNvSpPr>
            <a:spLocks noGrp="1"/>
          </p:cNvSpPr>
          <p:nvPr>
            <p:ph type="dt" sz="half" idx="10"/>
          </p:nvPr>
        </p:nvSpPr>
        <p:spPr/>
        <p:txBody>
          <a:bodyPr/>
          <a:lstStyle/>
          <a:p>
            <a:r>
              <a:rPr lang="en-US" smtClean="0"/>
              <a:t>4/250/2014</a:t>
            </a:r>
            <a:endParaRPr lang="en-US"/>
          </a:p>
        </p:txBody>
      </p:sp>
      <p:sp>
        <p:nvSpPr>
          <p:cNvPr id="6" name="Slide Number Placeholder 5"/>
          <p:cNvSpPr>
            <a:spLocks noGrp="1"/>
          </p:cNvSpPr>
          <p:nvPr>
            <p:ph type="sldNum" sz="quarter" idx="12"/>
          </p:nvPr>
        </p:nvSpPr>
        <p:spPr/>
        <p:txBody>
          <a:bodyPr/>
          <a:lstStyle/>
          <a:p>
            <a:fld id="{3B32E81C-164C-4F79-8CF5-F3DC7ED5BBB5}" type="slidenum">
              <a:rPr lang="en-US" smtClean="0"/>
              <a:pPr/>
              <a:t>21</a:t>
            </a:fld>
            <a:endParaRPr lang="en-US"/>
          </a:p>
        </p:txBody>
      </p:sp>
      <p:pic>
        <p:nvPicPr>
          <p:cNvPr id="7" name="Picture 2" descr="https://s-media-cache-ak0.pinimg.com/236x/58/f0/31/58f0315da93abb05e76a00c403593132.jpg"/>
          <p:cNvPicPr>
            <a:picLocks noGrp="1" noChangeAspect="1" noChangeArrowheads="1"/>
          </p:cNvPicPr>
          <p:nvPr>
            <p:ph idx="1"/>
          </p:nvPr>
        </p:nvPicPr>
        <p:blipFill>
          <a:blip r:embed="rId2" cstate="print"/>
          <a:srcRect/>
          <a:stretch>
            <a:fillRect/>
          </a:stretch>
        </p:blipFill>
        <p:spPr bwMode="auto">
          <a:xfrm>
            <a:off x="5029200" y="304800"/>
            <a:ext cx="3597433" cy="577723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4/24/2014</a:t>
            </a:r>
            <a:endParaRPr lang="en-US" dirty="0"/>
          </a:p>
        </p:txBody>
      </p:sp>
      <p:sp>
        <p:nvSpPr>
          <p:cNvPr id="3" name="Slide Number Placeholder 2"/>
          <p:cNvSpPr>
            <a:spLocks noGrp="1"/>
          </p:cNvSpPr>
          <p:nvPr>
            <p:ph type="sldNum" sz="quarter" idx="12"/>
          </p:nvPr>
        </p:nvSpPr>
        <p:spPr/>
        <p:txBody>
          <a:bodyPr/>
          <a:lstStyle/>
          <a:p>
            <a:fld id="{3B32E81C-164C-4F79-8CF5-F3DC7ED5BBB5}" type="slidenum">
              <a:rPr lang="en-US" smtClean="0"/>
              <a:pPr/>
              <a:t>22</a:t>
            </a:fld>
            <a:endParaRPr lang="en-US"/>
          </a:p>
        </p:txBody>
      </p:sp>
      <p:pic>
        <p:nvPicPr>
          <p:cNvPr id="4" name="Picture 2" descr="http://childrensprize.org/wp-content/uploads/2014/05/tb-hiv-520x520.png"/>
          <p:cNvPicPr>
            <a:picLocks noChangeAspect="1" noChangeArrowheads="1"/>
          </p:cNvPicPr>
          <p:nvPr/>
        </p:nvPicPr>
        <p:blipFill>
          <a:blip r:embed="rId2" cstate="print"/>
          <a:srcRect/>
          <a:stretch>
            <a:fillRect/>
          </a:stretch>
        </p:blipFill>
        <p:spPr bwMode="auto">
          <a:xfrm>
            <a:off x="1905000" y="533399"/>
            <a:ext cx="5334000" cy="53340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2602019" y="155575"/>
            <a:ext cx="6408713" cy="677863"/>
          </a:xfrm>
          <a:prstGeom prst="rect">
            <a:avLst/>
          </a:prstGeom>
          <a:solidFill>
            <a:srgbClr val="A5CD4B"/>
          </a:solidFill>
          <a:ln w="9525">
            <a:noFill/>
            <a:miter lim="800000"/>
            <a:headEnd/>
            <a:tailEnd/>
          </a:ln>
          <a:effectLst>
            <a:outerShdw dist="17961" dir="2700000" algn="ctr" rotWithShape="0">
              <a:srgbClr val="96CCEE"/>
            </a:outerShdw>
          </a:effectLst>
        </p:spPr>
        <p:txBody>
          <a:bodyPr wrap="square" lIns="0" tIns="0" rIns="0" bIns="0" anchor="ctr">
            <a:spAutoFit/>
          </a:bodyPr>
          <a:lstStyle/>
          <a:p>
            <a:pPr algn="ctr">
              <a:defRPr/>
            </a:pPr>
            <a:r>
              <a:rPr lang="en-GB" sz="4400" dirty="0" smtClean="0">
                <a:solidFill>
                  <a:schemeClr val="bg1"/>
                </a:solidFill>
                <a:effectLst>
                  <a:outerShdw blurRad="38100" dist="38100" dir="2700000" algn="tl">
                    <a:srgbClr val="000000">
                      <a:alpha val="43137"/>
                    </a:srgbClr>
                  </a:outerShdw>
                </a:effectLst>
                <a:latin typeface="Calibri" pitchFamily="34" charset="0"/>
                <a:cs typeface="Arial" charset="0"/>
              </a:rPr>
              <a:t>The </a:t>
            </a:r>
            <a:r>
              <a:rPr lang="en-GB" sz="4400" dirty="0">
                <a:solidFill>
                  <a:schemeClr val="bg1"/>
                </a:solidFill>
                <a:effectLst>
                  <a:outerShdw blurRad="38100" dist="38100" dir="2700000" algn="tl">
                    <a:srgbClr val="000000">
                      <a:alpha val="43137"/>
                    </a:srgbClr>
                  </a:outerShdw>
                </a:effectLst>
                <a:latin typeface="Calibri" pitchFamily="34" charset="0"/>
                <a:cs typeface="Arial" charset="0"/>
              </a:rPr>
              <a:t>global TB </a:t>
            </a:r>
            <a:r>
              <a:rPr lang="en-GB" sz="4400" dirty="0" smtClean="0">
                <a:solidFill>
                  <a:schemeClr val="bg1"/>
                </a:solidFill>
                <a:effectLst>
                  <a:outerShdw blurRad="38100" dist="38100" dir="2700000" algn="tl">
                    <a:srgbClr val="000000">
                      <a:alpha val="43137"/>
                    </a:srgbClr>
                  </a:outerShdw>
                </a:effectLst>
                <a:latin typeface="Calibri" pitchFamily="34" charset="0"/>
                <a:cs typeface="Arial" charset="0"/>
              </a:rPr>
              <a:t>situation</a:t>
            </a:r>
            <a:endParaRPr lang="en-US" sz="4400" kern="0" dirty="0">
              <a:solidFill>
                <a:schemeClr val="bg1"/>
              </a:solidFill>
              <a:effectLst>
                <a:outerShdw blurRad="38100" dist="38100" dir="2700000" algn="tl">
                  <a:srgbClr val="000000">
                    <a:alpha val="43137"/>
                  </a:srgbClr>
                </a:outerShdw>
              </a:effectLst>
              <a:latin typeface="Calibri" pitchFamily="34" charset="0"/>
              <a:ea typeface="+mj-ea"/>
              <a:cs typeface="+mj-cs"/>
            </a:endParaRPr>
          </a:p>
        </p:txBody>
      </p:sp>
      <p:grpSp>
        <p:nvGrpSpPr>
          <p:cNvPr id="2" name="Group 17"/>
          <p:cNvGrpSpPr>
            <a:grpSpLocks/>
          </p:cNvGrpSpPr>
          <p:nvPr/>
        </p:nvGrpSpPr>
        <p:grpSpPr bwMode="auto">
          <a:xfrm>
            <a:off x="0" y="1352550"/>
            <a:ext cx="9144000" cy="4667250"/>
            <a:chOff x="46164" y="1410608"/>
            <a:chExt cx="9143876" cy="5007010"/>
          </a:xfrm>
        </p:grpSpPr>
        <p:sp>
          <p:nvSpPr>
            <p:cNvPr id="7174" name="Rectangle 2"/>
            <p:cNvSpPr>
              <a:spLocks noChangeArrowheads="1"/>
            </p:cNvSpPr>
            <p:nvPr/>
          </p:nvSpPr>
          <p:spPr bwMode="auto">
            <a:xfrm>
              <a:off x="2961940" y="1410608"/>
              <a:ext cx="2978364" cy="769398"/>
            </a:xfrm>
            <a:prstGeom prst="rect">
              <a:avLst/>
            </a:prstGeom>
            <a:solidFill>
              <a:srgbClr val="002060"/>
            </a:solidFill>
            <a:ln w="9525">
              <a:noFill/>
              <a:miter lim="800000"/>
              <a:headEnd/>
              <a:tailEnd/>
            </a:ln>
          </p:spPr>
          <p:txBody>
            <a:bodyPr wrap="square">
              <a:spAutoFit/>
            </a:bodyPr>
            <a:lstStyle/>
            <a:p>
              <a:pPr algn="ctr">
                <a:spcBef>
                  <a:spcPct val="20000"/>
                </a:spcBef>
              </a:pPr>
              <a:r>
                <a:rPr lang="en-GB" sz="2200" dirty="0">
                  <a:solidFill>
                    <a:schemeClr val="bg1"/>
                  </a:solidFill>
                  <a:latin typeface="Tahoma" pitchFamily="34" charset="0"/>
                  <a:cs typeface="Tahoma" pitchFamily="34" charset="0"/>
                </a:rPr>
                <a:t>Estimated </a:t>
              </a:r>
              <a:r>
                <a:rPr lang="en-GB" sz="2200" dirty="0" smtClean="0">
                  <a:solidFill>
                    <a:schemeClr val="bg1"/>
                  </a:solidFill>
                  <a:latin typeface="Tahoma" pitchFamily="34" charset="0"/>
                  <a:cs typeface="Tahoma" pitchFamily="34" charset="0"/>
                </a:rPr>
                <a:t>incidence, 2012</a:t>
              </a:r>
              <a:endParaRPr lang="en-GB" sz="2200" dirty="0">
                <a:solidFill>
                  <a:schemeClr val="bg1"/>
                </a:solidFill>
                <a:latin typeface="Tahoma" pitchFamily="34" charset="0"/>
                <a:cs typeface="Tahoma" pitchFamily="34" charset="0"/>
              </a:endParaRPr>
            </a:p>
          </p:txBody>
        </p:sp>
        <p:sp>
          <p:nvSpPr>
            <p:cNvPr id="7175" name="Rectangle 3"/>
            <p:cNvSpPr>
              <a:spLocks noChangeArrowheads="1"/>
            </p:cNvSpPr>
            <p:nvPr/>
          </p:nvSpPr>
          <p:spPr bwMode="auto">
            <a:xfrm>
              <a:off x="6109835" y="1413340"/>
              <a:ext cx="2979396" cy="769397"/>
            </a:xfrm>
            <a:prstGeom prst="rect">
              <a:avLst/>
            </a:prstGeom>
            <a:solidFill>
              <a:srgbClr val="002060"/>
            </a:solidFill>
            <a:ln w="9525">
              <a:noFill/>
              <a:miter lim="800000"/>
              <a:headEnd/>
              <a:tailEnd/>
            </a:ln>
          </p:spPr>
          <p:txBody>
            <a:bodyPr wrap="square">
              <a:spAutoFit/>
            </a:bodyPr>
            <a:lstStyle/>
            <a:p>
              <a:pPr algn="ctr"/>
              <a:r>
                <a:rPr lang="en-GB" sz="2200" dirty="0">
                  <a:solidFill>
                    <a:schemeClr val="bg1"/>
                  </a:solidFill>
                  <a:latin typeface="Tahoma" pitchFamily="34" charset="0"/>
                  <a:cs typeface="Tahoma" pitchFamily="34" charset="0"/>
                </a:rPr>
                <a:t>Estimated number of deaths, </a:t>
              </a:r>
              <a:r>
                <a:rPr lang="en-GB" sz="2200" dirty="0" smtClean="0">
                  <a:solidFill>
                    <a:schemeClr val="bg1"/>
                  </a:solidFill>
                  <a:latin typeface="Tahoma" pitchFamily="34" charset="0"/>
                  <a:cs typeface="Tahoma" pitchFamily="34" charset="0"/>
                </a:rPr>
                <a:t>2012</a:t>
              </a:r>
              <a:endParaRPr lang="en-US" sz="2200" dirty="0">
                <a:solidFill>
                  <a:schemeClr val="bg1"/>
                </a:solidFill>
                <a:latin typeface="Tahoma" pitchFamily="34" charset="0"/>
                <a:cs typeface="Tahoma" pitchFamily="34" charset="0"/>
              </a:endParaRPr>
            </a:p>
          </p:txBody>
        </p:sp>
        <p:sp>
          <p:nvSpPr>
            <p:cNvPr id="7176" name="Rectangle 4"/>
            <p:cNvSpPr>
              <a:spLocks noChangeArrowheads="1"/>
            </p:cNvSpPr>
            <p:nvPr/>
          </p:nvSpPr>
          <p:spPr bwMode="auto">
            <a:xfrm>
              <a:off x="6219805" y="2511339"/>
              <a:ext cx="2700337" cy="831070"/>
            </a:xfrm>
            <a:prstGeom prst="rect">
              <a:avLst/>
            </a:prstGeom>
            <a:noFill/>
            <a:ln w="9525">
              <a:noFill/>
              <a:miter lim="800000"/>
              <a:headEnd/>
              <a:tailEnd/>
            </a:ln>
          </p:spPr>
          <p:txBody>
            <a:bodyPr>
              <a:spAutoFit/>
            </a:bodyPr>
            <a:lstStyle/>
            <a:p>
              <a:pPr algn="ctr">
                <a:spcBef>
                  <a:spcPct val="20000"/>
                </a:spcBef>
              </a:pPr>
              <a:r>
                <a:rPr lang="en-GB" sz="2400" dirty="0">
                  <a:solidFill>
                    <a:srgbClr val="000000"/>
                  </a:solidFill>
                  <a:latin typeface="Calibri" pitchFamily="34" charset="0"/>
                </a:rPr>
                <a:t>    </a:t>
              </a:r>
              <a:r>
                <a:rPr lang="en-GB" sz="2400" dirty="0" smtClean="0">
                  <a:solidFill>
                    <a:srgbClr val="000000"/>
                  </a:solidFill>
                  <a:latin typeface="Calibri" pitchFamily="34" charset="0"/>
                  <a:cs typeface="Tahoma" pitchFamily="34" charset="0"/>
                </a:rPr>
                <a:t>940,000*</a:t>
              </a:r>
              <a:endParaRPr lang="en-GB" sz="2400" dirty="0">
                <a:solidFill>
                  <a:srgbClr val="FF0000"/>
                </a:solidFill>
                <a:latin typeface="Calibri" pitchFamily="34" charset="0"/>
                <a:cs typeface="Tahoma" pitchFamily="34" charset="0"/>
              </a:endParaRPr>
            </a:p>
            <a:p>
              <a:pPr algn="ctr">
                <a:spcBef>
                  <a:spcPct val="20000"/>
                </a:spcBef>
              </a:pPr>
              <a:r>
                <a:rPr lang="en-GB" sz="2000" b="0" dirty="0" smtClean="0">
                  <a:solidFill>
                    <a:srgbClr val="000000"/>
                  </a:solidFill>
                  <a:latin typeface="Calibri" pitchFamily="34" charset="0"/>
                  <a:cs typeface="Tahoma" pitchFamily="34" charset="0"/>
                </a:rPr>
                <a:t>(</a:t>
              </a:r>
              <a:r>
                <a:rPr lang="fr-FR" sz="2000" b="0" dirty="0" smtClean="0">
                  <a:solidFill>
                    <a:schemeClr val="tx1"/>
                  </a:solidFill>
                  <a:latin typeface="Calibri" pitchFamily="34" charset="0"/>
                  <a:cs typeface="Tahoma" pitchFamily="34" charset="0"/>
                </a:rPr>
                <a:t>0.8–1.1 </a:t>
              </a:r>
              <a:r>
                <a:rPr lang="en-GB" sz="2000" b="0" dirty="0" smtClean="0">
                  <a:solidFill>
                    <a:srgbClr val="000000"/>
                  </a:solidFill>
                  <a:latin typeface="Calibri" pitchFamily="34" charset="0"/>
                  <a:cs typeface="Tahoma" pitchFamily="34" charset="0"/>
                </a:rPr>
                <a:t>million</a:t>
              </a:r>
              <a:r>
                <a:rPr lang="en-GB" sz="2000" b="0" dirty="0">
                  <a:solidFill>
                    <a:srgbClr val="000000"/>
                  </a:solidFill>
                  <a:latin typeface="Calibri" pitchFamily="34" charset="0"/>
                  <a:cs typeface="Tahoma" pitchFamily="34" charset="0"/>
                </a:rPr>
                <a:t>)</a:t>
              </a:r>
            </a:p>
          </p:txBody>
        </p:sp>
        <p:sp>
          <p:nvSpPr>
            <p:cNvPr id="7177" name="Rectangle 5"/>
            <p:cNvSpPr>
              <a:spLocks noChangeArrowheads="1"/>
            </p:cNvSpPr>
            <p:nvPr/>
          </p:nvSpPr>
          <p:spPr bwMode="auto">
            <a:xfrm>
              <a:off x="3062059" y="2511459"/>
              <a:ext cx="2778125" cy="830950"/>
            </a:xfrm>
            <a:prstGeom prst="rect">
              <a:avLst/>
            </a:prstGeom>
            <a:noFill/>
            <a:ln w="9525">
              <a:noFill/>
              <a:miter lim="800000"/>
              <a:headEnd/>
              <a:tailEnd/>
            </a:ln>
          </p:spPr>
          <p:txBody>
            <a:bodyPr>
              <a:spAutoFit/>
            </a:bodyPr>
            <a:lstStyle/>
            <a:p>
              <a:pPr algn="ctr">
                <a:spcBef>
                  <a:spcPct val="20000"/>
                </a:spcBef>
              </a:pPr>
              <a:r>
                <a:rPr lang="en-GB" sz="2400" dirty="0" smtClean="0">
                  <a:solidFill>
                    <a:srgbClr val="000000"/>
                  </a:solidFill>
                  <a:latin typeface="Calibri" pitchFamily="34" charset="0"/>
                  <a:cs typeface="Tahoma" pitchFamily="34" charset="0"/>
                </a:rPr>
                <a:t>8.6 million</a:t>
              </a:r>
              <a:endParaRPr lang="en-GB" sz="2400" dirty="0">
                <a:solidFill>
                  <a:srgbClr val="000000"/>
                </a:solidFill>
                <a:latin typeface="Calibri" pitchFamily="34" charset="0"/>
                <a:cs typeface="Tahoma" pitchFamily="34" charset="0"/>
              </a:endParaRPr>
            </a:p>
            <a:p>
              <a:pPr algn="ctr">
                <a:spcBef>
                  <a:spcPct val="20000"/>
                </a:spcBef>
              </a:pPr>
              <a:r>
                <a:rPr lang="en-GB" sz="2000" b="0" dirty="0">
                  <a:solidFill>
                    <a:srgbClr val="000000"/>
                  </a:solidFill>
                  <a:latin typeface="Calibri" pitchFamily="34" charset="0"/>
                  <a:cs typeface="Tahoma" pitchFamily="34" charset="0"/>
                </a:rPr>
                <a:t>(</a:t>
              </a:r>
              <a:r>
                <a:rPr lang="en-GB" sz="2000" b="0" dirty="0" smtClean="0">
                  <a:solidFill>
                    <a:srgbClr val="000000"/>
                  </a:solidFill>
                  <a:latin typeface="Calibri" pitchFamily="34" charset="0"/>
                  <a:cs typeface="Tahoma" pitchFamily="34" charset="0"/>
                </a:rPr>
                <a:t>8.3–9.0 </a:t>
              </a:r>
              <a:r>
                <a:rPr lang="en-GB" sz="2000" b="0" dirty="0">
                  <a:solidFill>
                    <a:srgbClr val="000000"/>
                  </a:solidFill>
                  <a:latin typeface="Calibri" pitchFamily="34" charset="0"/>
                  <a:cs typeface="Tahoma" pitchFamily="34" charset="0"/>
                </a:rPr>
                <a:t>million)</a:t>
              </a:r>
            </a:p>
          </p:txBody>
        </p:sp>
        <p:sp>
          <p:nvSpPr>
            <p:cNvPr id="7178" name="Rectangle 6"/>
            <p:cNvSpPr>
              <a:spLocks noChangeArrowheads="1"/>
            </p:cNvSpPr>
            <p:nvPr/>
          </p:nvSpPr>
          <p:spPr bwMode="auto">
            <a:xfrm>
              <a:off x="2830964" y="4794878"/>
              <a:ext cx="3240316" cy="769398"/>
            </a:xfrm>
            <a:prstGeom prst="rect">
              <a:avLst/>
            </a:prstGeom>
            <a:noFill/>
            <a:ln w="9525">
              <a:noFill/>
              <a:miter lim="800000"/>
              <a:headEnd/>
              <a:tailEnd/>
            </a:ln>
          </p:spPr>
          <p:txBody>
            <a:bodyPr wrap="square">
              <a:spAutoFit/>
            </a:bodyPr>
            <a:lstStyle/>
            <a:p>
              <a:pPr algn="ctr">
                <a:spcBef>
                  <a:spcPct val="20000"/>
                </a:spcBef>
              </a:pPr>
              <a:r>
                <a:rPr lang="en-GB" sz="2400" dirty="0" smtClean="0">
                  <a:solidFill>
                    <a:srgbClr val="000000"/>
                  </a:solidFill>
                  <a:latin typeface="Calibri" pitchFamily="34" charset="0"/>
                  <a:cs typeface="Tahoma" pitchFamily="34" charset="0"/>
                </a:rPr>
                <a:t>450,000</a:t>
              </a:r>
              <a:br>
                <a:rPr lang="en-GB" sz="2400" dirty="0" smtClean="0">
                  <a:solidFill>
                    <a:srgbClr val="000000"/>
                  </a:solidFill>
                  <a:latin typeface="Calibri" pitchFamily="34" charset="0"/>
                  <a:cs typeface="Tahoma" pitchFamily="34" charset="0"/>
                </a:rPr>
              </a:br>
              <a:r>
                <a:rPr lang="en-GB" sz="2000" b="0" dirty="0" smtClean="0">
                  <a:solidFill>
                    <a:srgbClr val="000000"/>
                  </a:solidFill>
                  <a:latin typeface="Calibri" pitchFamily="34" charset="0"/>
                  <a:cs typeface="Tahoma" pitchFamily="34" charset="0"/>
                </a:rPr>
                <a:t>(300,000–600,000)</a:t>
              </a:r>
              <a:r>
                <a:rPr lang="en-GB" sz="2000" dirty="0" smtClean="0">
                  <a:solidFill>
                    <a:srgbClr val="000000"/>
                  </a:solidFill>
                  <a:latin typeface="Calibri" pitchFamily="34" charset="0"/>
                  <a:cs typeface="Tahoma" pitchFamily="34" charset="0"/>
                </a:rPr>
                <a:t> </a:t>
              </a:r>
              <a:endParaRPr lang="en-GB" sz="2000" b="0" dirty="0">
                <a:solidFill>
                  <a:srgbClr val="000000"/>
                </a:solidFill>
                <a:latin typeface="Calibri" pitchFamily="34" charset="0"/>
                <a:cs typeface="Tahoma" pitchFamily="34" charset="0"/>
              </a:endParaRPr>
            </a:p>
          </p:txBody>
        </p:sp>
        <p:sp>
          <p:nvSpPr>
            <p:cNvPr id="7179" name="Rectangle 7"/>
            <p:cNvSpPr>
              <a:spLocks noChangeArrowheads="1"/>
            </p:cNvSpPr>
            <p:nvPr/>
          </p:nvSpPr>
          <p:spPr bwMode="auto">
            <a:xfrm>
              <a:off x="179512" y="2696116"/>
              <a:ext cx="2566406" cy="461639"/>
            </a:xfrm>
            <a:prstGeom prst="rect">
              <a:avLst/>
            </a:prstGeom>
            <a:solidFill>
              <a:srgbClr val="003300"/>
            </a:solidFill>
            <a:ln w="9525">
              <a:noFill/>
              <a:miter lim="800000"/>
              <a:headEnd/>
              <a:tailEnd/>
            </a:ln>
          </p:spPr>
          <p:txBody>
            <a:bodyPr wrap="square">
              <a:spAutoFit/>
            </a:bodyPr>
            <a:lstStyle/>
            <a:p>
              <a:r>
                <a:rPr lang="en-GB" sz="2400" dirty="0">
                  <a:solidFill>
                    <a:schemeClr val="bg1"/>
                  </a:solidFill>
                  <a:latin typeface="Calibri" pitchFamily="34" charset="0"/>
                </a:rPr>
                <a:t>All forms of </a:t>
              </a:r>
              <a:r>
                <a:rPr lang="en-GB" sz="2400" dirty="0" smtClean="0">
                  <a:solidFill>
                    <a:schemeClr val="bg1"/>
                  </a:solidFill>
                  <a:latin typeface="Calibri" pitchFamily="34" charset="0"/>
                </a:rPr>
                <a:t>TB</a:t>
              </a:r>
              <a:endParaRPr lang="en-GB" sz="2400" dirty="0">
                <a:solidFill>
                  <a:schemeClr val="bg1"/>
                </a:solidFill>
                <a:latin typeface="Calibri" pitchFamily="34" charset="0"/>
              </a:endParaRPr>
            </a:p>
          </p:txBody>
        </p:sp>
        <p:sp>
          <p:nvSpPr>
            <p:cNvPr id="7180" name="Rectangle 8"/>
            <p:cNvSpPr>
              <a:spLocks noChangeArrowheads="1"/>
            </p:cNvSpPr>
            <p:nvPr/>
          </p:nvSpPr>
          <p:spPr bwMode="auto">
            <a:xfrm>
              <a:off x="179512" y="4764103"/>
              <a:ext cx="2566406" cy="830950"/>
            </a:xfrm>
            <a:prstGeom prst="rect">
              <a:avLst/>
            </a:prstGeom>
            <a:solidFill>
              <a:srgbClr val="003300"/>
            </a:solidFill>
            <a:ln w="9525">
              <a:noFill/>
              <a:miter lim="800000"/>
              <a:headEnd/>
              <a:tailEnd/>
            </a:ln>
          </p:spPr>
          <p:txBody>
            <a:bodyPr wrap="square">
              <a:spAutoFit/>
            </a:bodyPr>
            <a:lstStyle/>
            <a:p>
              <a:r>
                <a:rPr lang="en-GB" sz="2400" dirty="0">
                  <a:solidFill>
                    <a:schemeClr val="bg1"/>
                  </a:solidFill>
                  <a:latin typeface="Calibri" pitchFamily="34" charset="0"/>
                  <a:cs typeface="Tahoma" pitchFamily="34" charset="0"/>
                </a:rPr>
                <a:t>Multidrug-resistant </a:t>
              </a:r>
              <a:r>
                <a:rPr lang="en-GB" sz="2400" dirty="0" smtClean="0">
                  <a:solidFill>
                    <a:schemeClr val="bg1"/>
                  </a:solidFill>
                  <a:latin typeface="Calibri" pitchFamily="34" charset="0"/>
                  <a:cs typeface="Tahoma" pitchFamily="34" charset="0"/>
                </a:rPr>
                <a:t>TB</a:t>
              </a:r>
              <a:endParaRPr lang="en-GB" sz="2400" dirty="0">
                <a:solidFill>
                  <a:schemeClr val="bg1"/>
                </a:solidFill>
                <a:latin typeface="Calibri" pitchFamily="34" charset="0"/>
                <a:cs typeface="Tahoma" pitchFamily="34" charset="0"/>
              </a:endParaRPr>
            </a:p>
          </p:txBody>
        </p:sp>
        <p:sp>
          <p:nvSpPr>
            <p:cNvPr id="7181" name="Rectangle 9"/>
            <p:cNvSpPr>
              <a:spLocks noChangeArrowheads="1"/>
            </p:cNvSpPr>
            <p:nvPr/>
          </p:nvSpPr>
          <p:spPr bwMode="auto">
            <a:xfrm>
              <a:off x="179512" y="3730903"/>
              <a:ext cx="2566406" cy="461639"/>
            </a:xfrm>
            <a:prstGeom prst="rect">
              <a:avLst/>
            </a:prstGeom>
            <a:solidFill>
              <a:srgbClr val="003300"/>
            </a:solidFill>
            <a:ln w="9525">
              <a:noFill/>
              <a:miter lim="800000"/>
              <a:headEnd/>
              <a:tailEnd/>
            </a:ln>
          </p:spPr>
          <p:txBody>
            <a:bodyPr wrap="square">
              <a:spAutoFit/>
            </a:bodyPr>
            <a:lstStyle/>
            <a:p>
              <a:r>
                <a:rPr lang="en-GB" sz="2400" dirty="0">
                  <a:solidFill>
                    <a:schemeClr val="bg1"/>
                  </a:solidFill>
                  <a:latin typeface="Calibri" pitchFamily="34" charset="0"/>
                  <a:cs typeface="Tahoma" pitchFamily="34" charset="0"/>
                </a:rPr>
                <a:t>HIV-associated </a:t>
              </a:r>
              <a:r>
                <a:rPr lang="en-GB" sz="2400" dirty="0" smtClean="0">
                  <a:solidFill>
                    <a:schemeClr val="bg1"/>
                  </a:solidFill>
                  <a:latin typeface="Calibri" pitchFamily="34" charset="0"/>
                  <a:cs typeface="Tahoma" pitchFamily="34" charset="0"/>
                </a:rPr>
                <a:t>TB</a:t>
              </a:r>
              <a:endParaRPr lang="en-GB" sz="2400" dirty="0">
                <a:solidFill>
                  <a:schemeClr val="bg1"/>
                </a:solidFill>
                <a:latin typeface="Calibri" pitchFamily="34" charset="0"/>
                <a:cs typeface="Tahoma" pitchFamily="34" charset="0"/>
              </a:endParaRPr>
            </a:p>
          </p:txBody>
        </p:sp>
        <p:sp>
          <p:nvSpPr>
            <p:cNvPr id="7182" name="Rectangle 10"/>
            <p:cNvSpPr>
              <a:spLocks noChangeArrowheads="1"/>
            </p:cNvSpPr>
            <p:nvPr/>
          </p:nvSpPr>
          <p:spPr bwMode="auto">
            <a:xfrm>
              <a:off x="2981610" y="3546224"/>
              <a:ext cx="2808311" cy="830997"/>
            </a:xfrm>
            <a:prstGeom prst="rect">
              <a:avLst/>
            </a:prstGeom>
            <a:noFill/>
            <a:ln w="9525">
              <a:noFill/>
              <a:miter lim="800000"/>
              <a:headEnd/>
              <a:tailEnd/>
            </a:ln>
          </p:spPr>
          <p:txBody>
            <a:bodyPr>
              <a:spAutoFit/>
            </a:bodyPr>
            <a:lstStyle/>
            <a:p>
              <a:pPr algn="ctr"/>
              <a:r>
                <a:rPr lang="en-GB" sz="2400" dirty="0">
                  <a:solidFill>
                    <a:srgbClr val="000000"/>
                  </a:solidFill>
                  <a:latin typeface="Calibri" pitchFamily="34" charset="0"/>
                </a:rPr>
                <a:t>  </a:t>
              </a:r>
              <a:r>
                <a:rPr lang="en-GB" sz="2400" dirty="0">
                  <a:solidFill>
                    <a:srgbClr val="000000"/>
                  </a:solidFill>
                  <a:latin typeface="Calibri" pitchFamily="34" charset="0"/>
                  <a:cs typeface="Tahoma" pitchFamily="34" charset="0"/>
                </a:rPr>
                <a:t>1.1 million</a:t>
              </a:r>
            </a:p>
            <a:p>
              <a:pPr algn="ctr"/>
              <a:r>
                <a:rPr lang="en-GB" sz="2400" dirty="0">
                  <a:solidFill>
                    <a:srgbClr val="000000"/>
                  </a:solidFill>
                  <a:latin typeface="Calibri" pitchFamily="34" charset="0"/>
                  <a:cs typeface="Tahoma" pitchFamily="34" charset="0"/>
                </a:rPr>
                <a:t> </a:t>
              </a:r>
              <a:r>
                <a:rPr lang="en-GB" sz="2000" b="0" dirty="0">
                  <a:solidFill>
                    <a:srgbClr val="000000"/>
                  </a:solidFill>
                  <a:latin typeface="Calibri" pitchFamily="34" charset="0"/>
                  <a:cs typeface="Tahoma" pitchFamily="34" charset="0"/>
                </a:rPr>
                <a:t>(1.0–1.2 million)</a:t>
              </a:r>
            </a:p>
          </p:txBody>
        </p:sp>
        <p:sp>
          <p:nvSpPr>
            <p:cNvPr id="7183" name="Rectangle 11"/>
            <p:cNvSpPr>
              <a:spLocks noChangeArrowheads="1"/>
            </p:cNvSpPr>
            <p:nvPr/>
          </p:nvSpPr>
          <p:spPr bwMode="auto">
            <a:xfrm>
              <a:off x="6219805" y="3576968"/>
              <a:ext cx="2759454" cy="769508"/>
            </a:xfrm>
            <a:prstGeom prst="rect">
              <a:avLst/>
            </a:prstGeom>
            <a:noFill/>
            <a:ln w="9525">
              <a:noFill/>
              <a:miter lim="800000"/>
              <a:headEnd/>
              <a:tailEnd/>
            </a:ln>
          </p:spPr>
          <p:txBody>
            <a:bodyPr>
              <a:spAutoFit/>
            </a:bodyPr>
            <a:lstStyle/>
            <a:p>
              <a:pPr algn="ctr"/>
              <a:r>
                <a:rPr lang="en-GB" sz="2400" dirty="0" smtClean="0">
                  <a:solidFill>
                    <a:srgbClr val="000000"/>
                  </a:solidFill>
                  <a:latin typeface="Calibri" pitchFamily="34" charset="0"/>
                  <a:cs typeface="Tahoma" pitchFamily="34" charset="0"/>
                </a:rPr>
                <a:t>320,000</a:t>
              </a:r>
              <a:endParaRPr lang="en-GB" sz="2400" dirty="0">
                <a:solidFill>
                  <a:srgbClr val="000000"/>
                </a:solidFill>
                <a:latin typeface="Calibri" pitchFamily="34" charset="0"/>
                <a:cs typeface="Tahoma" pitchFamily="34" charset="0"/>
              </a:endParaRPr>
            </a:p>
            <a:p>
              <a:pPr algn="ctr"/>
              <a:r>
                <a:rPr lang="en-GB" sz="2000" b="0" dirty="0" smtClean="0">
                  <a:solidFill>
                    <a:srgbClr val="000000"/>
                  </a:solidFill>
                  <a:latin typeface="Calibri" pitchFamily="34" charset="0"/>
                  <a:cs typeface="Tahoma" pitchFamily="34" charset="0"/>
                </a:rPr>
                <a:t>(300,000–340,000</a:t>
              </a:r>
              <a:r>
                <a:rPr lang="en-GB" sz="2000" b="0" dirty="0">
                  <a:solidFill>
                    <a:srgbClr val="000000"/>
                  </a:solidFill>
                  <a:latin typeface="Calibri" pitchFamily="34" charset="0"/>
                  <a:cs typeface="Tahoma" pitchFamily="34" charset="0"/>
                </a:rPr>
                <a:t>)</a:t>
              </a:r>
            </a:p>
          </p:txBody>
        </p:sp>
        <p:sp>
          <p:nvSpPr>
            <p:cNvPr id="7185" name="TextBox 14"/>
            <p:cNvSpPr txBox="1">
              <a:spLocks noChangeArrowheads="1"/>
            </p:cNvSpPr>
            <p:nvPr/>
          </p:nvSpPr>
          <p:spPr bwMode="auto">
            <a:xfrm>
              <a:off x="46164" y="6079083"/>
              <a:ext cx="9143876" cy="338535"/>
            </a:xfrm>
            <a:prstGeom prst="rect">
              <a:avLst/>
            </a:prstGeom>
            <a:noFill/>
            <a:ln w="9525">
              <a:noFill/>
              <a:miter lim="800000"/>
              <a:headEnd/>
              <a:tailEnd/>
            </a:ln>
          </p:spPr>
          <p:txBody>
            <a:bodyPr wrap="square">
              <a:spAutoFit/>
            </a:bodyPr>
            <a:lstStyle/>
            <a:p>
              <a:r>
                <a:rPr lang="en-GB" sz="1600" dirty="0">
                  <a:solidFill>
                    <a:srgbClr val="003300"/>
                  </a:solidFill>
                  <a:latin typeface="Calibri" pitchFamily="34" charset="0"/>
                </a:rPr>
                <a:t>Source: </a:t>
              </a:r>
              <a:r>
                <a:rPr lang="en-GB" sz="1600" dirty="0" smtClean="0">
                  <a:solidFill>
                    <a:srgbClr val="003300"/>
                  </a:solidFill>
                  <a:latin typeface="Calibri" pitchFamily="34" charset="0"/>
                </a:rPr>
                <a:t>WHO </a:t>
              </a:r>
              <a:r>
                <a:rPr lang="en-GB" sz="1600" dirty="0">
                  <a:solidFill>
                    <a:srgbClr val="003300"/>
                  </a:solidFill>
                  <a:latin typeface="Calibri" pitchFamily="34" charset="0"/>
                </a:rPr>
                <a:t>Global Tuberculosis </a:t>
              </a:r>
              <a:r>
                <a:rPr lang="en-GB" sz="1600" dirty="0" smtClean="0">
                  <a:solidFill>
                    <a:srgbClr val="003300"/>
                  </a:solidFill>
                  <a:latin typeface="Calibri" pitchFamily="34" charset="0"/>
                </a:rPr>
                <a:t>Report 2013</a:t>
              </a:r>
              <a:endParaRPr lang="en-GB" sz="1600" dirty="0">
                <a:solidFill>
                  <a:srgbClr val="003300"/>
                </a:solidFill>
                <a:latin typeface="Calibri" pitchFamily="34" charset="0"/>
              </a:endParaRPr>
            </a:p>
          </p:txBody>
        </p:sp>
        <p:cxnSp>
          <p:nvCxnSpPr>
            <p:cNvPr id="7186" name="Straight Connector 16"/>
            <p:cNvCxnSpPr>
              <a:cxnSpLocks noChangeShapeType="1"/>
            </p:cNvCxnSpPr>
            <p:nvPr/>
          </p:nvCxnSpPr>
          <p:spPr bwMode="auto">
            <a:xfrm>
              <a:off x="6019054" y="2564904"/>
              <a:ext cx="0" cy="3096344"/>
            </a:xfrm>
            <a:prstGeom prst="line">
              <a:avLst/>
            </a:prstGeom>
            <a:noFill/>
            <a:ln w="9525" algn="ctr">
              <a:solidFill>
                <a:schemeClr val="tx1"/>
              </a:solidFill>
              <a:round/>
              <a:headEnd/>
              <a:tailEnd/>
            </a:ln>
          </p:spPr>
        </p:cxnSp>
      </p:grpSp>
      <p:sp>
        <p:nvSpPr>
          <p:cNvPr id="7172" name="TextBox 14"/>
          <p:cNvSpPr txBox="1">
            <a:spLocks noChangeArrowheads="1"/>
          </p:cNvSpPr>
          <p:nvPr/>
        </p:nvSpPr>
        <p:spPr bwMode="auto">
          <a:xfrm>
            <a:off x="4896569" y="5704237"/>
            <a:ext cx="4140994" cy="338137"/>
          </a:xfrm>
          <a:prstGeom prst="rect">
            <a:avLst/>
          </a:prstGeom>
          <a:noFill/>
          <a:ln w="9525">
            <a:noFill/>
            <a:miter lim="800000"/>
            <a:headEnd/>
            <a:tailEnd/>
          </a:ln>
        </p:spPr>
        <p:txBody>
          <a:bodyPr wrap="square">
            <a:spAutoFit/>
          </a:bodyPr>
          <a:lstStyle/>
          <a:p>
            <a:pPr algn="r"/>
            <a:r>
              <a:rPr lang="en-GB" sz="1600" b="0" dirty="0">
                <a:solidFill>
                  <a:srgbClr val="003300"/>
                </a:solidFill>
                <a:latin typeface="Calibri" pitchFamily="34" charset="0"/>
              </a:rPr>
              <a:t>* Excluding deaths attributed to HIV/TB</a:t>
            </a:r>
          </a:p>
        </p:txBody>
      </p:sp>
      <p:sp>
        <p:nvSpPr>
          <p:cNvPr id="18" name="Rectangle 6"/>
          <p:cNvSpPr>
            <a:spLocks noChangeArrowheads="1"/>
          </p:cNvSpPr>
          <p:nvPr/>
        </p:nvSpPr>
        <p:spPr bwMode="auto">
          <a:xfrm>
            <a:off x="5972971" y="4473956"/>
            <a:ext cx="3240360" cy="769441"/>
          </a:xfrm>
          <a:prstGeom prst="rect">
            <a:avLst/>
          </a:prstGeom>
          <a:noFill/>
          <a:ln w="9525">
            <a:noFill/>
            <a:miter lim="800000"/>
            <a:headEnd/>
            <a:tailEnd/>
          </a:ln>
        </p:spPr>
        <p:txBody>
          <a:bodyPr wrap="square">
            <a:spAutoFit/>
          </a:bodyPr>
          <a:lstStyle/>
          <a:p>
            <a:pPr algn="ctr">
              <a:spcBef>
                <a:spcPct val="20000"/>
              </a:spcBef>
            </a:pPr>
            <a:r>
              <a:rPr lang="en-GB" sz="2400" dirty="0" smtClean="0">
                <a:solidFill>
                  <a:srgbClr val="000000"/>
                </a:solidFill>
                <a:latin typeface="Calibri" pitchFamily="34" charset="0"/>
                <a:cs typeface="Tahoma" pitchFamily="34" charset="0"/>
              </a:rPr>
              <a:t>170,000</a:t>
            </a:r>
            <a:br>
              <a:rPr lang="en-GB" sz="2400" dirty="0" smtClean="0">
                <a:solidFill>
                  <a:srgbClr val="000000"/>
                </a:solidFill>
                <a:latin typeface="Calibri" pitchFamily="34" charset="0"/>
                <a:cs typeface="Tahoma" pitchFamily="34" charset="0"/>
              </a:rPr>
            </a:br>
            <a:r>
              <a:rPr lang="en-GB" sz="2000" b="0" dirty="0" smtClean="0">
                <a:solidFill>
                  <a:srgbClr val="000000"/>
                </a:solidFill>
                <a:latin typeface="Calibri" pitchFamily="34" charset="0"/>
                <a:cs typeface="Tahoma" pitchFamily="34" charset="0"/>
              </a:rPr>
              <a:t>(100,000–240,000)</a:t>
            </a:r>
            <a:r>
              <a:rPr lang="en-GB" sz="2000" dirty="0" smtClean="0">
                <a:solidFill>
                  <a:srgbClr val="000000"/>
                </a:solidFill>
                <a:latin typeface="Calibri" pitchFamily="34" charset="0"/>
                <a:cs typeface="Tahoma" pitchFamily="34" charset="0"/>
              </a:rPr>
              <a:t> </a:t>
            </a:r>
            <a:endParaRPr lang="en-GB" sz="2000" b="0" dirty="0">
              <a:solidFill>
                <a:srgbClr val="000000"/>
              </a:solidFill>
              <a:latin typeface="Calibri" pitchFamily="34" charset="0"/>
              <a:cs typeface="Tahoma"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841" y="204646"/>
            <a:ext cx="1846226" cy="192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1" name="Picture 1"/>
          <p:cNvPicPr>
            <a:picLocks noChangeAspect="1" noChangeArrowheads="1"/>
          </p:cNvPicPr>
          <p:nvPr/>
        </p:nvPicPr>
        <p:blipFill>
          <a:blip r:embed="rId4" cstate="print"/>
          <a:srcRect/>
          <a:stretch>
            <a:fillRect/>
          </a:stretch>
        </p:blipFill>
        <p:spPr bwMode="auto">
          <a:xfrm>
            <a:off x="3657600" y="6324600"/>
            <a:ext cx="18415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lnSpcReduction="10000"/>
          </a:bodyPr>
          <a:lstStyle/>
          <a:p>
            <a:r>
              <a:rPr lang="en-US" dirty="0" smtClean="0"/>
              <a:t>Diagnosing TB in people with HIV infection is often difficult.</a:t>
            </a:r>
          </a:p>
          <a:p>
            <a:r>
              <a:rPr lang="en-US" dirty="0" smtClean="0"/>
              <a:t>They frequently have disease symptoms similar to those of TB and may not react to the standard TB skin test because their immune systems do not work properly.</a:t>
            </a:r>
          </a:p>
          <a:p>
            <a:r>
              <a:rPr lang="en-US" dirty="0" smtClean="0"/>
              <a:t>X-rays, sputum tests, and physical exams also may fail to show evidence of TB infection in people infected with HIV.</a:t>
            </a:r>
            <a:endParaRPr lang="en-US" dirty="0"/>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Atypical X-Rays</a:t>
            </a:r>
            <a:endParaRPr lang="en-US" dirty="0"/>
          </a:p>
        </p:txBody>
      </p:sp>
      <p:sp>
        <p:nvSpPr>
          <p:cNvPr id="3" name="Date Placeholder 2"/>
          <p:cNvSpPr>
            <a:spLocks noGrp="1"/>
          </p:cNvSpPr>
          <p:nvPr>
            <p:ph type="dt" sz="half" idx="10"/>
          </p:nvPr>
        </p:nvSpPr>
        <p:spPr/>
        <p:txBody>
          <a:bodyPr/>
          <a:lstStyle/>
          <a:p>
            <a:r>
              <a:rPr lang="en-US" smtClean="0"/>
              <a:t>4/24/2014</a:t>
            </a:r>
            <a:endParaRPr lang="en-US" dirty="0"/>
          </a:p>
        </p:txBody>
      </p:sp>
      <p:sp>
        <p:nvSpPr>
          <p:cNvPr id="4" name="Slide Number Placeholder 3"/>
          <p:cNvSpPr>
            <a:spLocks noGrp="1"/>
          </p:cNvSpPr>
          <p:nvPr>
            <p:ph type="sldNum" sz="quarter" idx="12"/>
          </p:nvPr>
        </p:nvSpPr>
        <p:spPr/>
        <p:txBody>
          <a:bodyPr/>
          <a:lstStyle/>
          <a:p>
            <a:fld id="{3B32E81C-164C-4F79-8CF5-F3DC7ED5BBB5}" type="slidenum">
              <a:rPr lang="en-US" smtClean="0"/>
              <a:pPr/>
              <a:t>25</a:t>
            </a:fld>
            <a:endParaRPr lang="en-US"/>
          </a:p>
        </p:txBody>
      </p:sp>
      <p:pic>
        <p:nvPicPr>
          <p:cNvPr id="74754" name="Picture 2" descr="http://e.itg.be/escart/tb/compromised.jpg"/>
          <p:cNvPicPr>
            <a:picLocks noChangeAspect="1" noChangeArrowheads="1"/>
          </p:cNvPicPr>
          <p:nvPr/>
        </p:nvPicPr>
        <p:blipFill>
          <a:blip r:embed="rId2" cstate="print"/>
          <a:srcRect/>
          <a:stretch>
            <a:fillRect/>
          </a:stretch>
        </p:blipFill>
        <p:spPr bwMode="auto">
          <a:xfrm>
            <a:off x="1600200" y="1657350"/>
            <a:ext cx="5943600" cy="44577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92500"/>
          </a:bodyPr>
          <a:lstStyle/>
          <a:p>
            <a:r>
              <a:rPr lang="en-US" dirty="0" smtClean="0"/>
              <a:t>The standard recommendation for HIV-</a:t>
            </a:r>
            <a:r>
              <a:rPr lang="en-US" dirty="0" err="1" smtClean="0"/>
              <a:t>coinfected</a:t>
            </a:r>
            <a:r>
              <a:rPr lang="en-US" dirty="0" smtClean="0"/>
              <a:t> individuals with pulmonary TB is a 6-month course of treatment, with extension to 9 months for patients with </a:t>
            </a:r>
            <a:r>
              <a:rPr lang="en-US" dirty="0" err="1" smtClean="0"/>
              <a:t>cavitary</a:t>
            </a:r>
            <a:r>
              <a:rPr lang="en-US" dirty="0" smtClean="0"/>
              <a:t> lung disease and culture positivity at 2 months of TB treatment.</a:t>
            </a:r>
          </a:p>
          <a:p>
            <a:r>
              <a:rPr lang="en-US" dirty="0" smtClean="0"/>
              <a:t>Administration of ART is recommended during TB therapy regardless of the CD4 cell count, because ART is associated with reduction in mortality and HIV disease progression.</a:t>
            </a:r>
            <a:endParaRPr lang="en-US" dirty="0"/>
          </a:p>
        </p:txBody>
      </p:sp>
      <p:sp>
        <p:nvSpPr>
          <p:cNvPr id="4" name="Date Placeholder 3"/>
          <p:cNvSpPr>
            <a:spLocks noGrp="1"/>
          </p:cNvSpPr>
          <p:nvPr>
            <p:ph type="dt" sz="half" idx="10"/>
          </p:nvPr>
        </p:nvSpPr>
        <p:spPr/>
        <p:txBody>
          <a:bodyPr/>
          <a:lstStyle/>
          <a:p>
            <a:r>
              <a:rPr lang="en-US" smtClean="0"/>
              <a:t>4/250/2014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Treatment Timing</a:t>
            </a:r>
            <a:endParaRPr lang="en-US" dirty="0"/>
          </a:p>
        </p:txBody>
      </p:sp>
      <p:sp>
        <p:nvSpPr>
          <p:cNvPr id="3" name="Content Placeholder 2"/>
          <p:cNvSpPr>
            <a:spLocks noGrp="1"/>
          </p:cNvSpPr>
          <p:nvPr>
            <p:ph idx="1"/>
          </p:nvPr>
        </p:nvSpPr>
        <p:spPr>
          <a:xfrm>
            <a:off x="457200" y="1600201"/>
            <a:ext cx="8229600" cy="2667000"/>
          </a:xfrm>
        </p:spPr>
        <p:txBody>
          <a:bodyPr/>
          <a:lstStyle/>
          <a:p>
            <a:pPr>
              <a:buNone/>
            </a:pPr>
            <a:r>
              <a:rPr lang="en-US" dirty="0" smtClean="0"/>
              <a:t>The WHO Guidelines recommend starting antiretroviral therapy as soon as tuberculosis therapy is tolerated —specifically, as soon as possible (and within 8 weeks) of initiation of anti-TB therapy.</a:t>
            </a:r>
            <a:endParaRPr lang="en-US" dirty="0"/>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Interactions</a:t>
            </a:r>
            <a:endParaRPr lang="en-US" dirty="0"/>
          </a:p>
        </p:txBody>
      </p:sp>
      <p:sp>
        <p:nvSpPr>
          <p:cNvPr id="3" name="Date Placeholder 2"/>
          <p:cNvSpPr>
            <a:spLocks noGrp="1"/>
          </p:cNvSpPr>
          <p:nvPr>
            <p:ph type="dt" sz="half" idx="10"/>
          </p:nvPr>
        </p:nvSpPr>
        <p:spPr/>
        <p:txBody>
          <a:bodyPr/>
          <a:lstStyle/>
          <a:p>
            <a:r>
              <a:rPr lang="en-US" smtClean="0"/>
              <a:t>4/24/2014</a:t>
            </a:r>
            <a:endParaRPr lang="en-US" dirty="0"/>
          </a:p>
        </p:txBody>
      </p:sp>
      <p:sp>
        <p:nvSpPr>
          <p:cNvPr id="4" name="Slide Number Placeholder 3"/>
          <p:cNvSpPr>
            <a:spLocks noGrp="1"/>
          </p:cNvSpPr>
          <p:nvPr>
            <p:ph type="sldNum" sz="quarter" idx="12"/>
          </p:nvPr>
        </p:nvSpPr>
        <p:spPr/>
        <p:txBody>
          <a:bodyPr/>
          <a:lstStyle/>
          <a:p>
            <a:fld id="{3B32E81C-164C-4F79-8CF5-F3DC7ED5BBB5}" type="slidenum">
              <a:rPr lang="en-US" smtClean="0"/>
              <a:pPr/>
              <a:t>28</a:t>
            </a:fld>
            <a:endParaRPr lang="en-US"/>
          </a:p>
        </p:txBody>
      </p:sp>
      <p:pic>
        <p:nvPicPr>
          <p:cNvPr id="73730" name="Picture 2"/>
          <p:cNvPicPr>
            <a:picLocks noChangeAspect="1" noChangeArrowheads="1"/>
          </p:cNvPicPr>
          <p:nvPr/>
        </p:nvPicPr>
        <p:blipFill>
          <a:blip r:embed="rId2" cstate="print"/>
          <a:srcRect/>
          <a:stretch>
            <a:fillRect/>
          </a:stretch>
        </p:blipFill>
        <p:spPr bwMode="auto">
          <a:xfrm>
            <a:off x="609600" y="1676400"/>
            <a:ext cx="7924800" cy="438578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Management</a:t>
            </a:r>
            <a:endParaRPr lang="en-US" dirty="0"/>
          </a:p>
        </p:txBody>
      </p:sp>
      <p:sp>
        <p:nvSpPr>
          <p:cNvPr id="3" name="Content Placeholder 2"/>
          <p:cNvSpPr>
            <a:spLocks noGrp="1"/>
          </p:cNvSpPr>
          <p:nvPr>
            <p:ph idx="1"/>
          </p:nvPr>
        </p:nvSpPr>
        <p:spPr>
          <a:xfrm>
            <a:off x="457200" y="1600201"/>
            <a:ext cx="8229600" cy="3733800"/>
          </a:xfrm>
        </p:spPr>
        <p:txBody>
          <a:bodyPr>
            <a:noAutofit/>
          </a:bodyPr>
          <a:lstStyle/>
          <a:p>
            <a:r>
              <a:rPr lang="en-US" dirty="0" smtClean="0"/>
              <a:t>Directly observed therapy (DOT) and other adherence promoting strategies should be used in all patients with HIV-related TB.</a:t>
            </a:r>
          </a:p>
          <a:p>
            <a:r>
              <a:rPr lang="en-US" dirty="0" smtClean="0"/>
              <a:t>Whenever possible, the care for HIV-related TB should be provided by or in consultation with experts in management of both TB and HIV.</a:t>
            </a:r>
            <a:endParaRPr lang="en-US" dirty="0"/>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600201"/>
            <a:ext cx="8229600" cy="3352800"/>
          </a:xfrm>
        </p:spPr>
        <p:txBody>
          <a:bodyPr>
            <a:normAutofit/>
          </a:bodyPr>
          <a:lstStyle/>
          <a:p>
            <a:r>
              <a:rPr lang="en-US" dirty="0" smtClean="0"/>
              <a:t>Understand the threat posed by TB for those living with HIV infection.</a:t>
            </a:r>
          </a:p>
          <a:p>
            <a:r>
              <a:rPr lang="en-US" dirty="0" smtClean="0"/>
              <a:t>Describe the treatment of drug-susceptible TB disease in people infected with HIV.</a:t>
            </a:r>
          </a:p>
          <a:p>
            <a:r>
              <a:rPr lang="en-US" dirty="0" smtClean="0"/>
              <a:t>Understand the management of drug interactions in the treatment of HIV-related TB</a:t>
            </a:r>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3</a:t>
            </a:fld>
            <a:endParaRPr lang="en-US"/>
          </a:p>
        </p:txBody>
      </p:sp>
    </p:spTree>
    <p:extLst>
      <p:ext uri="{BB962C8B-B14F-4D97-AF65-F5344CB8AC3E}">
        <p14:creationId xmlns:p14="http://schemas.microsoft.com/office/powerpoint/2010/main" val="1089300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Management</a:t>
            </a:r>
            <a:endParaRPr lang="en-US" dirty="0"/>
          </a:p>
        </p:txBody>
      </p:sp>
      <p:sp>
        <p:nvSpPr>
          <p:cNvPr id="3" name="Content Placeholder 2"/>
          <p:cNvSpPr>
            <a:spLocks noGrp="1"/>
          </p:cNvSpPr>
          <p:nvPr>
            <p:ph idx="1"/>
          </p:nvPr>
        </p:nvSpPr>
        <p:spPr/>
        <p:txBody>
          <a:bodyPr>
            <a:noAutofit/>
          </a:bodyPr>
          <a:lstStyle/>
          <a:p>
            <a:r>
              <a:rPr lang="en-US" dirty="0" smtClean="0"/>
              <a:t>The care for persons with HIV-related TB should include close attention to the possibility of TB treatment failure, antiretroviral treatment failure, paradoxical reactions of TB (e.g., temporary worsening of signs or symptoms of TB), side effects for all drugs used, and drug toxicities associated with increased serum concentrations of </a:t>
            </a:r>
            <a:r>
              <a:rPr lang="en-US" dirty="0" err="1" smtClean="0"/>
              <a:t>rifamycins</a:t>
            </a:r>
            <a:r>
              <a:rPr lang="en-US" dirty="0" smtClean="0"/>
              <a:t>.</a:t>
            </a:r>
            <a:endParaRPr lang="en-US" dirty="0"/>
          </a:p>
        </p:txBody>
      </p:sp>
      <p:sp>
        <p:nvSpPr>
          <p:cNvPr id="4" name="Date Placeholder 3"/>
          <p:cNvSpPr>
            <a:spLocks noGrp="1"/>
          </p:cNvSpPr>
          <p:nvPr>
            <p:ph type="dt" sz="half" idx="10"/>
          </p:nvPr>
        </p:nvSpPr>
        <p:spPr/>
        <p:txBody>
          <a:bodyPr/>
          <a:lstStyle/>
          <a:p>
            <a:r>
              <a:rPr lang="en-US" dirty="0"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reconstitution inflammatory syndrome</a:t>
            </a:r>
            <a:endParaRPr lang="en-US" dirty="0"/>
          </a:p>
        </p:txBody>
      </p:sp>
      <p:sp>
        <p:nvSpPr>
          <p:cNvPr id="4" name="Date Placeholder 3"/>
          <p:cNvSpPr>
            <a:spLocks noGrp="1"/>
          </p:cNvSpPr>
          <p:nvPr>
            <p:ph type="dt" sz="half" idx="10"/>
          </p:nvPr>
        </p:nvSpPr>
        <p:spPr/>
        <p:txBody>
          <a:bodyPr/>
          <a:lstStyle/>
          <a:p>
            <a:r>
              <a:rPr lang="en-US"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31</a:t>
            </a:fld>
            <a:endParaRPr lang="en-US"/>
          </a:p>
        </p:txBody>
      </p:sp>
      <p:pic>
        <p:nvPicPr>
          <p:cNvPr id="21506" name="Picture 2" descr="http://img.thebody.com/pinf/2008/iris1.jpg"/>
          <p:cNvPicPr>
            <a:picLocks noChangeAspect="1" noChangeArrowheads="1"/>
          </p:cNvPicPr>
          <p:nvPr/>
        </p:nvPicPr>
        <p:blipFill>
          <a:blip r:embed="rId2" cstate="print"/>
          <a:srcRect/>
          <a:stretch>
            <a:fillRect/>
          </a:stretch>
        </p:blipFill>
        <p:spPr bwMode="auto">
          <a:xfrm>
            <a:off x="1524000" y="333456"/>
            <a:ext cx="6019800" cy="375276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457200" y="1600201"/>
            <a:ext cx="8229600" cy="2667000"/>
          </a:xfrm>
        </p:spPr>
        <p:txBody>
          <a:bodyPr/>
          <a:lstStyle/>
          <a:p>
            <a:r>
              <a:rPr lang="en-GB" dirty="0" smtClean="0"/>
              <a:t>A paradoxical inflammatory reaction against a foreign antigen (alive or dead) in patients who have started antiretroviral therapy and who have undergone a reconstitution of their immune responses against this antigen</a:t>
            </a:r>
            <a:endParaRPr lang="en-US" dirty="0" smtClean="0"/>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 IRIS Pathogenesis</a:t>
            </a:r>
            <a:endParaRPr lang="en-US" dirty="0"/>
          </a:p>
        </p:txBody>
      </p:sp>
      <p:sp>
        <p:nvSpPr>
          <p:cNvPr id="3" name="Content Placeholder 2"/>
          <p:cNvSpPr>
            <a:spLocks noGrp="1"/>
          </p:cNvSpPr>
          <p:nvPr>
            <p:ph idx="1"/>
          </p:nvPr>
        </p:nvSpPr>
        <p:spPr>
          <a:xfrm>
            <a:off x="457200" y="1600201"/>
            <a:ext cx="8229600" cy="3505200"/>
          </a:xfrm>
        </p:spPr>
        <p:txBody>
          <a:bodyPr/>
          <a:lstStyle/>
          <a:p>
            <a:r>
              <a:rPr lang="en-GB" dirty="0" smtClean="0"/>
              <a:t>Increased </a:t>
            </a:r>
            <a:r>
              <a:rPr lang="en-GB" dirty="0" err="1" smtClean="0"/>
              <a:t>lymphoproliferative</a:t>
            </a:r>
            <a:r>
              <a:rPr lang="en-GB" dirty="0" smtClean="0"/>
              <a:t> response to mycobacterium antigens in vitro</a:t>
            </a:r>
          </a:p>
          <a:p>
            <a:r>
              <a:rPr lang="en-GB" dirty="0" smtClean="0"/>
              <a:t>Restoration of </a:t>
            </a:r>
            <a:r>
              <a:rPr lang="en-GB" dirty="0" err="1" smtClean="0"/>
              <a:t>cutaneous</a:t>
            </a:r>
            <a:r>
              <a:rPr lang="en-GB" dirty="0" smtClean="0"/>
              <a:t> response to Tuberculin</a:t>
            </a:r>
          </a:p>
          <a:p>
            <a:r>
              <a:rPr lang="en-GB" dirty="0" smtClean="0"/>
              <a:t>Increased [Il-6], activation markers (CD38)</a:t>
            </a:r>
          </a:p>
          <a:p>
            <a:r>
              <a:rPr lang="en-GB" dirty="0" smtClean="0"/>
              <a:t>Associated with TNFA-308*1, IL6-174*G</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 IRIS Incidence</a:t>
            </a:r>
            <a:endParaRPr lang="en-US" dirty="0"/>
          </a:p>
        </p:txBody>
      </p:sp>
      <p:sp>
        <p:nvSpPr>
          <p:cNvPr id="3" name="Content Placeholder 2"/>
          <p:cNvSpPr>
            <a:spLocks noGrp="1"/>
          </p:cNvSpPr>
          <p:nvPr>
            <p:ph idx="1"/>
          </p:nvPr>
        </p:nvSpPr>
        <p:spPr>
          <a:xfrm>
            <a:off x="457200" y="1600201"/>
            <a:ext cx="8229600" cy="2819400"/>
          </a:xfrm>
        </p:spPr>
        <p:txBody>
          <a:bodyPr/>
          <a:lstStyle/>
          <a:p>
            <a:pPr>
              <a:buNone/>
            </a:pPr>
            <a:r>
              <a:rPr lang="en-GB" b="1" dirty="0" smtClean="0"/>
              <a:t>Europe and USA</a:t>
            </a:r>
          </a:p>
          <a:p>
            <a:pPr lvl="1"/>
            <a:r>
              <a:rPr lang="en-GB" dirty="0" smtClean="0"/>
              <a:t>Narita et al 36% (Miami, 1998)</a:t>
            </a:r>
          </a:p>
          <a:p>
            <a:pPr lvl="1"/>
            <a:r>
              <a:rPr lang="en-GB" dirty="0" err="1" smtClean="0"/>
              <a:t>Wendel</a:t>
            </a:r>
            <a:r>
              <a:rPr lang="en-GB" dirty="0" smtClean="0"/>
              <a:t> et al 11% (Baltimore 2001) </a:t>
            </a:r>
          </a:p>
          <a:p>
            <a:pPr lvl="1"/>
            <a:r>
              <a:rPr lang="en-GB" dirty="0" smtClean="0"/>
              <a:t>Breen et al 29% (London, 2004)</a:t>
            </a:r>
          </a:p>
          <a:p>
            <a:pPr lvl="1"/>
            <a:r>
              <a:rPr lang="en-GB" dirty="0" smtClean="0"/>
              <a:t>Breton et al 43% (Paris, 2004)</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457200" y="1600201"/>
            <a:ext cx="8229600" cy="3581400"/>
          </a:xfrm>
        </p:spPr>
        <p:txBody>
          <a:bodyPr/>
          <a:lstStyle/>
          <a:p>
            <a:r>
              <a:rPr lang="en-GB" dirty="0" smtClean="0"/>
              <a:t>Starting </a:t>
            </a:r>
            <a:r>
              <a:rPr lang="en-GB" dirty="0" err="1" smtClean="0"/>
              <a:t>ARV’s</a:t>
            </a:r>
            <a:r>
              <a:rPr lang="en-GB" dirty="0" smtClean="0"/>
              <a:t> within 6 weeks of TB treatment</a:t>
            </a:r>
          </a:p>
          <a:p>
            <a:r>
              <a:rPr lang="en-GB" dirty="0" smtClean="0"/>
              <a:t>Disseminated, extra-pulmonary disease</a:t>
            </a:r>
          </a:p>
          <a:p>
            <a:r>
              <a:rPr lang="en-GB" dirty="0" smtClean="0"/>
              <a:t>Low base line CD4 count</a:t>
            </a:r>
          </a:p>
          <a:p>
            <a:r>
              <a:rPr lang="en-GB" dirty="0" smtClean="0"/>
              <a:t>Rise in CD4 %</a:t>
            </a:r>
          </a:p>
          <a:p>
            <a:r>
              <a:rPr lang="en-GB" dirty="0" smtClean="0"/>
              <a:t>Fall in viral load</a:t>
            </a:r>
          </a:p>
          <a:p>
            <a:r>
              <a:rPr lang="en-GB" dirty="0" smtClean="0"/>
              <a:t>High bacillary burden?</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a:t>
            </a:r>
            <a:endParaRPr lang="en-US" dirty="0"/>
          </a:p>
        </p:txBody>
      </p:sp>
      <p:sp>
        <p:nvSpPr>
          <p:cNvPr id="3" name="Content Placeholder 2"/>
          <p:cNvSpPr>
            <a:spLocks noGrp="1"/>
          </p:cNvSpPr>
          <p:nvPr>
            <p:ph idx="1"/>
          </p:nvPr>
        </p:nvSpPr>
        <p:spPr/>
        <p:txBody>
          <a:bodyPr/>
          <a:lstStyle/>
          <a:p>
            <a:r>
              <a:rPr lang="en-US" b="1" dirty="0" smtClean="0"/>
              <a:t>Unmasking</a:t>
            </a:r>
            <a:r>
              <a:rPr lang="en-US" dirty="0" smtClean="0"/>
              <a:t>:</a:t>
            </a:r>
          </a:p>
          <a:p>
            <a:pPr lvl="1"/>
            <a:r>
              <a:rPr lang="en-US" dirty="0" smtClean="0"/>
              <a:t> refers to the initial clinical manifestations of active TB that occurs soon after ART is started; </a:t>
            </a:r>
            <a:r>
              <a:rPr lang="en-GB" dirty="0" smtClean="0"/>
              <a:t>unknown to have TB at the start of ART</a:t>
            </a:r>
            <a:r>
              <a:rPr lang="en-US" dirty="0" smtClean="0"/>
              <a:t>.</a:t>
            </a:r>
          </a:p>
          <a:p>
            <a:endParaRPr lang="en-US" dirty="0" smtClean="0"/>
          </a:p>
          <a:p>
            <a:r>
              <a:rPr lang="en-US" b="1" dirty="0" smtClean="0"/>
              <a:t>Paradoxical</a:t>
            </a:r>
            <a:r>
              <a:rPr lang="en-US" dirty="0" smtClean="0"/>
              <a:t>:</a:t>
            </a:r>
          </a:p>
          <a:p>
            <a:pPr lvl="1"/>
            <a:r>
              <a:rPr lang="en-US" dirty="0" smtClean="0"/>
              <a:t> refers to the worsening of TB clinical symptoms after ART is started in patients who are receiving TB treatment.</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of IRIS</a:t>
            </a:r>
            <a:endParaRPr lang="en-US" dirty="0"/>
          </a:p>
        </p:txBody>
      </p:sp>
      <p:sp>
        <p:nvSpPr>
          <p:cNvPr id="3" name="Content Placeholder 2"/>
          <p:cNvSpPr>
            <a:spLocks noGrp="1"/>
          </p:cNvSpPr>
          <p:nvPr>
            <p:ph idx="1"/>
          </p:nvPr>
        </p:nvSpPr>
        <p:spPr>
          <a:xfrm>
            <a:off x="457200" y="1600201"/>
            <a:ext cx="8229600" cy="3124200"/>
          </a:xfrm>
        </p:spPr>
        <p:txBody>
          <a:bodyPr/>
          <a:lstStyle/>
          <a:p>
            <a:r>
              <a:rPr lang="en-GB" dirty="0" smtClean="0"/>
              <a:t>Mean of 15 days after starting HAART</a:t>
            </a:r>
          </a:p>
          <a:p>
            <a:endParaRPr lang="en-GB" dirty="0" smtClean="0"/>
          </a:p>
          <a:p>
            <a:r>
              <a:rPr lang="en-GB" dirty="0" smtClean="0"/>
              <a:t>Up to months (years)</a:t>
            </a:r>
          </a:p>
          <a:p>
            <a:endParaRPr lang="en-GB" dirty="0" smtClean="0"/>
          </a:p>
          <a:p>
            <a:r>
              <a:rPr lang="en-GB" dirty="0" smtClean="0"/>
              <a:t>Syndrome lasts for 10-40+ days</a:t>
            </a:r>
            <a:endParaRPr lang="en-US" dirty="0" smtClean="0"/>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normAutofit fontScale="92500"/>
          </a:bodyPr>
          <a:lstStyle/>
          <a:p>
            <a:pPr>
              <a:lnSpc>
                <a:spcPct val="90000"/>
              </a:lnSpc>
            </a:pPr>
            <a:r>
              <a:rPr lang="en-GB" dirty="0" smtClean="0"/>
              <a:t>Breton et al: 16 cases of TB/IRIS: 5 ‘severe’ complications</a:t>
            </a:r>
          </a:p>
          <a:p>
            <a:pPr lvl="1">
              <a:lnSpc>
                <a:spcPct val="90000"/>
              </a:lnSpc>
            </a:pPr>
            <a:r>
              <a:rPr lang="en-GB" sz="3200" dirty="0" err="1" smtClean="0"/>
              <a:t>Splenic</a:t>
            </a:r>
            <a:r>
              <a:rPr lang="en-GB" sz="3200" dirty="0" smtClean="0"/>
              <a:t> rupture</a:t>
            </a:r>
          </a:p>
          <a:p>
            <a:pPr lvl="1">
              <a:lnSpc>
                <a:spcPct val="90000"/>
              </a:lnSpc>
            </a:pPr>
            <a:r>
              <a:rPr lang="en-GB" sz="3200" dirty="0" smtClean="0"/>
              <a:t>Compressive </a:t>
            </a:r>
            <a:r>
              <a:rPr lang="en-GB" sz="3200" dirty="0" err="1" smtClean="0"/>
              <a:t>lymphadenopathy</a:t>
            </a:r>
            <a:endParaRPr lang="en-GB" sz="3200" dirty="0" smtClean="0"/>
          </a:p>
          <a:p>
            <a:pPr lvl="1">
              <a:lnSpc>
                <a:spcPct val="90000"/>
              </a:lnSpc>
            </a:pPr>
            <a:r>
              <a:rPr lang="en-GB" sz="3200" dirty="0" err="1" smtClean="0"/>
              <a:t>Ureteric</a:t>
            </a:r>
            <a:r>
              <a:rPr lang="en-GB" sz="3200" dirty="0" smtClean="0"/>
              <a:t> obstruction</a:t>
            </a:r>
          </a:p>
          <a:p>
            <a:pPr lvl="1">
              <a:lnSpc>
                <a:spcPct val="90000"/>
              </a:lnSpc>
            </a:pPr>
            <a:endParaRPr lang="en-GB" sz="3200" dirty="0" smtClean="0"/>
          </a:p>
          <a:p>
            <a:r>
              <a:rPr lang="en-GB" dirty="0" smtClean="0"/>
              <a:t>Narita et al: The study found a 6-fold increased risk of subsequent TB relapse in patients who experienced IRIS during early TB treatment.</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a:xfrm>
            <a:off x="457200" y="1600201"/>
            <a:ext cx="8229600" cy="3505200"/>
          </a:xfrm>
        </p:spPr>
        <p:txBody>
          <a:bodyPr/>
          <a:lstStyle/>
          <a:p>
            <a:r>
              <a:rPr lang="en-GB" dirty="0" smtClean="0"/>
              <a:t>Side effects of the antiretroviral treatment</a:t>
            </a:r>
          </a:p>
          <a:p>
            <a:r>
              <a:rPr lang="en-GB" dirty="0" smtClean="0"/>
              <a:t> Drug fever </a:t>
            </a:r>
          </a:p>
          <a:p>
            <a:r>
              <a:rPr lang="en-GB" dirty="0" smtClean="0"/>
              <a:t>TB infection not responding to standard anti-TB treatment </a:t>
            </a:r>
          </a:p>
          <a:p>
            <a:r>
              <a:rPr lang="en-GB" dirty="0" smtClean="0"/>
              <a:t>Other concomitant infection</a:t>
            </a:r>
          </a:p>
          <a:p>
            <a:r>
              <a:rPr lang="en-GB" dirty="0" smtClean="0"/>
              <a:t>Failure of ART (late IRIS)</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t>
            </a:r>
            <a:endParaRPr lang="en-US" dirty="0"/>
          </a:p>
        </p:txBody>
      </p:sp>
      <p:sp>
        <p:nvSpPr>
          <p:cNvPr id="4" name="Date Placeholder 3"/>
          <p:cNvSpPr>
            <a:spLocks noGrp="1"/>
          </p:cNvSpPr>
          <p:nvPr>
            <p:ph type="dt" sz="half" idx="10"/>
          </p:nvPr>
        </p:nvSpPr>
        <p:spPr/>
        <p:txBody>
          <a:bodyPr/>
          <a:lstStyle/>
          <a:p>
            <a:r>
              <a:rPr lang="en-US"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4</a:t>
            </a:fld>
            <a:endParaRPr lang="en-US"/>
          </a:p>
        </p:txBody>
      </p:sp>
      <p:pic>
        <p:nvPicPr>
          <p:cNvPr id="6146" name="Picture 2" descr="http://blogs.discovermagazine.com/notrocketscience/files/2012/05/HIV1.jpg"/>
          <p:cNvPicPr>
            <a:picLocks noChangeAspect="1" noChangeArrowheads="1"/>
          </p:cNvPicPr>
          <p:nvPr/>
        </p:nvPicPr>
        <p:blipFill>
          <a:blip r:embed="rId2" cstate="print"/>
          <a:srcRect/>
          <a:stretch>
            <a:fillRect/>
          </a:stretch>
        </p:blipFill>
        <p:spPr bwMode="auto">
          <a:xfrm>
            <a:off x="1657350" y="381000"/>
            <a:ext cx="5810250" cy="3657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“Suspected TB IRIS”:</a:t>
            </a:r>
            <a:endParaRPr lang="en-US" dirty="0"/>
          </a:p>
        </p:txBody>
      </p:sp>
      <p:sp>
        <p:nvSpPr>
          <p:cNvPr id="3" name="Content Placeholder 2"/>
          <p:cNvSpPr>
            <a:spLocks noGrp="1"/>
          </p:cNvSpPr>
          <p:nvPr>
            <p:ph idx="1"/>
          </p:nvPr>
        </p:nvSpPr>
        <p:spPr>
          <a:xfrm>
            <a:off x="457200" y="1600201"/>
            <a:ext cx="8229600" cy="4191000"/>
          </a:xfrm>
        </p:spPr>
        <p:txBody>
          <a:bodyPr>
            <a:normAutofit fontScale="70000" lnSpcReduction="20000"/>
          </a:bodyPr>
          <a:lstStyle/>
          <a:p>
            <a:pPr>
              <a:lnSpc>
                <a:spcPct val="120000"/>
              </a:lnSpc>
              <a:buNone/>
            </a:pPr>
            <a:r>
              <a:rPr lang="en-GB" sz="3600" dirty="0" smtClean="0"/>
              <a:t>A TB patient who after starting ART develops either –</a:t>
            </a:r>
          </a:p>
          <a:p>
            <a:pPr>
              <a:lnSpc>
                <a:spcPct val="120000"/>
              </a:lnSpc>
            </a:pPr>
            <a:r>
              <a:rPr lang="en-GB" dirty="0" smtClean="0"/>
              <a:t>New persistent fevers (temperature &gt;38.6°C) which last for more than 1 week without an identifiable source (e.g., urine and sputa testing, and other procedures when clinically indicated) or reason (e.g. an allergic reaction)</a:t>
            </a:r>
          </a:p>
          <a:p>
            <a:pPr>
              <a:lnSpc>
                <a:spcPct val="120000"/>
              </a:lnSpc>
            </a:pPr>
            <a:r>
              <a:rPr lang="en-GB" dirty="0" smtClean="0"/>
              <a:t>or marked worsening or emergence of </a:t>
            </a:r>
            <a:r>
              <a:rPr lang="en-GB" dirty="0" err="1" smtClean="0"/>
              <a:t>intrathoracic</a:t>
            </a:r>
            <a:r>
              <a:rPr lang="en-GB" dirty="0" smtClean="0"/>
              <a:t> </a:t>
            </a:r>
            <a:r>
              <a:rPr lang="en-GB" dirty="0" err="1" smtClean="0"/>
              <a:t>lymphadenopathy</a:t>
            </a:r>
            <a:r>
              <a:rPr lang="en-GB" dirty="0" smtClean="0"/>
              <a:t>, pulmonary infiltrates</a:t>
            </a:r>
          </a:p>
          <a:p>
            <a:pPr>
              <a:lnSpc>
                <a:spcPct val="120000"/>
              </a:lnSpc>
            </a:pPr>
            <a:r>
              <a:rPr lang="en-GB" dirty="0" smtClean="0"/>
              <a:t>or worsening or emergence of cervical </a:t>
            </a:r>
            <a:r>
              <a:rPr lang="en-GB" dirty="0" err="1" smtClean="0"/>
              <a:t>adenopathies</a:t>
            </a:r>
            <a:r>
              <a:rPr lang="en-GB" dirty="0" smtClean="0"/>
              <a:t>/abscesses, or worsening of other </a:t>
            </a:r>
            <a:r>
              <a:rPr lang="en-GB" dirty="0" err="1" smtClean="0"/>
              <a:t>tuberculous</a:t>
            </a:r>
            <a:r>
              <a:rPr lang="en-GB" dirty="0" smtClean="0"/>
              <a:t> lesions or manifestations, such as </a:t>
            </a:r>
            <a:r>
              <a:rPr lang="en-GB" dirty="0" err="1" smtClean="0"/>
              <a:t>cutaneous</a:t>
            </a:r>
            <a:r>
              <a:rPr lang="en-GB" dirty="0" smtClean="0"/>
              <a:t> peritoneal or central nervous system (CNS) inflammatory pathology.</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4/24/2014</a:t>
            </a:r>
            <a:endParaRPr lang="en-US" dirty="0"/>
          </a:p>
        </p:txBody>
      </p:sp>
      <p:sp>
        <p:nvSpPr>
          <p:cNvPr id="3" name="Slide Number Placeholder 2"/>
          <p:cNvSpPr>
            <a:spLocks noGrp="1"/>
          </p:cNvSpPr>
          <p:nvPr>
            <p:ph type="sldNum" sz="quarter" idx="12"/>
          </p:nvPr>
        </p:nvSpPr>
        <p:spPr/>
        <p:txBody>
          <a:bodyPr/>
          <a:lstStyle/>
          <a:p>
            <a:fld id="{3B32E81C-164C-4F79-8CF5-F3DC7ED5BBB5}" type="slidenum">
              <a:rPr lang="en-US" smtClean="0"/>
              <a:pPr/>
              <a:t>41</a:t>
            </a:fld>
            <a:endParaRPr lang="en-US"/>
          </a:p>
        </p:txBody>
      </p:sp>
      <p:pic>
        <p:nvPicPr>
          <p:cNvPr id="70658" name="Picture 2" descr="http://www.hivwebstudy.org/sites/default/files/G_TB_C3_d01.jpg"/>
          <p:cNvPicPr>
            <a:picLocks noChangeAspect="1" noChangeArrowheads="1"/>
          </p:cNvPicPr>
          <p:nvPr/>
        </p:nvPicPr>
        <p:blipFill>
          <a:blip r:embed="rId2" cstate="print"/>
          <a:srcRect/>
          <a:stretch>
            <a:fillRect/>
          </a:stretch>
        </p:blipFill>
        <p:spPr bwMode="auto">
          <a:xfrm>
            <a:off x="914400" y="578802"/>
            <a:ext cx="7315200" cy="528859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4/24/2014</a:t>
            </a:r>
            <a:endParaRPr lang="en-US" dirty="0"/>
          </a:p>
        </p:txBody>
      </p:sp>
      <p:sp>
        <p:nvSpPr>
          <p:cNvPr id="3" name="Slide Number Placeholder 2"/>
          <p:cNvSpPr>
            <a:spLocks noGrp="1"/>
          </p:cNvSpPr>
          <p:nvPr>
            <p:ph type="sldNum" sz="quarter" idx="12"/>
          </p:nvPr>
        </p:nvSpPr>
        <p:spPr/>
        <p:txBody>
          <a:bodyPr/>
          <a:lstStyle/>
          <a:p>
            <a:fld id="{3B32E81C-164C-4F79-8CF5-F3DC7ED5BBB5}" type="slidenum">
              <a:rPr lang="en-US" smtClean="0"/>
              <a:pPr/>
              <a:t>42</a:t>
            </a:fld>
            <a:endParaRPr lang="en-US"/>
          </a:p>
        </p:txBody>
      </p:sp>
      <p:pic>
        <p:nvPicPr>
          <p:cNvPr id="82946" name="Picture 2" descr="http://img.medicalxpress.com/newman/gfx/news/hires/2014/globalresear.jpg"/>
          <p:cNvPicPr>
            <a:picLocks noChangeAspect="1" noChangeArrowheads="1"/>
          </p:cNvPicPr>
          <p:nvPr/>
        </p:nvPicPr>
        <p:blipFill>
          <a:blip r:embed="rId2" cstate="print"/>
          <a:srcRect/>
          <a:stretch>
            <a:fillRect/>
          </a:stretch>
        </p:blipFill>
        <p:spPr bwMode="auto">
          <a:xfrm>
            <a:off x="533400" y="914400"/>
            <a:ext cx="8021349" cy="450532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“Suspected TB IRIS”:</a:t>
            </a:r>
            <a:endParaRPr lang="en-US" dirty="0"/>
          </a:p>
        </p:txBody>
      </p:sp>
      <p:sp>
        <p:nvSpPr>
          <p:cNvPr id="3" name="Content Placeholder 2"/>
          <p:cNvSpPr>
            <a:spLocks noGrp="1"/>
          </p:cNvSpPr>
          <p:nvPr>
            <p:ph idx="1"/>
          </p:nvPr>
        </p:nvSpPr>
        <p:spPr>
          <a:xfrm>
            <a:off x="457200" y="1600201"/>
            <a:ext cx="8229600" cy="3733800"/>
          </a:xfrm>
        </p:spPr>
        <p:txBody>
          <a:bodyPr/>
          <a:lstStyle/>
          <a:p>
            <a:pPr>
              <a:lnSpc>
                <a:spcPct val="120000"/>
              </a:lnSpc>
              <a:buNone/>
            </a:pPr>
            <a:r>
              <a:rPr lang="en-GB" dirty="0" smtClean="0"/>
              <a:t>A patient who after starting ART develops TB characterised by the formation of –</a:t>
            </a:r>
          </a:p>
          <a:p>
            <a:r>
              <a:rPr lang="en-GB" dirty="0" smtClean="0"/>
              <a:t>Large </a:t>
            </a:r>
            <a:r>
              <a:rPr lang="en-GB" dirty="0" err="1" smtClean="0"/>
              <a:t>adenopathies</a:t>
            </a:r>
            <a:endParaRPr lang="en-GB" dirty="0" smtClean="0"/>
          </a:p>
          <a:p>
            <a:r>
              <a:rPr lang="en-GB" dirty="0" smtClean="0"/>
              <a:t>Abscesses</a:t>
            </a:r>
          </a:p>
          <a:p>
            <a:r>
              <a:rPr lang="en-GB" dirty="0" err="1" smtClean="0"/>
              <a:t>Miliary</a:t>
            </a:r>
            <a:r>
              <a:rPr lang="en-GB" dirty="0" smtClean="0"/>
              <a:t> TB with large nodules</a:t>
            </a:r>
          </a:p>
          <a:p>
            <a:r>
              <a:rPr lang="en-GB" dirty="0" smtClean="0"/>
              <a:t>Cavity formation</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Confirmed TB – IRIS</a:t>
            </a:r>
            <a:endParaRPr lang="en-US" dirty="0"/>
          </a:p>
        </p:txBody>
      </p:sp>
      <p:sp>
        <p:nvSpPr>
          <p:cNvPr id="3" name="Content Placeholder 2"/>
          <p:cNvSpPr>
            <a:spLocks noGrp="1"/>
          </p:cNvSpPr>
          <p:nvPr>
            <p:ph idx="1"/>
          </p:nvPr>
        </p:nvSpPr>
        <p:spPr>
          <a:xfrm>
            <a:off x="457200" y="1600201"/>
            <a:ext cx="8229600" cy="3048000"/>
          </a:xfrm>
        </p:spPr>
        <p:txBody>
          <a:bodyPr/>
          <a:lstStyle/>
          <a:p>
            <a:pPr>
              <a:buNone/>
            </a:pPr>
            <a:r>
              <a:rPr lang="en-GB" dirty="0" smtClean="0"/>
              <a:t>Same definition as suspected TB IRIS but</a:t>
            </a:r>
          </a:p>
          <a:p>
            <a:pPr>
              <a:buNone/>
            </a:pPr>
            <a:endParaRPr lang="en-GB" dirty="0" smtClean="0"/>
          </a:p>
          <a:p>
            <a:r>
              <a:rPr lang="en-GB" dirty="0" smtClean="0"/>
              <a:t>multi drug resistant TB excluded </a:t>
            </a:r>
          </a:p>
          <a:p>
            <a:pPr algn="ctr">
              <a:buNone/>
            </a:pPr>
            <a:r>
              <a:rPr lang="en-GB" dirty="0" smtClean="0"/>
              <a:t>and </a:t>
            </a:r>
          </a:p>
          <a:p>
            <a:r>
              <a:rPr lang="en-GB" dirty="0" smtClean="0"/>
              <a:t>a satisfactory </a:t>
            </a:r>
            <a:r>
              <a:rPr lang="en-GB" dirty="0" err="1" smtClean="0"/>
              <a:t>virological</a:t>
            </a:r>
            <a:r>
              <a:rPr lang="en-GB" dirty="0" smtClean="0"/>
              <a:t> response to ART</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to Prevent TB - IRIS</a:t>
            </a:r>
            <a:endParaRPr lang="en-US" dirty="0"/>
          </a:p>
        </p:txBody>
      </p:sp>
      <p:sp>
        <p:nvSpPr>
          <p:cNvPr id="3" name="Content Placeholder 2"/>
          <p:cNvSpPr>
            <a:spLocks noGrp="1"/>
          </p:cNvSpPr>
          <p:nvPr>
            <p:ph idx="1"/>
          </p:nvPr>
        </p:nvSpPr>
        <p:spPr>
          <a:xfrm>
            <a:off x="457200" y="1600201"/>
            <a:ext cx="8229600" cy="3810000"/>
          </a:xfrm>
        </p:spPr>
        <p:txBody>
          <a:bodyPr/>
          <a:lstStyle/>
          <a:p>
            <a:r>
              <a:rPr lang="en-GB" dirty="0" smtClean="0"/>
              <a:t>Exclude TB before starting antiretroviral therapy</a:t>
            </a:r>
            <a:r>
              <a:rPr lang="nl-NL" dirty="0" smtClean="0"/>
              <a:t> </a:t>
            </a:r>
          </a:p>
          <a:p>
            <a:r>
              <a:rPr lang="en-GB" dirty="0" smtClean="0"/>
              <a:t>Treat first the TB and start antiretroviral treatment only once the patient has clinically improved, is tolerating very well his TB treatment</a:t>
            </a:r>
            <a:r>
              <a:rPr lang="nl-NL" dirty="0" smtClean="0"/>
              <a:t> </a:t>
            </a:r>
          </a:p>
          <a:p>
            <a:r>
              <a:rPr lang="nl-NL" dirty="0" smtClean="0"/>
              <a:t>Increase </a:t>
            </a:r>
            <a:r>
              <a:rPr lang="en-GB" dirty="0" smtClean="0"/>
              <a:t>awareness about TB IRIS</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Recommendations</a:t>
            </a:r>
            <a:endParaRPr lang="en-US" dirty="0"/>
          </a:p>
        </p:txBody>
      </p:sp>
      <p:sp>
        <p:nvSpPr>
          <p:cNvPr id="3" name="Content Placeholder 2"/>
          <p:cNvSpPr>
            <a:spLocks noGrp="1"/>
          </p:cNvSpPr>
          <p:nvPr>
            <p:ph idx="1"/>
          </p:nvPr>
        </p:nvSpPr>
        <p:spPr>
          <a:xfrm>
            <a:off x="457200" y="1600201"/>
            <a:ext cx="8229600" cy="2819400"/>
          </a:xfrm>
        </p:spPr>
        <p:txBody>
          <a:bodyPr/>
          <a:lstStyle/>
          <a:p>
            <a:r>
              <a:rPr lang="en-GB" dirty="0" smtClean="0"/>
              <a:t>TB treatment should be continued </a:t>
            </a:r>
          </a:p>
          <a:p>
            <a:r>
              <a:rPr lang="en-GB" dirty="0" smtClean="0"/>
              <a:t>Exclude treatment failure</a:t>
            </a:r>
          </a:p>
          <a:p>
            <a:pPr lvl="1"/>
            <a:r>
              <a:rPr lang="en-GB" dirty="0" smtClean="0"/>
              <a:t>Ensure adequate treatment</a:t>
            </a:r>
          </a:p>
          <a:p>
            <a:pPr lvl="1"/>
            <a:r>
              <a:rPr lang="en-GB" dirty="0" smtClean="0"/>
              <a:t>Ensure adherence to ART</a:t>
            </a:r>
          </a:p>
          <a:p>
            <a:pPr lvl="1"/>
            <a:r>
              <a:rPr lang="en-GB" dirty="0" smtClean="0"/>
              <a:t>Consider TB drug resistance</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Recommendations</a:t>
            </a:r>
            <a:endParaRPr lang="en-US" dirty="0"/>
          </a:p>
        </p:txBody>
      </p:sp>
      <p:sp>
        <p:nvSpPr>
          <p:cNvPr id="3" name="Content Placeholder 2"/>
          <p:cNvSpPr>
            <a:spLocks noGrp="1"/>
          </p:cNvSpPr>
          <p:nvPr>
            <p:ph idx="1"/>
          </p:nvPr>
        </p:nvSpPr>
        <p:spPr/>
        <p:txBody>
          <a:bodyPr/>
          <a:lstStyle/>
          <a:p>
            <a:r>
              <a:rPr lang="en-GB" dirty="0" smtClean="0"/>
              <a:t>Drainage</a:t>
            </a:r>
          </a:p>
          <a:p>
            <a:endParaRPr lang="en-GB" dirty="0" smtClean="0"/>
          </a:p>
          <a:p>
            <a:r>
              <a:rPr lang="en-GB" dirty="0" smtClean="0"/>
              <a:t>Continue ART in most cases</a:t>
            </a:r>
          </a:p>
          <a:p>
            <a:endParaRPr lang="en-GB" dirty="0" smtClean="0"/>
          </a:p>
          <a:p>
            <a:r>
              <a:rPr lang="en-GB" dirty="0" smtClean="0"/>
              <a:t>Consider stopping </a:t>
            </a:r>
            <a:r>
              <a:rPr lang="en-GB" dirty="0" err="1" smtClean="0"/>
              <a:t>ARV’s</a:t>
            </a:r>
            <a:r>
              <a:rPr lang="en-GB" dirty="0" smtClean="0"/>
              <a:t> if life threatening?</a:t>
            </a:r>
          </a:p>
          <a:p>
            <a:endParaRPr lang="en-GB" dirty="0" smtClean="0"/>
          </a:p>
          <a:p>
            <a:r>
              <a:rPr lang="en-GB" dirty="0" smtClean="0"/>
              <a:t>Adding steroids/NSAIDS may be beneficial</a:t>
            </a:r>
          </a:p>
        </p:txBody>
      </p:sp>
      <p:sp>
        <p:nvSpPr>
          <p:cNvPr id="4" name="Date Placeholder 3"/>
          <p:cNvSpPr>
            <a:spLocks noGrp="1"/>
          </p:cNvSpPr>
          <p:nvPr>
            <p:ph type="dt" sz="half" idx="10"/>
          </p:nvPr>
        </p:nvSpPr>
        <p:spPr/>
        <p:txBody>
          <a:bodyPr/>
          <a:lstStyle/>
          <a:p>
            <a:r>
              <a:rPr lang="en-US" smtClean="0"/>
              <a:t>4/24/2015</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Date Placeholder 2"/>
          <p:cNvSpPr>
            <a:spLocks noGrp="1"/>
          </p:cNvSpPr>
          <p:nvPr>
            <p:ph type="dt" sz="half" idx="10"/>
          </p:nvPr>
        </p:nvSpPr>
        <p:spPr/>
        <p:txBody>
          <a:bodyPr/>
          <a:lstStyle/>
          <a:p>
            <a:r>
              <a:rPr lang="en-US" smtClean="0"/>
              <a:t>4/24/2014</a:t>
            </a:r>
            <a:endParaRPr lang="en-US" dirty="0"/>
          </a:p>
        </p:txBody>
      </p:sp>
      <p:sp>
        <p:nvSpPr>
          <p:cNvPr id="4" name="Slide Number Placeholder 3"/>
          <p:cNvSpPr>
            <a:spLocks noGrp="1"/>
          </p:cNvSpPr>
          <p:nvPr>
            <p:ph type="sldNum" sz="quarter" idx="12"/>
          </p:nvPr>
        </p:nvSpPr>
        <p:spPr/>
        <p:txBody>
          <a:bodyPr/>
          <a:lstStyle/>
          <a:p>
            <a:fld id="{3B32E81C-164C-4F79-8CF5-F3DC7ED5BBB5}" type="slidenum">
              <a:rPr lang="en-US" smtClean="0"/>
              <a:pPr/>
              <a:t>48</a:t>
            </a:fld>
            <a:endParaRPr lang="en-US"/>
          </a:p>
        </p:txBody>
      </p:sp>
      <p:pic>
        <p:nvPicPr>
          <p:cNvPr id="71682" name="Picture 2"/>
          <p:cNvPicPr>
            <a:picLocks noChangeAspect="1" noChangeArrowheads="1"/>
          </p:cNvPicPr>
          <p:nvPr/>
        </p:nvPicPr>
        <p:blipFill>
          <a:blip r:embed="rId2" cstate="print"/>
          <a:srcRect/>
          <a:stretch>
            <a:fillRect/>
          </a:stretch>
        </p:blipFill>
        <p:spPr bwMode="auto">
          <a:xfrm>
            <a:off x="1143000" y="1600200"/>
            <a:ext cx="6781800" cy="4601936"/>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IRIS Treatment with Steroids</a:t>
            </a:r>
            <a:endParaRPr lang="en-US" dirty="0"/>
          </a:p>
        </p:txBody>
      </p:sp>
      <p:sp>
        <p:nvSpPr>
          <p:cNvPr id="3" name="Date Placeholder 2"/>
          <p:cNvSpPr>
            <a:spLocks noGrp="1"/>
          </p:cNvSpPr>
          <p:nvPr>
            <p:ph type="dt" sz="half" idx="10"/>
          </p:nvPr>
        </p:nvSpPr>
        <p:spPr/>
        <p:txBody>
          <a:bodyPr/>
          <a:lstStyle/>
          <a:p>
            <a:r>
              <a:rPr lang="en-US" smtClean="0"/>
              <a:t>4/24/2014</a:t>
            </a:r>
            <a:endParaRPr lang="en-US" dirty="0"/>
          </a:p>
        </p:txBody>
      </p:sp>
      <p:sp>
        <p:nvSpPr>
          <p:cNvPr id="4" name="Slide Number Placeholder 3"/>
          <p:cNvSpPr>
            <a:spLocks noGrp="1"/>
          </p:cNvSpPr>
          <p:nvPr>
            <p:ph type="sldNum" sz="quarter" idx="12"/>
          </p:nvPr>
        </p:nvSpPr>
        <p:spPr/>
        <p:txBody>
          <a:bodyPr/>
          <a:lstStyle/>
          <a:p>
            <a:fld id="{3B32E81C-164C-4F79-8CF5-F3DC7ED5BBB5}" type="slidenum">
              <a:rPr lang="en-US" smtClean="0"/>
              <a:pPr/>
              <a:t>49</a:t>
            </a:fld>
            <a:endParaRPr lang="en-US"/>
          </a:p>
        </p:txBody>
      </p:sp>
      <p:pic>
        <p:nvPicPr>
          <p:cNvPr id="1026" name="Picture 2" descr="http://www.hivwebstudy.org/sites/default/files/TB_IRIS_Study_Design.png"/>
          <p:cNvPicPr>
            <a:picLocks noChangeAspect="1" noChangeArrowheads="1"/>
          </p:cNvPicPr>
          <p:nvPr/>
        </p:nvPicPr>
        <p:blipFill>
          <a:blip r:embed="rId2" cstate="print"/>
          <a:srcRect/>
          <a:stretch>
            <a:fillRect/>
          </a:stretch>
        </p:blipFill>
        <p:spPr bwMode="auto">
          <a:xfrm>
            <a:off x="457200" y="1730121"/>
            <a:ext cx="8229600" cy="4289679"/>
          </a:xfrm>
          <a:prstGeom prst="rect">
            <a:avLst/>
          </a:prstGeom>
          <a:noFill/>
        </p:spPr>
      </p:pic>
      <p:sp>
        <p:nvSpPr>
          <p:cNvPr id="7" name="TextBox 6"/>
          <p:cNvSpPr txBox="1"/>
          <p:nvPr/>
        </p:nvSpPr>
        <p:spPr>
          <a:xfrm>
            <a:off x="533400" y="1828800"/>
            <a:ext cx="8077200" cy="523220"/>
          </a:xfrm>
          <a:prstGeom prst="rect">
            <a:avLst/>
          </a:prstGeom>
          <a:noFill/>
        </p:spPr>
        <p:txBody>
          <a:bodyPr wrap="square" rtlCol="0">
            <a:spAutoFit/>
          </a:bodyPr>
          <a:lstStyle/>
          <a:p>
            <a:r>
              <a:rPr lang="en-US" sz="1400" dirty="0" smtClean="0"/>
              <a:t>Source: </a:t>
            </a:r>
            <a:r>
              <a:rPr lang="en-US" sz="1400" dirty="0" err="1" smtClean="0"/>
              <a:t>Meintjes</a:t>
            </a:r>
            <a:r>
              <a:rPr lang="en-US" sz="1400" dirty="0" smtClean="0"/>
              <a:t> G, Wilkinson RJ, </a:t>
            </a:r>
            <a:r>
              <a:rPr lang="en-US" sz="1400" dirty="0" err="1" smtClean="0"/>
              <a:t>Morroni</a:t>
            </a:r>
            <a:r>
              <a:rPr lang="en-US" sz="1400" dirty="0" smtClean="0"/>
              <a:t> C, et al. Randomized placebo-controlled trial of prednisone for paradoxical tuberculosis-associated immune reconstitution inflammatory syndrome. AIDS. 2010;24:2381-90</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CC7E278-D713-4BC7-AE26-296FBA2DC228}" type="slidenum">
              <a:rPr lang="en-US"/>
              <a:pPr/>
              <a:t>5</a:t>
            </a:fld>
            <a:endParaRPr lang="en-US"/>
          </a:p>
        </p:txBody>
      </p:sp>
      <p:sp>
        <p:nvSpPr>
          <p:cNvPr id="567298" name="Rectangle 2"/>
          <p:cNvSpPr>
            <a:spLocks noGrp="1" noChangeArrowheads="1"/>
          </p:cNvSpPr>
          <p:nvPr>
            <p:ph type="title"/>
          </p:nvPr>
        </p:nvSpPr>
        <p:spPr>
          <a:xfrm>
            <a:off x="457200" y="228600"/>
            <a:ext cx="8229600" cy="1219200"/>
          </a:xfrm>
        </p:spPr>
        <p:txBody>
          <a:bodyPr>
            <a:noAutofit/>
          </a:bodyPr>
          <a:lstStyle/>
          <a:p>
            <a:r>
              <a:rPr lang="en-US" dirty="0"/>
              <a:t>Definitions</a:t>
            </a:r>
          </a:p>
        </p:txBody>
      </p:sp>
      <p:sp>
        <p:nvSpPr>
          <p:cNvPr id="567299" name="Rectangle 3"/>
          <p:cNvSpPr>
            <a:spLocks noGrp="1" noChangeArrowheads="1"/>
          </p:cNvSpPr>
          <p:nvPr>
            <p:ph type="body" idx="1"/>
          </p:nvPr>
        </p:nvSpPr>
        <p:spPr>
          <a:xfrm>
            <a:off x="457200" y="1676400"/>
            <a:ext cx="8229600" cy="3200400"/>
          </a:xfrm>
        </p:spPr>
        <p:txBody>
          <a:bodyPr>
            <a:normAutofit/>
          </a:bodyPr>
          <a:lstStyle/>
          <a:p>
            <a:pPr>
              <a:spcAft>
                <a:spcPct val="20000"/>
              </a:spcAft>
              <a:buFontTx/>
              <a:buNone/>
            </a:pPr>
            <a:r>
              <a:rPr lang="en-US" b="1" dirty="0" smtClean="0"/>
              <a:t>HIV</a:t>
            </a:r>
            <a:r>
              <a:rPr lang="en-US" dirty="0" smtClean="0"/>
              <a:t> (human immunodeficiency virus) is a virus that attacks the immune system, the body's natural defense system. Without a strong immune system, the body has trouble fighting off disease. Both the virus and the infection it causes are called HIV.</a:t>
            </a:r>
            <a:endParaRPr lang="en-US" b="1" dirty="0"/>
          </a:p>
        </p:txBody>
      </p:sp>
      <p:sp>
        <p:nvSpPr>
          <p:cNvPr id="6" name="Date Placeholder 5"/>
          <p:cNvSpPr>
            <a:spLocks noGrp="1"/>
          </p:cNvSpPr>
          <p:nvPr>
            <p:ph type="dt" sz="half" idx="10"/>
          </p:nvPr>
        </p:nvSpPr>
        <p:spPr/>
        <p:txBody>
          <a:bodyPr/>
          <a:lstStyle/>
          <a:p>
            <a:r>
              <a:rPr lang="en-US" dirty="0" smtClean="0"/>
              <a:t>4/24/2014</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IRIS Treatment with Steroids</a:t>
            </a:r>
            <a:endParaRPr lang="en-US" dirty="0"/>
          </a:p>
        </p:txBody>
      </p:sp>
      <p:sp>
        <p:nvSpPr>
          <p:cNvPr id="3" name="Date Placeholder 2"/>
          <p:cNvSpPr>
            <a:spLocks noGrp="1"/>
          </p:cNvSpPr>
          <p:nvPr>
            <p:ph type="dt" sz="half" idx="10"/>
          </p:nvPr>
        </p:nvSpPr>
        <p:spPr/>
        <p:txBody>
          <a:bodyPr/>
          <a:lstStyle/>
          <a:p>
            <a:r>
              <a:rPr lang="en-US" smtClean="0"/>
              <a:t>4/24/2014</a:t>
            </a:r>
            <a:endParaRPr lang="en-US" dirty="0"/>
          </a:p>
        </p:txBody>
      </p:sp>
      <p:sp>
        <p:nvSpPr>
          <p:cNvPr id="4" name="Slide Number Placeholder 3"/>
          <p:cNvSpPr>
            <a:spLocks noGrp="1"/>
          </p:cNvSpPr>
          <p:nvPr>
            <p:ph type="sldNum" sz="quarter" idx="12"/>
          </p:nvPr>
        </p:nvSpPr>
        <p:spPr/>
        <p:txBody>
          <a:bodyPr/>
          <a:lstStyle/>
          <a:p>
            <a:fld id="{3B32E81C-164C-4F79-8CF5-F3DC7ED5BBB5}" type="slidenum">
              <a:rPr lang="en-US" smtClean="0"/>
              <a:pPr/>
              <a:t>50</a:t>
            </a:fld>
            <a:endParaRPr lang="en-US"/>
          </a:p>
        </p:txBody>
      </p:sp>
      <p:pic>
        <p:nvPicPr>
          <p:cNvPr id="68610" name="Picture 2" descr="http://www.hivwebstudy.org/sites/default/files/TB_IRIS_Steroids_Week_2_Symptom_Score.png"/>
          <p:cNvPicPr>
            <a:picLocks noChangeAspect="1" noChangeArrowheads="1"/>
          </p:cNvPicPr>
          <p:nvPr/>
        </p:nvPicPr>
        <p:blipFill>
          <a:blip r:embed="rId2" cstate="print"/>
          <a:srcRect/>
          <a:stretch>
            <a:fillRect/>
          </a:stretch>
        </p:blipFill>
        <p:spPr bwMode="auto">
          <a:xfrm>
            <a:off x="762000" y="1676400"/>
            <a:ext cx="7620000" cy="4314826"/>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IRIS Treatment with Steroids</a:t>
            </a:r>
            <a:endParaRPr lang="en-US" dirty="0"/>
          </a:p>
        </p:txBody>
      </p:sp>
      <p:sp>
        <p:nvSpPr>
          <p:cNvPr id="3" name="Date Placeholder 2"/>
          <p:cNvSpPr>
            <a:spLocks noGrp="1"/>
          </p:cNvSpPr>
          <p:nvPr>
            <p:ph type="dt" sz="half" idx="10"/>
          </p:nvPr>
        </p:nvSpPr>
        <p:spPr/>
        <p:txBody>
          <a:bodyPr/>
          <a:lstStyle/>
          <a:p>
            <a:r>
              <a:rPr lang="en-US" smtClean="0"/>
              <a:t>4/24/2014</a:t>
            </a:r>
            <a:endParaRPr lang="en-US" dirty="0"/>
          </a:p>
        </p:txBody>
      </p:sp>
      <p:sp>
        <p:nvSpPr>
          <p:cNvPr id="4" name="Slide Number Placeholder 3"/>
          <p:cNvSpPr>
            <a:spLocks noGrp="1"/>
          </p:cNvSpPr>
          <p:nvPr>
            <p:ph type="sldNum" sz="quarter" idx="12"/>
          </p:nvPr>
        </p:nvSpPr>
        <p:spPr/>
        <p:txBody>
          <a:bodyPr/>
          <a:lstStyle/>
          <a:p>
            <a:fld id="{3B32E81C-164C-4F79-8CF5-F3DC7ED5BBB5}" type="slidenum">
              <a:rPr lang="en-US" smtClean="0"/>
              <a:pPr/>
              <a:t>51</a:t>
            </a:fld>
            <a:endParaRPr lang="en-US"/>
          </a:p>
        </p:txBody>
      </p:sp>
      <p:pic>
        <p:nvPicPr>
          <p:cNvPr id="69634" name="Picture 2" descr="http://www.hivwebstudy.org/sites/default/files/TB_IRIS_Steroids_Week_2_CXR.png"/>
          <p:cNvPicPr>
            <a:picLocks noChangeAspect="1" noChangeArrowheads="1"/>
          </p:cNvPicPr>
          <p:nvPr/>
        </p:nvPicPr>
        <p:blipFill>
          <a:blip r:embed="rId2" cstate="print"/>
          <a:srcRect/>
          <a:stretch>
            <a:fillRect/>
          </a:stretch>
        </p:blipFill>
        <p:spPr bwMode="auto">
          <a:xfrm>
            <a:off x="762000" y="1752600"/>
            <a:ext cx="7620000" cy="4229101"/>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1"/>
            <a:ext cx="8229600" cy="3810000"/>
          </a:xfrm>
        </p:spPr>
        <p:txBody>
          <a:bodyPr>
            <a:normAutofit/>
          </a:bodyPr>
          <a:lstStyle/>
          <a:p>
            <a:r>
              <a:rPr lang="en-US" sz="2800" dirty="0" smtClean="0"/>
              <a:t>Tuberculosis (TB) and HIV have been closely linked since the emergence of AIDS.</a:t>
            </a:r>
          </a:p>
          <a:p>
            <a:r>
              <a:rPr lang="en-US" sz="2800" dirty="0" smtClean="0"/>
              <a:t>Worldwide, TB is the most common opportunistic infection affecting HIV-</a:t>
            </a:r>
            <a:r>
              <a:rPr lang="en-US" sz="2800" dirty="0" err="1" smtClean="0"/>
              <a:t>seropositive</a:t>
            </a:r>
            <a:r>
              <a:rPr lang="en-US" sz="2800" dirty="0" smtClean="0"/>
              <a:t> individuals, and it remains the most common cause of death in patients with AIDS.</a:t>
            </a:r>
          </a:p>
          <a:p>
            <a:r>
              <a:rPr lang="en-US" sz="2800" dirty="0" smtClean="0"/>
              <a:t>HIV infection has contributed to a significant increase in the worldwide incidence of TB.</a:t>
            </a:r>
            <a:endParaRPr lang="en-US" sz="2800" dirty="0"/>
          </a:p>
        </p:txBody>
      </p:sp>
      <p:sp>
        <p:nvSpPr>
          <p:cNvPr id="4" name="Date Placeholder 3"/>
          <p:cNvSpPr>
            <a:spLocks noGrp="1"/>
          </p:cNvSpPr>
          <p:nvPr>
            <p:ph type="dt" sz="half" idx="10"/>
          </p:nvPr>
        </p:nvSpPr>
        <p:spPr/>
        <p:txBody>
          <a:bodyPr/>
          <a:lstStyle/>
          <a:p>
            <a:r>
              <a:rPr lang="en-US" smtClean="0"/>
              <a:t>4/250/2014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52</a:t>
            </a:fld>
            <a:endParaRPr lang="en-US"/>
          </a:p>
        </p:txBody>
      </p:sp>
    </p:spTree>
    <p:extLst>
      <p:ext uri="{BB962C8B-B14F-4D97-AF65-F5344CB8AC3E}">
        <p14:creationId xmlns:p14="http://schemas.microsoft.com/office/powerpoint/2010/main" val="3489239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800" dirty="0" smtClean="0"/>
              <a:t>By producing a progressive decline in cell-mediated immunity, HIV alters the pathogenesis of TB, leading to more frequent </a:t>
            </a:r>
            <a:r>
              <a:rPr lang="en-US" sz="2800" dirty="0" err="1" smtClean="0"/>
              <a:t>extrapulmonary</a:t>
            </a:r>
            <a:r>
              <a:rPr lang="en-US" sz="2800" dirty="0" smtClean="0"/>
              <a:t> involvement, atypical radiographic manifestations, and </a:t>
            </a:r>
            <a:r>
              <a:rPr lang="en-US" sz="2800" dirty="0" err="1" smtClean="0"/>
              <a:t>paucibacillary</a:t>
            </a:r>
            <a:r>
              <a:rPr lang="en-US" sz="2800" dirty="0" smtClean="0"/>
              <a:t> disease, which can impede timely diagnosis.</a:t>
            </a:r>
          </a:p>
          <a:p>
            <a:r>
              <a:rPr lang="en-US" sz="2800" dirty="0" smtClean="0"/>
              <a:t>Interactions between HIV and TB medications, overlapping medication toxicities, and immune reconstitution inflammatory syndrome (IRIS) complicate the </a:t>
            </a:r>
            <a:r>
              <a:rPr lang="en-US" sz="2800" dirty="0" err="1" smtClean="0"/>
              <a:t>cotreatment</a:t>
            </a:r>
            <a:r>
              <a:rPr lang="en-US" sz="2800" dirty="0" smtClean="0"/>
              <a:t> of HIV and TB.</a:t>
            </a:r>
            <a:endParaRPr lang="en-US" sz="2800" dirty="0"/>
          </a:p>
        </p:txBody>
      </p:sp>
      <p:sp>
        <p:nvSpPr>
          <p:cNvPr id="4" name="Date Placeholder 3"/>
          <p:cNvSpPr>
            <a:spLocks noGrp="1"/>
          </p:cNvSpPr>
          <p:nvPr>
            <p:ph type="dt" sz="half" idx="10"/>
          </p:nvPr>
        </p:nvSpPr>
        <p:spPr/>
        <p:txBody>
          <a:bodyPr/>
          <a:lstStyle/>
          <a:p>
            <a:r>
              <a:rPr lang="en-US" smtClean="0"/>
              <a:t>4/250/2014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53</a:t>
            </a:fld>
            <a:endParaRPr lang="en-US"/>
          </a:p>
        </p:txBody>
      </p:sp>
    </p:spTree>
    <p:extLst>
      <p:ext uri="{BB962C8B-B14F-4D97-AF65-F5344CB8AC3E}">
        <p14:creationId xmlns:p14="http://schemas.microsoft.com/office/powerpoint/2010/main" val="3489239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1"/>
            <a:ext cx="8229600" cy="2286000"/>
          </a:xfrm>
        </p:spPr>
        <p:txBody>
          <a:bodyPr>
            <a:normAutofit/>
          </a:bodyPr>
          <a:lstStyle/>
          <a:p>
            <a:r>
              <a:rPr lang="en-US" sz="2800" dirty="0" smtClean="0"/>
              <a:t>The management of HIV-related tuberculosis (TB) disease is complex. Although the treatment of TB in people with HIV is essentially the same as for patients without HIV, there are some important differences.</a:t>
            </a:r>
          </a:p>
        </p:txBody>
      </p:sp>
      <p:sp>
        <p:nvSpPr>
          <p:cNvPr id="4" name="Date Placeholder 3"/>
          <p:cNvSpPr>
            <a:spLocks noGrp="1"/>
          </p:cNvSpPr>
          <p:nvPr>
            <p:ph type="dt" sz="half" idx="10"/>
          </p:nvPr>
        </p:nvSpPr>
        <p:spPr/>
        <p:txBody>
          <a:bodyPr/>
          <a:lstStyle/>
          <a:p>
            <a:r>
              <a:rPr lang="en-US" smtClean="0"/>
              <a:t>4/250/2014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54</a:t>
            </a:fld>
            <a:endParaRPr lang="en-US"/>
          </a:p>
        </p:txBody>
      </p:sp>
    </p:spTree>
    <p:extLst>
      <p:ext uri="{BB962C8B-B14F-4D97-AF65-F5344CB8AC3E}">
        <p14:creationId xmlns:p14="http://schemas.microsoft.com/office/powerpoint/2010/main" val="3489239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p>
            <a:r>
              <a:rPr lang="en-US" dirty="0" smtClean="0"/>
              <a:t>Tuberculosis Conference</a:t>
            </a:r>
            <a:br>
              <a:rPr lang="en-US" dirty="0" smtClean="0"/>
            </a:br>
            <a:r>
              <a:rPr lang="en-US" dirty="0" smtClean="0"/>
              <a:t>2015</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762000"/>
            <a:ext cx="7546975" cy="584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972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CC7E278-D713-4BC7-AE26-296FBA2DC228}" type="slidenum">
              <a:rPr lang="en-US"/>
              <a:pPr/>
              <a:t>6</a:t>
            </a:fld>
            <a:endParaRPr lang="en-US"/>
          </a:p>
        </p:txBody>
      </p:sp>
      <p:sp>
        <p:nvSpPr>
          <p:cNvPr id="567298" name="Rectangle 2"/>
          <p:cNvSpPr>
            <a:spLocks noGrp="1" noChangeArrowheads="1"/>
          </p:cNvSpPr>
          <p:nvPr>
            <p:ph type="title"/>
          </p:nvPr>
        </p:nvSpPr>
        <p:spPr>
          <a:xfrm>
            <a:off x="457200" y="228600"/>
            <a:ext cx="8229600" cy="1219200"/>
          </a:xfrm>
        </p:spPr>
        <p:txBody>
          <a:bodyPr>
            <a:noAutofit/>
          </a:bodyPr>
          <a:lstStyle/>
          <a:p>
            <a:r>
              <a:rPr lang="en-US" dirty="0"/>
              <a:t>Definitions</a:t>
            </a:r>
          </a:p>
        </p:txBody>
      </p:sp>
      <p:sp>
        <p:nvSpPr>
          <p:cNvPr id="567299" name="Rectangle 3"/>
          <p:cNvSpPr>
            <a:spLocks noGrp="1" noChangeArrowheads="1"/>
          </p:cNvSpPr>
          <p:nvPr>
            <p:ph type="body" idx="1"/>
          </p:nvPr>
        </p:nvSpPr>
        <p:spPr>
          <a:xfrm>
            <a:off x="457200" y="1676400"/>
            <a:ext cx="8229600" cy="2667000"/>
          </a:xfrm>
        </p:spPr>
        <p:txBody>
          <a:bodyPr>
            <a:normAutofit/>
          </a:bodyPr>
          <a:lstStyle/>
          <a:p>
            <a:pPr>
              <a:spcBef>
                <a:spcPct val="25000"/>
              </a:spcBef>
              <a:buClr>
                <a:schemeClr val="accent2"/>
              </a:buClr>
              <a:buNone/>
            </a:pPr>
            <a:r>
              <a:rPr lang="en-US" dirty="0" smtClean="0"/>
              <a:t>The last stage of HIV infection is </a:t>
            </a:r>
            <a:r>
              <a:rPr lang="en-US" b="1" dirty="0" smtClean="0"/>
              <a:t>AIDS</a:t>
            </a:r>
            <a:r>
              <a:rPr lang="en-US" dirty="0" smtClean="0"/>
              <a:t> (acquired immunodeficiency syndrome). People with AIDS have a low number of CD4+ cells and get infections or cancers that rarely occur in healthy people. These can be deadly.</a:t>
            </a:r>
            <a:endParaRPr lang="en-US" b="1" dirty="0"/>
          </a:p>
        </p:txBody>
      </p:sp>
      <p:sp>
        <p:nvSpPr>
          <p:cNvPr id="6" name="Date Placeholder 5"/>
          <p:cNvSpPr>
            <a:spLocks noGrp="1"/>
          </p:cNvSpPr>
          <p:nvPr>
            <p:ph type="dt" sz="half" idx="10"/>
          </p:nvPr>
        </p:nvSpPr>
        <p:spPr/>
        <p:txBody>
          <a:bodyPr/>
          <a:lstStyle/>
          <a:p>
            <a:r>
              <a:rPr lang="en-US" dirty="0" smtClean="0"/>
              <a:t>4/24/2014</a:t>
            </a:r>
            <a:endParaRPr lang="en-US" dirty="0"/>
          </a:p>
        </p:txBody>
      </p:sp>
    </p:spTree>
    <p:extLst>
      <p:ext uri="{BB962C8B-B14F-4D97-AF65-F5344CB8AC3E}">
        <p14:creationId xmlns:p14="http://schemas.microsoft.com/office/powerpoint/2010/main" val="2739867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in the United States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CDC estimates that 1,201,100 persons aged 13 years and older are living with HIV infection, including 168,300 (14%) who are unaware of their infection. Over the past decade, the number of people living with HIV has increased, while the annual number of new HIV infections has remained relatively stable. Still, the pace of new infections continues at far too high a level – particularly among certain groups.</a:t>
            </a:r>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Incidence</a:t>
            </a:r>
            <a:endParaRPr lang="en-US" dirty="0"/>
          </a:p>
        </p:txBody>
      </p:sp>
      <p:sp>
        <p:nvSpPr>
          <p:cNvPr id="3" name="Content Placeholder 2"/>
          <p:cNvSpPr>
            <a:spLocks noGrp="1"/>
          </p:cNvSpPr>
          <p:nvPr>
            <p:ph idx="1"/>
          </p:nvPr>
        </p:nvSpPr>
        <p:spPr/>
        <p:txBody>
          <a:bodyPr>
            <a:normAutofit/>
          </a:bodyPr>
          <a:lstStyle/>
          <a:p>
            <a:r>
              <a:rPr lang="en-US" dirty="0" smtClean="0"/>
              <a:t>The estimated incidence of HIV has remained stable overall in recent years, at about 50,000 new HIV infections per year.</a:t>
            </a:r>
          </a:p>
          <a:p>
            <a:r>
              <a:rPr lang="en-US" dirty="0" smtClean="0"/>
              <a:t>Within the overall estimates, however, some groups are affected more than others.</a:t>
            </a:r>
          </a:p>
          <a:p>
            <a:pPr lvl="1"/>
            <a:r>
              <a:rPr lang="en-US" dirty="0" smtClean="0"/>
              <a:t>MSM continue to bear the greatest burden of HIV infection</a:t>
            </a:r>
          </a:p>
          <a:p>
            <a:pPr lvl="1"/>
            <a:r>
              <a:rPr lang="en-US" dirty="0" smtClean="0"/>
              <a:t>among races/ethnicities, African Americans continue to be disproportionately affected.</a:t>
            </a:r>
            <a:endParaRPr lang="en-US" dirty="0"/>
          </a:p>
        </p:txBody>
      </p:sp>
      <p:sp>
        <p:nvSpPr>
          <p:cNvPr id="4" name="Date Placeholder 3"/>
          <p:cNvSpPr>
            <a:spLocks noGrp="1"/>
          </p:cNvSpPr>
          <p:nvPr>
            <p:ph type="dt" sz="half" idx="10"/>
          </p:nvPr>
        </p:nvSpPr>
        <p:spPr/>
        <p:txBody>
          <a:bodyPr/>
          <a:lstStyle/>
          <a:p>
            <a:r>
              <a:rPr lang="en-US" dirty="0" smtClean="0"/>
              <a:t>4/24/2014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4/24/2014</a:t>
            </a:r>
            <a:endParaRPr lang="en-US" dirty="0"/>
          </a:p>
        </p:txBody>
      </p:sp>
      <p:sp>
        <p:nvSpPr>
          <p:cNvPr id="4" name="Slide Number Placeholder 3"/>
          <p:cNvSpPr>
            <a:spLocks noGrp="1"/>
          </p:cNvSpPr>
          <p:nvPr>
            <p:ph type="sldNum" sz="quarter" idx="12"/>
          </p:nvPr>
        </p:nvSpPr>
        <p:spPr/>
        <p:txBody>
          <a:bodyPr/>
          <a:lstStyle/>
          <a:p>
            <a:fld id="{3B32E81C-164C-4F79-8CF5-F3DC7ED5BBB5}" type="slidenum">
              <a:rPr lang="en-US" smtClean="0"/>
              <a:pPr/>
              <a:t>9</a:t>
            </a:fld>
            <a:endParaRPr lang="en-US"/>
          </a:p>
        </p:txBody>
      </p:sp>
      <p:pic>
        <p:nvPicPr>
          <p:cNvPr id="49154" name="Picture 2" descr="http://www.cdc.gov/hiv/images/HIV-among-Latinos.jpg"/>
          <p:cNvPicPr>
            <a:picLocks noChangeAspect="1" noChangeArrowheads="1"/>
          </p:cNvPicPr>
          <p:nvPr/>
        </p:nvPicPr>
        <p:blipFill>
          <a:blip r:embed="rId2" cstate="print"/>
          <a:srcRect/>
          <a:stretch>
            <a:fillRect/>
          </a:stretch>
        </p:blipFill>
        <p:spPr bwMode="auto">
          <a:xfrm>
            <a:off x="762000" y="457200"/>
            <a:ext cx="7543800" cy="56578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7086</TotalTime>
  <Words>2037</Words>
  <Application>Microsoft Office PowerPoint</Application>
  <PresentationFormat>On-screen Show (4:3)</PresentationFormat>
  <Paragraphs>296</Paragraphs>
  <Slides>55</Slides>
  <Notes>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TB and HIV Coinfection</vt:lpstr>
      <vt:lpstr>Disclosures</vt:lpstr>
      <vt:lpstr>Objectives</vt:lpstr>
      <vt:lpstr>HIV</vt:lpstr>
      <vt:lpstr>Definitions</vt:lpstr>
      <vt:lpstr>Definitions</vt:lpstr>
      <vt:lpstr>HIV in the United States</vt:lpstr>
      <vt:lpstr>HIV Incidence</vt:lpstr>
      <vt:lpstr>PowerPoint Presentation</vt:lpstr>
      <vt:lpstr>HIV Incidence and Prevalence</vt:lpstr>
      <vt:lpstr>HIV Deaths</vt:lpstr>
      <vt:lpstr>HIV and TB Co-epidemic</vt:lpstr>
      <vt:lpstr>A Co-Epidemic</vt:lpstr>
      <vt:lpstr>PowerPoint Presentation</vt:lpstr>
      <vt:lpstr>A Co-Epidemic</vt:lpstr>
      <vt:lpstr>A Co-Epidemic</vt:lpstr>
      <vt:lpstr>High Risk!</vt:lpstr>
      <vt:lpstr>Latent TB Infection</vt:lpstr>
      <vt:lpstr>TB and HIV Statistics</vt:lpstr>
      <vt:lpstr>The Big Picture</vt:lpstr>
      <vt:lpstr>TB and HIV Statistics</vt:lpstr>
      <vt:lpstr>PowerPoint Presentation</vt:lpstr>
      <vt:lpstr>PowerPoint Presentation</vt:lpstr>
      <vt:lpstr>Diagnosis</vt:lpstr>
      <vt:lpstr>Atypical X-Rays</vt:lpstr>
      <vt:lpstr>Treatment</vt:lpstr>
      <vt:lpstr>ART Treatment Timing</vt:lpstr>
      <vt:lpstr>Drug Interactions</vt:lpstr>
      <vt:lpstr>Case Management</vt:lpstr>
      <vt:lpstr>Case Management</vt:lpstr>
      <vt:lpstr>Immune reconstitution inflammatory syndrome</vt:lpstr>
      <vt:lpstr>Definition</vt:lpstr>
      <vt:lpstr>TB – IRIS Pathogenesis</vt:lpstr>
      <vt:lpstr>TB – IRIS Incidence</vt:lpstr>
      <vt:lpstr>Risk Factors</vt:lpstr>
      <vt:lpstr>Two Types</vt:lpstr>
      <vt:lpstr>Timing of IRIS</vt:lpstr>
      <vt:lpstr>Prognosis</vt:lpstr>
      <vt:lpstr>Differential Diagnosis</vt:lpstr>
      <vt:lpstr>“Suspected TB IRIS”:</vt:lpstr>
      <vt:lpstr>PowerPoint Presentation</vt:lpstr>
      <vt:lpstr>PowerPoint Presentation</vt:lpstr>
      <vt:lpstr>“Suspected TB IRIS”:</vt:lpstr>
      <vt:lpstr>Confirmed TB – IRIS</vt:lpstr>
      <vt:lpstr>Recommendations to Prevent TB - IRIS</vt:lpstr>
      <vt:lpstr>Treatment Recommendations</vt:lpstr>
      <vt:lpstr>Treatment Recommendations</vt:lpstr>
      <vt:lpstr>Guidelines</vt:lpstr>
      <vt:lpstr>IRIS Treatment with Steroids</vt:lpstr>
      <vt:lpstr>IRIS Treatment with Steroids</vt:lpstr>
      <vt:lpstr>IRIS Treatment with Steroids</vt:lpstr>
      <vt:lpstr>Summary</vt:lpstr>
      <vt:lpstr>Summary</vt:lpstr>
      <vt:lpstr>Summary</vt:lpstr>
      <vt:lpstr>Tuberculosis Conference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Bush</dc:creator>
  <cp:lastModifiedBy>Brittany Zuckerman</cp:lastModifiedBy>
  <cp:revision>204</cp:revision>
  <cp:lastPrinted>2014-04-24T21:32:36Z</cp:lastPrinted>
  <dcterms:created xsi:type="dcterms:W3CDTF">2014-03-09T21:51:08Z</dcterms:created>
  <dcterms:modified xsi:type="dcterms:W3CDTF">2015-04-23T13:08:45Z</dcterms:modified>
</cp:coreProperties>
</file>