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4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xml" ContentType="application/vnd.openxmlformats-officedocument.presentationml.notesSlide+xml"/>
  <Override PartName="/ppt/tags/tag49.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50.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7.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2.xml" ContentType="application/vnd.openxmlformats-officedocument.presentationml.tags+xml"/>
  <Override PartName="/ppt/charts/chart2.xml" ContentType="application/vnd.openxmlformats-officedocument.drawingml.chart+xml"/>
  <Override PartName="/ppt/tags/tag63.xml" ContentType="application/vnd.openxmlformats-officedocument.presentationml.tags+xml"/>
  <Override PartName="/ppt/charts/chart3.xml" ContentType="application/vnd.openxmlformats-officedocument.drawingml.chart+xml"/>
  <Override PartName="/ppt/theme/themeOverride1.xml" ContentType="application/vnd.openxmlformats-officedocument.themeOverr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0.xml" ContentType="application/vnd.openxmlformats-officedocument.presentationml.notesSlide+xml"/>
  <Override PartName="/ppt/tags/tag68.xml" ContentType="application/vnd.openxmlformats-officedocument.presentationml.tags+xml"/>
  <Override PartName="/ppt/notesSlides/notesSlide1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 id="2147483752" r:id="rId3"/>
    <p:sldMasterId id="2147483756" r:id="rId4"/>
  </p:sldMasterIdLst>
  <p:notesMasterIdLst>
    <p:notesMasterId r:id="rId79"/>
  </p:notesMasterIdLst>
  <p:handoutMasterIdLst>
    <p:handoutMasterId r:id="rId80"/>
  </p:handoutMasterIdLst>
  <p:sldIdLst>
    <p:sldId id="577" r:id="rId5"/>
    <p:sldId id="589" r:id="rId6"/>
    <p:sldId id="590" r:id="rId7"/>
    <p:sldId id="591" r:id="rId8"/>
    <p:sldId id="297" r:id="rId9"/>
    <p:sldId id="450" r:id="rId10"/>
    <p:sldId id="458" r:id="rId11"/>
    <p:sldId id="451" r:id="rId12"/>
    <p:sldId id="583" r:id="rId13"/>
    <p:sldId id="452" r:id="rId14"/>
    <p:sldId id="453" r:id="rId15"/>
    <p:sldId id="454" r:id="rId16"/>
    <p:sldId id="455" r:id="rId17"/>
    <p:sldId id="456" r:id="rId18"/>
    <p:sldId id="588" r:id="rId19"/>
    <p:sldId id="585" r:id="rId20"/>
    <p:sldId id="592" r:id="rId21"/>
    <p:sldId id="593" r:id="rId22"/>
    <p:sldId id="594" r:id="rId23"/>
    <p:sldId id="595" r:id="rId24"/>
    <p:sldId id="596" r:id="rId25"/>
    <p:sldId id="457" r:id="rId26"/>
    <p:sldId id="459" r:id="rId27"/>
    <p:sldId id="582" r:id="rId28"/>
    <p:sldId id="460" r:id="rId29"/>
    <p:sldId id="462" r:id="rId30"/>
    <p:sldId id="584" r:id="rId31"/>
    <p:sldId id="463" r:id="rId32"/>
    <p:sldId id="432" r:id="rId33"/>
    <p:sldId id="433" r:id="rId34"/>
    <p:sldId id="434" r:id="rId35"/>
    <p:sldId id="498" r:id="rId36"/>
    <p:sldId id="517" r:id="rId37"/>
    <p:sldId id="518" r:id="rId38"/>
    <p:sldId id="519" r:id="rId39"/>
    <p:sldId id="520" r:id="rId40"/>
    <p:sldId id="521" r:id="rId41"/>
    <p:sldId id="522" r:id="rId42"/>
    <p:sldId id="523" r:id="rId43"/>
    <p:sldId id="524" r:id="rId44"/>
    <p:sldId id="525" r:id="rId45"/>
    <p:sldId id="526" r:id="rId46"/>
    <p:sldId id="527" r:id="rId47"/>
    <p:sldId id="528" r:id="rId48"/>
    <p:sldId id="561" r:id="rId49"/>
    <p:sldId id="563" r:id="rId50"/>
    <p:sldId id="564" r:id="rId51"/>
    <p:sldId id="565" r:id="rId52"/>
    <p:sldId id="566" r:id="rId53"/>
    <p:sldId id="567" r:id="rId54"/>
    <p:sldId id="568" r:id="rId55"/>
    <p:sldId id="569" r:id="rId56"/>
    <p:sldId id="570" r:id="rId57"/>
    <p:sldId id="571" r:id="rId58"/>
    <p:sldId id="572" r:id="rId59"/>
    <p:sldId id="573" r:id="rId60"/>
    <p:sldId id="574" r:id="rId61"/>
    <p:sldId id="575" r:id="rId62"/>
    <p:sldId id="576" r:id="rId63"/>
    <p:sldId id="539" r:id="rId64"/>
    <p:sldId id="540" r:id="rId65"/>
    <p:sldId id="541" r:id="rId66"/>
    <p:sldId id="542" r:id="rId67"/>
    <p:sldId id="545" r:id="rId68"/>
    <p:sldId id="554" r:id="rId69"/>
    <p:sldId id="555" r:id="rId70"/>
    <p:sldId id="556" r:id="rId71"/>
    <p:sldId id="557" r:id="rId72"/>
    <p:sldId id="558" r:id="rId73"/>
    <p:sldId id="559" r:id="rId74"/>
    <p:sldId id="560" r:id="rId75"/>
    <p:sldId id="516" r:id="rId76"/>
    <p:sldId id="442" r:id="rId77"/>
    <p:sldId id="342" r:id="rId78"/>
  </p:sldIdLst>
  <p:sldSz cx="9144000" cy="6858000" type="screen4x3"/>
  <p:notesSz cx="6858000" cy="9144000"/>
  <p:custDataLst>
    <p:tags r:id="rId8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6699"/>
    <a:srgbClr val="2C5884"/>
    <a:srgbClr val="2B5681"/>
    <a:srgbClr val="274A7D"/>
    <a:srgbClr val="E2AC00"/>
    <a:srgbClr val="D8D2B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7900772112224"/>
          <c:y val="2.9067862181967139E-2"/>
          <c:w val="0.85753102464133735"/>
          <c:h val="0.81370511128305489"/>
        </c:manualLayout>
      </c:layout>
      <c:lineChart>
        <c:grouping val="standard"/>
        <c:varyColors val="0"/>
        <c:ser>
          <c:idx val="0"/>
          <c:order val="0"/>
          <c:tx>
            <c:strRef>
              <c:f>Sheet1!$B$1</c:f>
              <c:strCache>
                <c:ptCount val="1"/>
                <c:pt idx="0">
                  <c:v>No. of Cases</c:v>
                </c:pt>
              </c:strCache>
            </c:strRef>
          </c:tx>
          <c:marker>
            <c:symbol val="none"/>
          </c:marker>
          <c:cat>
            <c:numRef>
              <c:f>Sheet1!$A$2:$A$35</c:f>
              <c:numCache>
                <c:formatCode>General</c:formatCode>
                <c:ptCount val="34"/>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numCache>
            </c:numRef>
          </c:cat>
          <c:val>
            <c:numRef>
              <c:f>Sheet1!$B$2:$B$35</c:f>
              <c:numCache>
                <c:formatCode>#,##0</c:formatCode>
                <c:ptCount val="34"/>
                <c:pt idx="0">
                  <c:v>25520</c:v>
                </c:pt>
                <c:pt idx="1">
                  <c:v>23846</c:v>
                </c:pt>
                <c:pt idx="2">
                  <c:v>22255</c:v>
                </c:pt>
                <c:pt idx="3">
                  <c:v>22201</c:v>
                </c:pt>
                <c:pt idx="4">
                  <c:v>22768</c:v>
                </c:pt>
                <c:pt idx="5">
                  <c:v>22517</c:v>
                </c:pt>
                <c:pt idx="6">
                  <c:v>22436</c:v>
                </c:pt>
                <c:pt idx="7">
                  <c:v>23495</c:v>
                </c:pt>
                <c:pt idx="8">
                  <c:v>25701</c:v>
                </c:pt>
                <c:pt idx="9">
                  <c:v>26283</c:v>
                </c:pt>
                <c:pt idx="10">
                  <c:v>26673</c:v>
                </c:pt>
                <c:pt idx="11">
                  <c:v>25102</c:v>
                </c:pt>
                <c:pt idx="12">
                  <c:v>24206</c:v>
                </c:pt>
                <c:pt idx="13">
                  <c:v>22726</c:v>
                </c:pt>
                <c:pt idx="14">
                  <c:v>21210</c:v>
                </c:pt>
                <c:pt idx="15">
                  <c:v>19751</c:v>
                </c:pt>
                <c:pt idx="16">
                  <c:v>18286</c:v>
                </c:pt>
                <c:pt idx="17">
                  <c:v>17499</c:v>
                </c:pt>
                <c:pt idx="18">
                  <c:v>16308</c:v>
                </c:pt>
                <c:pt idx="19">
                  <c:v>15945</c:v>
                </c:pt>
                <c:pt idx="20">
                  <c:v>15055</c:v>
                </c:pt>
                <c:pt idx="21">
                  <c:v>14835</c:v>
                </c:pt>
                <c:pt idx="22">
                  <c:v>14499</c:v>
                </c:pt>
                <c:pt idx="23">
                  <c:v>14063</c:v>
                </c:pt>
                <c:pt idx="24">
                  <c:v>13728</c:v>
                </c:pt>
                <c:pt idx="25">
                  <c:v>13282</c:v>
                </c:pt>
                <c:pt idx="26" formatCode="General">
                  <c:v>12895</c:v>
                </c:pt>
                <c:pt idx="27" formatCode="General">
                  <c:v>11523</c:v>
                </c:pt>
                <c:pt idx="28" formatCode="General">
                  <c:v>11161</c:v>
                </c:pt>
                <c:pt idx="29" formatCode="General">
                  <c:v>10510</c:v>
                </c:pt>
                <c:pt idx="30" formatCode="General">
                  <c:v>9941</c:v>
                </c:pt>
                <c:pt idx="31" formatCode="General">
                  <c:v>9565</c:v>
                </c:pt>
                <c:pt idx="32" formatCode="General">
                  <c:v>9421</c:v>
                </c:pt>
                <c:pt idx="33" formatCode="General">
                  <c:v>9563</c:v>
                </c:pt>
              </c:numCache>
            </c:numRef>
          </c:val>
          <c:smooth val="0"/>
        </c:ser>
        <c:dLbls>
          <c:showLegendKey val="0"/>
          <c:showVal val="0"/>
          <c:showCatName val="0"/>
          <c:showSerName val="0"/>
          <c:showPercent val="0"/>
          <c:showBubbleSize val="0"/>
        </c:dLbls>
        <c:marker val="1"/>
        <c:smooth val="0"/>
        <c:axId val="121208832"/>
        <c:axId val="121210368"/>
      </c:lineChart>
      <c:catAx>
        <c:axId val="121208832"/>
        <c:scaling>
          <c:orientation val="minMax"/>
        </c:scaling>
        <c:delete val="0"/>
        <c:axPos val="b"/>
        <c:numFmt formatCode="General" sourceLinked="1"/>
        <c:majorTickMark val="out"/>
        <c:minorTickMark val="none"/>
        <c:tickLblPos val="nextTo"/>
        <c:txPr>
          <a:bodyPr rot="-4320000"/>
          <a:lstStyle/>
          <a:p>
            <a:pPr>
              <a:defRPr sz="1400">
                <a:solidFill>
                  <a:schemeClr val="tx1"/>
                </a:solidFill>
                <a:latin typeface="+mn-lt"/>
              </a:defRPr>
            </a:pPr>
            <a:endParaRPr lang="en-US"/>
          </a:p>
        </c:txPr>
        <c:crossAx val="121210368"/>
        <c:crosses val="autoZero"/>
        <c:auto val="1"/>
        <c:lblAlgn val="ctr"/>
        <c:lblOffset val="100"/>
        <c:tickLblSkip val="1"/>
        <c:noMultiLvlLbl val="0"/>
      </c:catAx>
      <c:valAx>
        <c:axId val="121210368"/>
        <c:scaling>
          <c:orientation val="minMax"/>
        </c:scaling>
        <c:delete val="0"/>
        <c:axPos val="l"/>
        <c:majorGridlines>
          <c:spPr>
            <a:ln w="0">
              <a:solidFill>
                <a:srgbClr val="0F56DC">
                  <a:tint val="75000"/>
                  <a:shade val="95000"/>
                  <a:satMod val="105000"/>
                  <a:alpha val="0"/>
                </a:srgbClr>
              </a:solidFill>
            </a:ln>
          </c:spPr>
        </c:majorGridlines>
        <c:numFmt formatCode="#,##0" sourceLinked="1"/>
        <c:majorTickMark val="out"/>
        <c:minorTickMark val="none"/>
        <c:tickLblPos val="nextTo"/>
        <c:txPr>
          <a:bodyPr/>
          <a:lstStyle/>
          <a:p>
            <a:pPr>
              <a:defRPr baseline="0">
                <a:solidFill>
                  <a:schemeClr val="tx1"/>
                </a:solidFill>
                <a:latin typeface="+mn-lt"/>
              </a:defRPr>
            </a:pPr>
            <a:endParaRPr lang="en-US"/>
          </a:p>
        </c:txPr>
        <c:crossAx val="12120883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Roboto" panose="02000000000000000000" pitchFamily="2" charset="0"/>
                <a:ea typeface="Roboto" panose="02000000000000000000" pitchFamily="2" charset="0"/>
                <a:cs typeface="Roboto" panose="02000000000000000000" pitchFamily="2" charset="0"/>
              </a:defRPr>
            </a:pPr>
            <a:r>
              <a:rPr lang="en-US" dirty="0" smtClean="0">
                <a:latin typeface="Roboto" panose="02000000000000000000" pitchFamily="2" charset="0"/>
                <a:ea typeface="Roboto" panose="02000000000000000000" pitchFamily="2" charset="0"/>
                <a:cs typeface="Roboto" panose="02000000000000000000" pitchFamily="2" charset="0"/>
              </a:rPr>
              <a:t>8,660</a:t>
            </a:r>
            <a:r>
              <a:rPr lang="en-US" baseline="0" dirty="0" smtClean="0">
                <a:latin typeface="Roboto" panose="02000000000000000000" pitchFamily="2" charset="0"/>
                <a:ea typeface="Roboto" panose="02000000000000000000" pitchFamily="2" charset="0"/>
                <a:cs typeface="Roboto" panose="02000000000000000000" pitchFamily="2" charset="0"/>
              </a:rPr>
              <a:t> </a:t>
            </a:r>
            <a:r>
              <a:rPr lang="en-US" dirty="0" smtClean="0">
                <a:latin typeface="Roboto" panose="02000000000000000000" pitchFamily="2" charset="0"/>
                <a:ea typeface="Roboto" panose="02000000000000000000" pitchFamily="2" charset="0"/>
                <a:cs typeface="Roboto" panose="02000000000000000000" pitchFamily="2" charset="0"/>
              </a:rPr>
              <a:t>Total Health</a:t>
            </a:r>
            <a:r>
              <a:rPr lang="en-US" baseline="0" dirty="0" smtClean="0">
                <a:latin typeface="Roboto" panose="02000000000000000000" pitchFamily="2" charset="0"/>
                <a:ea typeface="Roboto" panose="02000000000000000000" pitchFamily="2" charset="0"/>
                <a:cs typeface="Roboto" panose="02000000000000000000" pitchFamily="2" charset="0"/>
              </a:rPr>
              <a:t> Network </a:t>
            </a:r>
            <a:r>
              <a:rPr lang="en-US" dirty="0" smtClean="0">
                <a:latin typeface="Roboto" panose="02000000000000000000" pitchFamily="2" charset="0"/>
                <a:ea typeface="Roboto" panose="02000000000000000000" pitchFamily="2" charset="0"/>
                <a:cs typeface="Roboto" panose="02000000000000000000" pitchFamily="2" charset="0"/>
              </a:rPr>
              <a:t>Cases</a:t>
            </a:r>
            <a:endParaRPr lang="en-US" dirty="0">
              <a:latin typeface="Roboto" panose="02000000000000000000" pitchFamily="2" charset="0"/>
              <a:ea typeface="Roboto" panose="02000000000000000000" pitchFamily="2" charset="0"/>
              <a:cs typeface="Roboto" panose="02000000000000000000" pitchFamily="2" charset="0"/>
            </a:endParaRPr>
          </a:p>
        </c:rich>
      </c:tx>
      <c:overlay val="0"/>
    </c:title>
    <c:autoTitleDeleted val="0"/>
    <c:plotArea>
      <c:layout/>
      <c:pieChart>
        <c:varyColors val="1"/>
        <c:ser>
          <c:idx val="0"/>
          <c:order val="0"/>
          <c:tx>
            <c:strRef>
              <c:f>Sheet1!$B$1</c:f>
              <c:strCache>
                <c:ptCount val="1"/>
                <c:pt idx="0">
                  <c:v>Total Cases</c:v>
                </c:pt>
              </c:strCache>
            </c:strRef>
          </c:tx>
          <c:dLbls>
            <c:dLbl>
              <c:idx val="0"/>
              <c:spPr/>
              <c:txPr>
                <a:bodyPr/>
                <a:lstStyle/>
                <a:p>
                  <a:pPr>
                    <a:defRPr>
                      <a:solidFill>
                        <a:schemeClr val="bg1"/>
                      </a:solidFill>
                    </a:defRPr>
                  </a:pPr>
                  <a:endParaRPr lang="en-US"/>
                </a:p>
              </c:txPr>
              <c:showLegendKey val="0"/>
              <c:showVal val="0"/>
              <c:showCatName val="0"/>
              <c:showSerName val="0"/>
              <c:showPercent val="1"/>
              <c:showBubbleSize val="0"/>
            </c:dLbl>
            <c:showLegendKey val="0"/>
            <c:showVal val="0"/>
            <c:showCatName val="0"/>
            <c:showSerName val="0"/>
            <c:showPercent val="1"/>
            <c:showBubbleSize val="0"/>
            <c:showLeaderLines val="1"/>
          </c:dLbls>
          <c:cat>
            <c:strRef>
              <c:f>Sheet1!$A$2:$A$7</c:f>
              <c:strCache>
                <c:ptCount val="6"/>
                <c:pt idx="0">
                  <c:v>TB</c:v>
                </c:pt>
                <c:pt idx="1">
                  <c:v>Diabetes</c:v>
                </c:pt>
                <c:pt idx="2">
                  <c:v>Prenatal</c:v>
                </c:pt>
                <c:pt idx="3">
                  <c:v>General Health</c:v>
                </c:pt>
                <c:pt idx="4">
                  <c:v>Cancer</c:v>
                </c:pt>
                <c:pt idx="5">
                  <c:v>HIV</c:v>
                </c:pt>
              </c:strCache>
            </c:strRef>
          </c:cat>
          <c:val>
            <c:numRef>
              <c:f>Sheet1!$B$2:$B$7</c:f>
              <c:numCache>
                <c:formatCode>General</c:formatCode>
                <c:ptCount val="6"/>
                <c:pt idx="0" formatCode="#,##0">
                  <c:v>6218</c:v>
                </c:pt>
                <c:pt idx="1">
                  <c:v>1015</c:v>
                </c:pt>
                <c:pt idx="2">
                  <c:v>430</c:v>
                </c:pt>
                <c:pt idx="3">
                  <c:v>470</c:v>
                </c:pt>
                <c:pt idx="4">
                  <c:v>284</c:v>
                </c:pt>
                <c:pt idx="5">
                  <c:v>93</c:v>
                </c:pt>
              </c:numCache>
            </c:numRef>
          </c:val>
        </c:ser>
        <c:dLbls>
          <c:showLegendKey val="0"/>
          <c:showVal val="0"/>
          <c:showCatName val="0"/>
          <c:showSerName val="0"/>
          <c:showPercent val="1"/>
          <c:showBubbleSize val="0"/>
          <c:showLeaderLines val="1"/>
        </c:dLbls>
        <c:firstSliceAng val="0"/>
      </c:pieChart>
    </c:plotArea>
    <c:legend>
      <c:legendPos val="r"/>
      <c:overlay val="0"/>
      <c:txPr>
        <a:bodyPr/>
        <a:lstStyle/>
        <a:p>
          <a:pPr>
            <a:defRPr>
              <a:latin typeface="Roboto" panose="02000000000000000000" pitchFamily="2" charset="0"/>
              <a:ea typeface="Roboto" panose="02000000000000000000" pitchFamily="2" charset="0"/>
              <a:cs typeface="Roboto" panose="02000000000000000000" pitchFamily="2"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a:pPr>
            <a:r>
              <a:rPr lang="en-US" sz="2400" b="0"/>
              <a:t>Health Network Enrollments in TB, Prenatal and Diabetes, 2005-2015</a:t>
            </a:r>
          </a:p>
        </c:rich>
      </c:tx>
      <c:overlay val="0"/>
    </c:title>
    <c:autoTitleDeleted val="0"/>
    <c:plotArea>
      <c:layout/>
      <c:barChart>
        <c:barDir val="col"/>
        <c:grouping val="clustered"/>
        <c:varyColors val="0"/>
        <c:ser>
          <c:idx val="0"/>
          <c:order val="0"/>
          <c:tx>
            <c:strRef>
              <c:f>'[Chart in Microsoft PowerPoint]Sheet2'!$B$1</c:f>
              <c:strCache>
                <c:ptCount val="1"/>
                <c:pt idx="0">
                  <c:v>TB</c:v>
                </c:pt>
              </c:strCache>
            </c:strRef>
          </c:tx>
          <c:invertIfNegative val="0"/>
          <c:trendline>
            <c:trendlineType val="linear"/>
            <c:dispRSqr val="0"/>
            <c:dispEq val="0"/>
          </c:trendline>
          <c:cat>
            <c:numRef>
              <c:f>'[Chart in Microsoft PowerPoint]Sheet2'!$A$2:$A$12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'[Chart in Microsoft PowerPoint]Sheet2'!$B$2:$B$12</c:f>
              <c:numCache>
                <c:formatCode>General</c:formatCode>
                <c:ptCount val="11"/>
                <c:pt idx="0">
                  <c:v>253</c:v>
                </c:pt>
                <c:pt idx="1">
                  <c:v>334</c:v>
                </c:pt>
                <c:pt idx="2">
                  <c:v>303</c:v>
                </c:pt>
                <c:pt idx="3">
                  <c:v>242</c:v>
                </c:pt>
                <c:pt idx="4">
                  <c:v>161</c:v>
                </c:pt>
                <c:pt idx="5">
                  <c:v>332</c:v>
                </c:pt>
                <c:pt idx="6">
                  <c:v>389</c:v>
                </c:pt>
                <c:pt idx="7">
                  <c:v>428</c:v>
                </c:pt>
                <c:pt idx="8">
                  <c:v>349</c:v>
                </c:pt>
                <c:pt idx="9">
                  <c:v>422</c:v>
                </c:pt>
                <c:pt idx="10">
                  <c:v>613</c:v>
                </c:pt>
              </c:numCache>
            </c:numRef>
          </c:val>
        </c:ser>
        <c:ser>
          <c:idx val="1"/>
          <c:order val="1"/>
          <c:tx>
            <c:strRef>
              <c:f>'[Chart in Microsoft PowerPoint]Sheet2'!$C$1</c:f>
              <c:strCache>
                <c:ptCount val="1"/>
                <c:pt idx="0">
                  <c:v>Prenatal</c:v>
                </c:pt>
              </c:strCache>
            </c:strRef>
          </c:tx>
          <c:invertIfNegative val="0"/>
          <c:cat>
            <c:numRef>
              <c:f>'[Chart in Microsoft PowerPoint]Sheet2'!$A$2:$A$12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'[Chart in Microsoft PowerPoint]Sheet2'!$C$2:$C$12</c:f>
              <c:numCache>
                <c:formatCode>General</c:formatCode>
                <c:ptCount val="11"/>
                <c:pt idx="1">
                  <c:v>18</c:v>
                </c:pt>
                <c:pt idx="2">
                  <c:v>35</c:v>
                </c:pt>
                <c:pt idx="3">
                  <c:v>36</c:v>
                </c:pt>
                <c:pt idx="4">
                  <c:v>90</c:v>
                </c:pt>
                <c:pt idx="5">
                  <c:v>80</c:v>
                </c:pt>
                <c:pt idx="6">
                  <c:v>58</c:v>
                </c:pt>
                <c:pt idx="7">
                  <c:v>33</c:v>
                </c:pt>
                <c:pt idx="8">
                  <c:v>16</c:v>
                </c:pt>
                <c:pt idx="9">
                  <c:v>11</c:v>
                </c:pt>
                <c:pt idx="10">
                  <c:v>13</c:v>
                </c:pt>
              </c:numCache>
            </c:numRef>
          </c:val>
        </c:ser>
        <c:ser>
          <c:idx val="2"/>
          <c:order val="2"/>
          <c:tx>
            <c:strRef>
              <c:f>'[Chart in Microsoft PowerPoint]Sheet2'!$D$1</c:f>
              <c:strCache>
                <c:ptCount val="1"/>
                <c:pt idx="0">
                  <c:v>Diabetes</c:v>
                </c:pt>
              </c:strCache>
            </c:strRef>
          </c:tx>
          <c:invertIfNegative val="0"/>
          <c:cat>
            <c:numRef>
              <c:f>'[Chart in Microsoft PowerPoint]Sheet2'!$A$2:$A$12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'[Chart in Microsoft PowerPoint]Sheet2'!$D$2:$D$12</c:f>
              <c:numCache>
                <c:formatCode>General</c:formatCode>
                <c:ptCount val="11"/>
                <c:pt idx="0">
                  <c:v>81</c:v>
                </c:pt>
                <c:pt idx="1">
                  <c:v>57</c:v>
                </c:pt>
                <c:pt idx="2">
                  <c:v>40</c:v>
                </c:pt>
                <c:pt idx="3">
                  <c:v>29</c:v>
                </c:pt>
                <c:pt idx="4">
                  <c:v>12</c:v>
                </c:pt>
                <c:pt idx="5">
                  <c:v>50</c:v>
                </c:pt>
                <c:pt idx="6">
                  <c:v>44</c:v>
                </c:pt>
                <c:pt idx="7">
                  <c:v>40</c:v>
                </c:pt>
                <c:pt idx="8">
                  <c:v>42</c:v>
                </c:pt>
                <c:pt idx="9">
                  <c:v>43</c:v>
                </c:pt>
                <c:pt idx="10">
                  <c:v>42</c:v>
                </c:pt>
              </c:numCache>
            </c:numRef>
          </c:val>
        </c:ser>
        <c:dLbls>
          <c:showLegendKey val="0"/>
          <c:showVal val="0"/>
          <c:showCatName val="0"/>
          <c:showSerName val="0"/>
          <c:showPercent val="0"/>
          <c:showBubbleSize val="0"/>
        </c:dLbls>
        <c:gapWidth val="75"/>
        <c:overlap val="-25"/>
        <c:axId val="84699776"/>
        <c:axId val="84713856"/>
      </c:barChart>
      <c:catAx>
        <c:axId val="84699776"/>
        <c:scaling>
          <c:orientation val="minMax"/>
        </c:scaling>
        <c:delete val="0"/>
        <c:axPos val="b"/>
        <c:numFmt formatCode="General" sourceLinked="1"/>
        <c:majorTickMark val="none"/>
        <c:minorTickMark val="none"/>
        <c:tickLblPos val="nextTo"/>
        <c:crossAx val="84713856"/>
        <c:crosses val="autoZero"/>
        <c:auto val="1"/>
        <c:lblAlgn val="ctr"/>
        <c:lblOffset val="100"/>
        <c:noMultiLvlLbl val="0"/>
      </c:catAx>
      <c:valAx>
        <c:axId val="84713856"/>
        <c:scaling>
          <c:orientation val="minMax"/>
        </c:scaling>
        <c:delete val="0"/>
        <c:axPos val="l"/>
        <c:numFmt formatCode="General" sourceLinked="1"/>
        <c:majorTickMark val="none"/>
        <c:minorTickMark val="none"/>
        <c:tickLblPos val="nextTo"/>
        <c:spPr>
          <a:ln w="9525">
            <a:noFill/>
          </a:ln>
        </c:spPr>
        <c:crossAx val="84699776"/>
        <c:crosses val="autoZero"/>
        <c:crossBetween val="between"/>
      </c:valAx>
    </c:plotArea>
    <c:legend>
      <c:legendPos val="b"/>
      <c:overlay val="0"/>
    </c:legend>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B1AC0-C1A4-4C72-B1CE-1470BFA0B8B7}" type="doc">
      <dgm:prSet loTypeId="urn:microsoft.com/office/officeart/2005/8/layout/vList4" loCatId="picture" qsTypeId="urn:microsoft.com/office/officeart/2005/8/quickstyle/simple1" qsCatId="simple" csTypeId="urn:microsoft.com/office/officeart/2005/8/colors/accent1_3" csCatId="accent1" phldr="1"/>
      <dgm:spPr/>
      <dgm:t>
        <a:bodyPr/>
        <a:lstStyle/>
        <a:p>
          <a:endParaRPr lang="en-US"/>
        </a:p>
      </dgm:t>
    </dgm:pt>
    <dgm:pt modelId="{B25C5D3E-E500-4F0F-AB56-5E4E17621665}">
      <dgm:prSet phldrT="[Text]" custT="1"/>
      <dgm:spPr/>
      <dgm:t>
        <a:bodyPr/>
        <a:lstStyle/>
        <a:p>
          <a:r>
            <a:rPr lang="en-US" sz="2700" dirty="0" smtClean="0"/>
            <a:t>TB causes more deaths among women than all causes of maternal mortality</a:t>
          </a:r>
          <a:endParaRPr lang="en-US" sz="2700" dirty="0"/>
        </a:p>
      </dgm:t>
    </dgm:pt>
    <dgm:pt modelId="{34BE4DE5-912B-48C2-9A1B-6A898DAC295C}" type="parTrans" cxnId="{2F497ABB-C2E9-48EF-B6CD-3420351BE2B1}">
      <dgm:prSet/>
      <dgm:spPr/>
      <dgm:t>
        <a:bodyPr/>
        <a:lstStyle/>
        <a:p>
          <a:endParaRPr lang="en-US"/>
        </a:p>
      </dgm:t>
    </dgm:pt>
    <dgm:pt modelId="{2A60BD03-87B6-4039-96A5-05FD28DF2181}" type="sibTrans" cxnId="{2F497ABB-C2E9-48EF-B6CD-3420351BE2B1}">
      <dgm:prSet/>
      <dgm:spPr/>
      <dgm:t>
        <a:bodyPr/>
        <a:lstStyle/>
        <a:p>
          <a:endParaRPr lang="en-US"/>
        </a:p>
      </dgm:t>
    </dgm:pt>
    <dgm:pt modelId="{9CF90A7C-3EDD-471F-9D8F-6346B4AFD649}">
      <dgm:prSet/>
      <dgm:spPr/>
      <dgm:t>
        <a:bodyPr/>
        <a:lstStyle/>
        <a:p>
          <a:endParaRPr lang="en-US" sz="1500" dirty="0"/>
        </a:p>
      </dgm:t>
    </dgm:pt>
    <dgm:pt modelId="{DF029256-61D4-4A38-90DC-EA1191EB2216}" type="parTrans" cxnId="{702A1DDF-FE92-4055-98B0-A32FC0238AED}">
      <dgm:prSet/>
      <dgm:spPr/>
      <dgm:t>
        <a:bodyPr/>
        <a:lstStyle/>
        <a:p>
          <a:endParaRPr lang="en-US"/>
        </a:p>
      </dgm:t>
    </dgm:pt>
    <dgm:pt modelId="{347BCC8D-18DE-464F-A5CA-9647AFA24DF0}" type="sibTrans" cxnId="{702A1DDF-FE92-4055-98B0-A32FC0238AED}">
      <dgm:prSet/>
      <dgm:spPr/>
      <dgm:t>
        <a:bodyPr/>
        <a:lstStyle/>
        <a:p>
          <a:endParaRPr lang="en-US"/>
        </a:p>
      </dgm:t>
    </dgm:pt>
    <dgm:pt modelId="{E1EA0F0D-CD67-41BC-AE47-2D3E7B6DC1E2}">
      <dgm:prSet/>
      <dgm:spPr/>
      <dgm:t>
        <a:bodyPr/>
        <a:lstStyle/>
        <a:p>
          <a:r>
            <a:rPr lang="en-US" dirty="0" smtClean="0"/>
            <a:t>Every day 20,000 people develop TB disease and 4,400 die (&lt; 12,000 Total Ebola Deaths)</a:t>
          </a:r>
          <a:endParaRPr lang="en-US" dirty="0"/>
        </a:p>
      </dgm:t>
    </dgm:pt>
    <dgm:pt modelId="{1F879A05-E119-4AF1-B60C-FBEF24A84DC1}" type="parTrans" cxnId="{BE8CFF6C-187D-4E88-8B17-224742FED444}">
      <dgm:prSet/>
      <dgm:spPr/>
      <dgm:t>
        <a:bodyPr/>
        <a:lstStyle/>
        <a:p>
          <a:endParaRPr lang="en-US"/>
        </a:p>
      </dgm:t>
    </dgm:pt>
    <dgm:pt modelId="{F1E74EA5-67F3-4728-85CF-BF31ADBD48EA}" type="sibTrans" cxnId="{BE8CFF6C-187D-4E88-8B17-224742FED444}">
      <dgm:prSet/>
      <dgm:spPr/>
      <dgm:t>
        <a:bodyPr/>
        <a:lstStyle/>
        <a:p>
          <a:endParaRPr lang="en-US"/>
        </a:p>
      </dgm:t>
    </dgm:pt>
    <dgm:pt modelId="{D48427C7-8742-4474-A4AE-39C1C2351399}">
      <dgm:prSet/>
      <dgm:spPr/>
      <dgm:t>
        <a:bodyPr/>
        <a:lstStyle/>
        <a:p>
          <a:r>
            <a:rPr lang="en-US" dirty="0" smtClean="0"/>
            <a:t>Each year over 9 million people around the world become sick with TB disease.</a:t>
          </a:r>
          <a:endParaRPr lang="en-US" dirty="0"/>
        </a:p>
      </dgm:t>
    </dgm:pt>
    <dgm:pt modelId="{BD0CC694-DC66-4F11-88C2-104540620597}" type="parTrans" cxnId="{48D8F74F-2317-46C7-861D-C8317B24BDE6}">
      <dgm:prSet/>
      <dgm:spPr/>
      <dgm:t>
        <a:bodyPr/>
        <a:lstStyle/>
        <a:p>
          <a:endParaRPr lang="en-US"/>
        </a:p>
      </dgm:t>
    </dgm:pt>
    <dgm:pt modelId="{B6DEC600-30EA-4522-A1DD-EDE4737F8649}" type="sibTrans" cxnId="{48D8F74F-2317-46C7-861D-C8317B24BDE6}">
      <dgm:prSet/>
      <dgm:spPr/>
      <dgm:t>
        <a:bodyPr/>
        <a:lstStyle/>
        <a:p>
          <a:endParaRPr lang="en-US"/>
        </a:p>
      </dgm:t>
    </dgm:pt>
    <dgm:pt modelId="{E57D8436-79E7-4A48-85CA-91A9A3079D67}">
      <dgm:prSet/>
      <dgm:spPr/>
      <dgm:t>
        <a:bodyPr/>
        <a:lstStyle/>
        <a:p>
          <a:r>
            <a:rPr lang="en-US" dirty="0" smtClean="0"/>
            <a:t>On average, one person dies of TB every 15 seconds</a:t>
          </a:r>
          <a:endParaRPr lang="en-US" dirty="0"/>
        </a:p>
      </dgm:t>
    </dgm:pt>
    <dgm:pt modelId="{831DB032-7A2F-4872-B165-7DC8E6499B09}" type="parTrans" cxnId="{DC530841-403D-402F-B746-4591CA1D94BE}">
      <dgm:prSet/>
      <dgm:spPr/>
      <dgm:t>
        <a:bodyPr/>
        <a:lstStyle/>
        <a:p>
          <a:endParaRPr lang="en-US"/>
        </a:p>
      </dgm:t>
    </dgm:pt>
    <dgm:pt modelId="{FC86AC47-7A24-492A-A530-21203CED75BD}" type="sibTrans" cxnId="{DC530841-403D-402F-B746-4591CA1D94BE}">
      <dgm:prSet/>
      <dgm:spPr/>
      <dgm:t>
        <a:bodyPr/>
        <a:lstStyle/>
        <a:p>
          <a:endParaRPr lang="en-US"/>
        </a:p>
      </dgm:t>
    </dgm:pt>
    <dgm:pt modelId="{07ED29DA-F8B0-400E-B370-21956B22D797}">
      <dgm:prSet/>
      <dgm:spPr/>
      <dgm:t>
        <a:bodyPr/>
        <a:lstStyle/>
        <a:p>
          <a:r>
            <a:rPr lang="en-US" dirty="0" smtClean="0"/>
            <a:t>TB accounts for more than ¼ of all preventable adult deaths in developing countries</a:t>
          </a:r>
          <a:endParaRPr lang="en-US" dirty="0"/>
        </a:p>
      </dgm:t>
    </dgm:pt>
    <dgm:pt modelId="{2F08EF5E-6C0C-489E-9C2D-D273228C3328}" type="parTrans" cxnId="{800F1D91-4FA8-4355-8519-861ECDCDA222}">
      <dgm:prSet/>
      <dgm:spPr/>
      <dgm:t>
        <a:bodyPr/>
        <a:lstStyle/>
        <a:p>
          <a:endParaRPr lang="en-US"/>
        </a:p>
      </dgm:t>
    </dgm:pt>
    <dgm:pt modelId="{A8ACCCE2-9091-4379-8B5D-4E50C487AD85}" type="sibTrans" cxnId="{800F1D91-4FA8-4355-8519-861ECDCDA222}">
      <dgm:prSet/>
      <dgm:spPr/>
      <dgm:t>
        <a:bodyPr/>
        <a:lstStyle/>
        <a:p>
          <a:endParaRPr lang="en-US"/>
        </a:p>
      </dgm:t>
    </dgm:pt>
    <dgm:pt modelId="{63AA39AE-89BF-4FBB-867A-E8D2DEE2C11F}" type="pres">
      <dgm:prSet presAssocID="{009B1AC0-C1A4-4C72-B1CE-1470BFA0B8B7}" presName="linear" presStyleCnt="0">
        <dgm:presLayoutVars>
          <dgm:dir/>
          <dgm:resizeHandles val="exact"/>
        </dgm:presLayoutVars>
      </dgm:prSet>
      <dgm:spPr/>
      <dgm:t>
        <a:bodyPr/>
        <a:lstStyle/>
        <a:p>
          <a:endParaRPr lang="en-US"/>
        </a:p>
      </dgm:t>
    </dgm:pt>
    <dgm:pt modelId="{BFD62D4E-1299-44B3-8E79-08D58D8D753C}" type="pres">
      <dgm:prSet presAssocID="{B25C5D3E-E500-4F0F-AB56-5E4E17621665}" presName="comp" presStyleCnt="0"/>
      <dgm:spPr/>
    </dgm:pt>
    <dgm:pt modelId="{7E0B9BF3-9466-4443-BBD8-A2F0E482A4CB}" type="pres">
      <dgm:prSet presAssocID="{B25C5D3E-E500-4F0F-AB56-5E4E17621665}" presName="box" presStyleLbl="node1" presStyleIdx="0" presStyleCnt="5"/>
      <dgm:spPr/>
      <dgm:t>
        <a:bodyPr/>
        <a:lstStyle/>
        <a:p>
          <a:endParaRPr lang="en-US"/>
        </a:p>
      </dgm:t>
    </dgm:pt>
    <dgm:pt modelId="{787F3C8A-06ED-4555-AE15-FCB827316FD2}" type="pres">
      <dgm:prSet presAssocID="{B25C5D3E-E500-4F0F-AB56-5E4E17621665}" presName="img"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D281EDB7-F17A-4F5B-A340-13DAF3316CA2}" type="pres">
      <dgm:prSet presAssocID="{B25C5D3E-E500-4F0F-AB56-5E4E17621665}" presName="text" presStyleLbl="node1" presStyleIdx="0" presStyleCnt="5">
        <dgm:presLayoutVars>
          <dgm:bulletEnabled val="1"/>
        </dgm:presLayoutVars>
      </dgm:prSet>
      <dgm:spPr/>
      <dgm:t>
        <a:bodyPr/>
        <a:lstStyle/>
        <a:p>
          <a:endParaRPr lang="en-US"/>
        </a:p>
      </dgm:t>
    </dgm:pt>
    <dgm:pt modelId="{2ACAE89A-D575-4F0C-B303-37AA09BAEBBC}" type="pres">
      <dgm:prSet presAssocID="{2A60BD03-87B6-4039-96A5-05FD28DF2181}" presName="spacer" presStyleCnt="0"/>
      <dgm:spPr/>
    </dgm:pt>
    <dgm:pt modelId="{4F99867E-F3B2-4565-9E3F-81B7D88072D5}" type="pres">
      <dgm:prSet presAssocID="{E1EA0F0D-CD67-41BC-AE47-2D3E7B6DC1E2}" presName="comp" presStyleCnt="0"/>
      <dgm:spPr/>
    </dgm:pt>
    <dgm:pt modelId="{3391826C-0F35-4C54-BE8C-8F21BE9D27FF}" type="pres">
      <dgm:prSet presAssocID="{E1EA0F0D-CD67-41BC-AE47-2D3E7B6DC1E2}" presName="box" presStyleLbl="node1" presStyleIdx="1" presStyleCnt="5"/>
      <dgm:spPr/>
      <dgm:t>
        <a:bodyPr/>
        <a:lstStyle/>
        <a:p>
          <a:endParaRPr lang="en-US"/>
        </a:p>
      </dgm:t>
    </dgm:pt>
    <dgm:pt modelId="{A92DE140-E01A-4207-8E4C-55A3974F121C}" type="pres">
      <dgm:prSet presAssocID="{E1EA0F0D-CD67-41BC-AE47-2D3E7B6DC1E2}" presName="img" presStyleLbl="fgImgPlace1" presStyleIdx="1" presStyleCnt="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2D044025-4DE5-444E-8B42-BA9CBA237430}" type="pres">
      <dgm:prSet presAssocID="{E1EA0F0D-CD67-41BC-AE47-2D3E7B6DC1E2}" presName="text" presStyleLbl="node1" presStyleIdx="1" presStyleCnt="5">
        <dgm:presLayoutVars>
          <dgm:bulletEnabled val="1"/>
        </dgm:presLayoutVars>
      </dgm:prSet>
      <dgm:spPr/>
      <dgm:t>
        <a:bodyPr/>
        <a:lstStyle/>
        <a:p>
          <a:endParaRPr lang="en-US"/>
        </a:p>
      </dgm:t>
    </dgm:pt>
    <dgm:pt modelId="{F0F7CB44-6E17-4DE7-BEC7-9B08A1A18AE7}" type="pres">
      <dgm:prSet presAssocID="{F1E74EA5-67F3-4728-85CF-BF31ADBD48EA}" presName="spacer" presStyleCnt="0"/>
      <dgm:spPr/>
    </dgm:pt>
    <dgm:pt modelId="{43738BDC-7955-4F09-840A-2D5911A76C71}" type="pres">
      <dgm:prSet presAssocID="{D48427C7-8742-4474-A4AE-39C1C2351399}" presName="comp" presStyleCnt="0"/>
      <dgm:spPr/>
    </dgm:pt>
    <dgm:pt modelId="{86DF658C-A47D-424A-984C-94F517B34368}" type="pres">
      <dgm:prSet presAssocID="{D48427C7-8742-4474-A4AE-39C1C2351399}" presName="box" presStyleLbl="node1" presStyleIdx="2" presStyleCnt="5"/>
      <dgm:spPr/>
      <dgm:t>
        <a:bodyPr/>
        <a:lstStyle/>
        <a:p>
          <a:endParaRPr lang="en-US"/>
        </a:p>
      </dgm:t>
    </dgm:pt>
    <dgm:pt modelId="{A487FC20-50A9-4B5E-80DC-5C15298FA428}" type="pres">
      <dgm:prSet presAssocID="{D48427C7-8742-4474-A4AE-39C1C2351399}" presName="img"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pt>
    <dgm:pt modelId="{C489631A-4602-42B1-8068-233BD577F31A}" type="pres">
      <dgm:prSet presAssocID="{D48427C7-8742-4474-A4AE-39C1C2351399}" presName="text" presStyleLbl="node1" presStyleIdx="2" presStyleCnt="5">
        <dgm:presLayoutVars>
          <dgm:bulletEnabled val="1"/>
        </dgm:presLayoutVars>
      </dgm:prSet>
      <dgm:spPr/>
      <dgm:t>
        <a:bodyPr/>
        <a:lstStyle/>
        <a:p>
          <a:endParaRPr lang="en-US"/>
        </a:p>
      </dgm:t>
    </dgm:pt>
    <dgm:pt modelId="{260D24C3-1994-4933-8828-D6BEDC594559}" type="pres">
      <dgm:prSet presAssocID="{B6DEC600-30EA-4522-A1DD-EDE4737F8649}" presName="spacer" presStyleCnt="0"/>
      <dgm:spPr/>
    </dgm:pt>
    <dgm:pt modelId="{020F4E69-4969-4277-A91B-340813DFE3F8}" type="pres">
      <dgm:prSet presAssocID="{E57D8436-79E7-4A48-85CA-91A9A3079D67}" presName="comp" presStyleCnt="0"/>
      <dgm:spPr/>
    </dgm:pt>
    <dgm:pt modelId="{9AD616B0-004D-42B1-9A00-42DDC3877AFD}" type="pres">
      <dgm:prSet presAssocID="{E57D8436-79E7-4A48-85CA-91A9A3079D67}" presName="box" presStyleLbl="node1" presStyleIdx="3" presStyleCnt="5"/>
      <dgm:spPr/>
      <dgm:t>
        <a:bodyPr/>
        <a:lstStyle/>
        <a:p>
          <a:endParaRPr lang="en-US"/>
        </a:p>
      </dgm:t>
    </dgm:pt>
    <dgm:pt modelId="{56A7A4FB-A8C6-4321-A663-735785CABFE9}" type="pres">
      <dgm:prSet presAssocID="{E57D8436-79E7-4A48-85CA-91A9A3079D67}" presName="img"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US"/>
        </a:p>
      </dgm:t>
    </dgm:pt>
    <dgm:pt modelId="{8CBAF364-2433-4DF4-8B13-BC98DA5AEEA2}" type="pres">
      <dgm:prSet presAssocID="{E57D8436-79E7-4A48-85CA-91A9A3079D67}" presName="text" presStyleLbl="node1" presStyleIdx="3" presStyleCnt="5">
        <dgm:presLayoutVars>
          <dgm:bulletEnabled val="1"/>
        </dgm:presLayoutVars>
      </dgm:prSet>
      <dgm:spPr/>
      <dgm:t>
        <a:bodyPr/>
        <a:lstStyle/>
        <a:p>
          <a:endParaRPr lang="en-US"/>
        </a:p>
      </dgm:t>
    </dgm:pt>
    <dgm:pt modelId="{21E986F8-23D8-4C7F-8D5C-F219751A2186}" type="pres">
      <dgm:prSet presAssocID="{FC86AC47-7A24-492A-A530-21203CED75BD}" presName="spacer" presStyleCnt="0"/>
      <dgm:spPr/>
    </dgm:pt>
    <dgm:pt modelId="{73CFE082-B2AE-42F4-B4B2-EABE86AF4C90}" type="pres">
      <dgm:prSet presAssocID="{07ED29DA-F8B0-400E-B370-21956B22D797}" presName="comp" presStyleCnt="0"/>
      <dgm:spPr/>
    </dgm:pt>
    <dgm:pt modelId="{BF813A04-F66C-4033-A08C-E2D43A384980}" type="pres">
      <dgm:prSet presAssocID="{07ED29DA-F8B0-400E-B370-21956B22D797}" presName="box" presStyleLbl="node1" presStyleIdx="4" presStyleCnt="5"/>
      <dgm:spPr/>
      <dgm:t>
        <a:bodyPr/>
        <a:lstStyle/>
        <a:p>
          <a:endParaRPr lang="en-US"/>
        </a:p>
      </dgm:t>
    </dgm:pt>
    <dgm:pt modelId="{E2BE47C3-F626-473E-9029-A403D51DD71F}" type="pres">
      <dgm:prSet presAssocID="{07ED29DA-F8B0-400E-B370-21956B22D797}" presName="img" presStyleLbl="fgImgPlace1" presStyleIdx="4" presStyleCnt="5"/>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endParaRPr lang="en-US"/>
        </a:p>
      </dgm:t>
    </dgm:pt>
    <dgm:pt modelId="{B913A4AA-EB23-4460-B33A-D24F8A1DB844}" type="pres">
      <dgm:prSet presAssocID="{07ED29DA-F8B0-400E-B370-21956B22D797}" presName="text" presStyleLbl="node1" presStyleIdx="4" presStyleCnt="5">
        <dgm:presLayoutVars>
          <dgm:bulletEnabled val="1"/>
        </dgm:presLayoutVars>
      </dgm:prSet>
      <dgm:spPr/>
      <dgm:t>
        <a:bodyPr/>
        <a:lstStyle/>
        <a:p>
          <a:endParaRPr lang="en-US"/>
        </a:p>
      </dgm:t>
    </dgm:pt>
  </dgm:ptLst>
  <dgm:cxnLst>
    <dgm:cxn modelId="{48D8F74F-2317-46C7-861D-C8317B24BDE6}" srcId="{009B1AC0-C1A4-4C72-B1CE-1470BFA0B8B7}" destId="{D48427C7-8742-4474-A4AE-39C1C2351399}" srcOrd="2" destOrd="0" parTransId="{BD0CC694-DC66-4F11-88C2-104540620597}" sibTransId="{B6DEC600-30EA-4522-A1DD-EDE4737F8649}"/>
    <dgm:cxn modelId="{ED7D523A-EA89-4014-BFA2-90B9F45A61B6}" type="presOf" srcId="{B25C5D3E-E500-4F0F-AB56-5E4E17621665}" destId="{7E0B9BF3-9466-4443-BBD8-A2F0E482A4CB}" srcOrd="0" destOrd="0" presId="urn:microsoft.com/office/officeart/2005/8/layout/vList4"/>
    <dgm:cxn modelId="{4A37AE54-FCA8-4F89-B43A-95F9AFDB14E5}" type="presOf" srcId="{E1EA0F0D-CD67-41BC-AE47-2D3E7B6DC1E2}" destId="{3391826C-0F35-4C54-BE8C-8F21BE9D27FF}" srcOrd="0" destOrd="0" presId="urn:microsoft.com/office/officeart/2005/8/layout/vList4"/>
    <dgm:cxn modelId="{602AB950-A984-40E9-A2A4-674F8635632F}" type="presOf" srcId="{E57D8436-79E7-4A48-85CA-91A9A3079D67}" destId="{8CBAF364-2433-4DF4-8B13-BC98DA5AEEA2}" srcOrd="1" destOrd="0" presId="urn:microsoft.com/office/officeart/2005/8/layout/vList4"/>
    <dgm:cxn modelId="{BE8CFF6C-187D-4E88-8B17-224742FED444}" srcId="{009B1AC0-C1A4-4C72-B1CE-1470BFA0B8B7}" destId="{E1EA0F0D-CD67-41BC-AE47-2D3E7B6DC1E2}" srcOrd="1" destOrd="0" parTransId="{1F879A05-E119-4AF1-B60C-FBEF24A84DC1}" sibTransId="{F1E74EA5-67F3-4728-85CF-BF31ADBD48EA}"/>
    <dgm:cxn modelId="{E1B72D8F-4081-4143-AE8D-7A405D2547A0}" type="presOf" srcId="{9CF90A7C-3EDD-471F-9D8F-6346B4AFD649}" destId="{7E0B9BF3-9466-4443-BBD8-A2F0E482A4CB}" srcOrd="0" destOrd="1" presId="urn:microsoft.com/office/officeart/2005/8/layout/vList4"/>
    <dgm:cxn modelId="{30F37054-CF7B-4F1F-AFDC-29FD766CB0D0}" type="presOf" srcId="{D48427C7-8742-4474-A4AE-39C1C2351399}" destId="{C489631A-4602-42B1-8068-233BD577F31A}" srcOrd="1" destOrd="0" presId="urn:microsoft.com/office/officeart/2005/8/layout/vList4"/>
    <dgm:cxn modelId="{8E81B9ED-B658-45F2-BB12-3A0495BE1FE1}" type="presOf" srcId="{E57D8436-79E7-4A48-85CA-91A9A3079D67}" destId="{9AD616B0-004D-42B1-9A00-42DDC3877AFD}" srcOrd="0" destOrd="0" presId="urn:microsoft.com/office/officeart/2005/8/layout/vList4"/>
    <dgm:cxn modelId="{114BE916-19E3-4B11-9059-EAB36622C222}" type="presOf" srcId="{07ED29DA-F8B0-400E-B370-21956B22D797}" destId="{BF813A04-F66C-4033-A08C-E2D43A384980}" srcOrd="0" destOrd="0" presId="urn:microsoft.com/office/officeart/2005/8/layout/vList4"/>
    <dgm:cxn modelId="{800F1D91-4FA8-4355-8519-861ECDCDA222}" srcId="{009B1AC0-C1A4-4C72-B1CE-1470BFA0B8B7}" destId="{07ED29DA-F8B0-400E-B370-21956B22D797}" srcOrd="4" destOrd="0" parTransId="{2F08EF5E-6C0C-489E-9C2D-D273228C3328}" sibTransId="{A8ACCCE2-9091-4379-8B5D-4E50C487AD85}"/>
    <dgm:cxn modelId="{A2B796CC-85D8-4D3C-9261-FEA8D8DAC3EB}" type="presOf" srcId="{D48427C7-8742-4474-A4AE-39C1C2351399}" destId="{86DF658C-A47D-424A-984C-94F517B34368}" srcOrd="0" destOrd="0" presId="urn:microsoft.com/office/officeart/2005/8/layout/vList4"/>
    <dgm:cxn modelId="{D45F7141-1272-489A-A3B7-596DCB86769D}" type="presOf" srcId="{009B1AC0-C1A4-4C72-B1CE-1470BFA0B8B7}" destId="{63AA39AE-89BF-4FBB-867A-E8D2DEE2C11F}" srcOrd="0" destOrd="0" presId="urn:microsoft.com/office/officeart/2005/8/layout/vList4"/>
    <dgm:cxn modelId="{2B680FF5-7E3F-4197-A3F2-A91493448654}" type="presOf" srcId="{B25C5D3E-E500-4F0F-AB56-5E4E17621665}" destId="{D281EDB7-F17A-4F5B-A340-13DAF3316CA2}" srcOrd="1" destOrd="0" presId="urn:microsoft.com/office/officeart/2005/8/layout/vList4"/>
    <dgm:cxn modelId="{35D1F210-5A3D-4247-8C80-4F27A4D1CEB2}" type="presOf" srcId="{E1EA0F0D-CD67-41BC-AE47-2D3E7B6DC1E2}" destId="{2D044025-4DE5-444E-8B42-BA9CBA237430}" srcOrd="1" destOrd="0" presId="urn:microsoft.com/office/officeart/2005/8/layout/vList4"/>
    <dgm:cxn modelId="{2F497ABB-C2E9-48EF-B6CD-3420351BE2B1}" srcId="{009B1AC0-C1A4-4C72-B1CE-1470BFA0B8B7}" destId="{B25C5D3E-E500-4F0F-AB56-5E4E17621665}" srcOrd="0" destOrd="0" parTransId="{34BE4DE5-912B-48C2-9A1B-6A898DAC295C}" sibTransId="{2A60BD03-87B6-4039-96A5-05FD28DF2181}"/>
    <dgm:cxn modelId="{C860132C-8339-4061-869E-71F8B95E7D7F}" type="presOf" srcId="{9CF90A7C-3EDD-471F-9D8F-6346B4AFD649}" destId="{D281EDB7-F17A-4F5B-A340-13DAF3316CA2}" srcOrd="1" destOrd="1" presId="urn:microsoft.com/office/officeart/2005/8/layout/vList4"/>
    <dgm:cxn modelId="{D86E0C67-6CC8-4BF9-8407-5396531F2453}" type="presOf" srcId="{07ED29DA-F8B0-400E-B370-21956B22D797}" destId="{B913A4AA-EB23-4460-B33A-D24F8A1DB844}" srcOrd="1" destOrd="0" presId="urn:microsoft.com/office/officeart/2005/8/layout/vList4"/>
    <dgm:cxn modelId="{702A1DDF-FE92-4055-98B0-A32FC0238AED}" srcId="{B25C5D3E-E500-4F0F-AB56-5E4E17621665}" destId="{9CF90A7C-3EDD-471F-9D8F-6346B4AFD649}" srcOrd="0" destOrd="0" parTransId="{DF029256-61D4-4A38-90DC-EA1191EB2216}" sibTransId="{347BCC8D-18DE-464F-A5CA-9647AFA24DF0}"/>
    <dgm:cxn modelId="{DC530841-403D-402F-B746-4591CA1D94BE}" srcId="{009B1AC0-C1A4-4C72-B1CE-1470BFA0B8B7}" destId="{E57D8436-79E7-4A48-85CA-91A9A3079D67}" srcOrd="3" destOrd="0" parTransId="{831DB032-7A2F-4872-B165-7DC8E6499B09}" sibTransId="{FC86AC47-7A24-492A-A530-21203CED75BD}"/>
    <dgm:cxn modelId="{54008598-4A49-432E-9113-2AD21CED26D7}" type="presParOf" srcId="{63AA39AE-89BF-4FBB-867A-E8D2DEE2C11F}" destId="{BFD62D4E-1299-44B3-8E79-08D58D8D753C}" srcOrd="0" destOrd="0" presId="urn:microsoft.com/office/officeart/2005/8/layout/vList4"/>
    <dgm:cxn modelId="{A27B7860-EB63-45E4-849B-D999F36B143F}" type="presParOf" srcId="{BFD62D4E-1299-44B3-8E79-08D58D8D753C}" destId="{7E0B9BF3-9466-4443-BBD8-A2F0E482A4CB}" srcOrd="0" destOrd="0" presId="urn:microsoft.com/office/officeart/2005/8/layout/vList4"/>
    <dgm:cxn modelId="{326DF310-33F8-4F93-AC5C-1ABD2DBBFDB2}" type="presParOf" srcId="{BFD62D4E-1299-44B3-8E79-08D58D8D753C}" destId="{787F3C8A-06ED-4555-AE15-FCB827316FD2}" srcOrd="1" destOrd="0" presId="urn:microsoft.com/office/officeart/2005/8/layout/vList4"/>
    <dgm:cxn modelId="{AD527B52-2228-487B-A7F6-614BA687AA1E}" type="presParOf" srcId="{BFD62D4E-1299-44B3-8E79-08D58D8D753C}" destId="{D281EDB7-F17A-4F5B-A340-13DAF3316CA2}" srcOrd="2" destOrd="0" presId="urn:microsoft.com/office/officeart/2005/8/layout/vList4"/>
    <dgm:cxn modelId="{1A2179AD-66C0-4EFB-BF00-16DAE8A4BEA5}" type="presParOf" srcId="{63AA39AE-89BF-4FBB-867A-E8D2DEE2C11F}" destId="{2ACAE89A-D575-4F0C-B303-37AA09BAEBBC}" srcOrd="1" destOrd="0" presId="urn:microsoft.com/office/officeart/2005/8/layout/vList4"/>
    <dgm:cxn modelId="{9F0CCAC9-D305-4F1F-9092-BE9CBB8119B6}" type="presParOf" srcId="{63AA39AE-89BF-4FBB-867A-E8D2DEE2C11F}" destId="{4F99867E-F3B2-4565-9E3F-81B7D88072D5}" srcOrd="2" destOrd="0" presId="urn:microsoft.com/office/officeart/2005/8/layout/vList4"/>
    <dgm:cxn modelId="{27AA56E6-8C85-4FAB-A0C1-873CFFB19659}" type="presParOf" srcId="{4F99867E-F3B2-4565-9E3F-81B7D88072D5}" destId="{3391826C-0F35-4C54-BE8C-8F21BE9D27FF}" srcOrd="0" destOrd="0" presId="urn:microsoft.com/office/officeart/2005/8/layout/vList4"/>
    <dgm:cxn modelId="{F3D52DA5-724A-4688-A7C2-2EA2DBD5007B}" type="presParOf" srcId="{4F99867E-F3B2-4565-9E3F-81B7D88072D5}" destId="{A92DE140-E01A-4207-8E4C-55A3974F121C}" srcOrd="1" destOrd="0" presId="urn:microsoft.com/office/officeart/2005/8/layout/vList4"/>
    <dgm:cxn modelId="{5166349A-5A45-486B-83BB-C27068DD55CE}" type="presParOf" srcId="{4F99867E-F3B2-4565-9E3F-81B7D88072D5}" destId="{2D044025-4DE5-444E-8B42-BA9CBA237430}" srcOrd="2" destOrd="0" presId="urn:microsoft.com/office/officeart/2005/8/layout/vList4"/>
    <dgm:cxn modelId="{473B3AAA-0B93-453A-8CCF-5D3DF82B99F9}" type="presParOf" srcId="{63AA39AE-89BF-4FBB-867A-E8D2DEE2C11F}" destId="{F0F7CB44-6E17-4DE7-BEC7-9B08A1A18AE7}" srcOrd="3" destOrd="0" presId="urn:microsoft.com/office/officeart/2005/8/layout/vList4"/>
    <dgm:cxn modelId="{3E571C2C-65B5-4AAD-B99B-8E4902456B31}" type="presParOf" srcId="{63AA39AE-89BF-4FBB-867A-E8D2DEE2C11F}" destId="{43738BDC-7955-4F09-840A-2D5911A76C71}" srcOrd="4" destOrd="0" presId="urn:microsoft.com/office/officeart/2005/8/layout/vList4"/>
    <dgm:cxn modelId="{FEE39695-1A9E-444B-8786-539243A0C18A}" type="presParOf" srcId="{43738BDC-7955-4F09-840A-2D5911A76C71}" destId="{86DF658C-A47D-424A-984C-94F517B34368}" srcOrd="0" destOrd="0" presId="urn:microsoft.com/office/officeart/2005/8/layout/vList4"/>
    <dgm:cxn modelId="{61FAFEC1-D788-48F1-AAAA-84B5ECB20BFC}" type="presParOf" srcId="{43738BDC-7955-4F09-840A-2D5911A76C71}" destId="{A487FC20-50A9-4B5E-80DC-5C15298FA428}" srcOrd="1" destOrd="0" presId="urn:microsoft.com/office/officeart/2005/8/layout/vList4"/>
    <dgm:cxn modelId="{2E5E5283-A659-46EB-8918-DFC764B8E7DF}" type="presParOf" srcId="{43738BDC-7955-4F09-840A-2D5911A76C71}" destId="{C489631A-4602-42B1-8068-233BD577F31A}" srcOrd="2" destOrd="0" presId="urn:microsoft.com/office/officeart/2005/8/layout/vList4"/>
    <dgm:cxn modelId="{6F170E06-3ED1-4853-A15B-13DD36ABB255}" type="presParOf" srcId="{63AA39AE-89BF-4FBB-867A-E8D2DEE2C11F}" destId="{260D24C3-1994-4933-8828-D6BEDC594559}" srcOrd="5" destOrd="0" presId="urn:microsoft.com/office/officeart/2005/8/layout/vList4"/>
    <dgm:cxn modelId="{DE1490D2-5019-4615-B5DF-C3FD0B99F029}" type="presParOf" srcId="{63AA39AE-89BF-4FBB-867A-E8D2DEE2C11F}" destId="{020F4E69-4969-4277-A91B-340813DFE3F8}" srcOrd="6" destOrd="0" presId="urn:microsoft.com/office/officeart/2005/8/layout/vList4"/>
    <dgm:cxn modelId="{300EE32D-4E12-4944-9713-20172B639EE1}" type="presParOf" srcId="{020F4E69-4969-4277-A91B-340813DFE3F8}" destId="{9AD616B0-004D-42B1-9A00-42DDC3877AFD}" srcOrd="0" destOrd="0" presId="urn:microsoft.com/office/officeart/2005/8/layout/vList4"/>
    <dgm:cxn modelId="{94361F51-0A3F-4A93-905B-596BBA56D085}" type="presParOf" srcId="{020F4E69-4969-4277-A91B-340813DFE3F8}" destId="{56A7A4FB-A8C6-4321-A663-735785CABFE9}" srcOrd="1" destOrd="0" presId="urn:microsoft.com/office/officeart/2005/8/layout/vList4"/>
    <dgm:cxn modelId="{06664F73-588B-4DB4-A6C5-265F7D53461D}" type="presParOf" srcId="{020F4E69-4969-4277-A91B-340813DFE3F8}" destId="{8CBAF364-2433-4DF4-8B13-BC98DA5AEEA2}" srcOrd="2" destOrd="0" presId="urn:microsoft.com/office/officeart/2005/8/layout/vList4"/>
    <dgm:cxn modelId="{1A67A89A-D11E-4FC3-BA4A-E8570C3A06CE}" type="presParOf" srcId="{63AA39AE-89BF-4FBB-867A-E8D2DEE2C11F}" destId="{21E986F8-23D8-4C7F-8D5C-F219751A2186}" srcOrd="7" destOrd="0" presId="urn:microsoft.com/office/officeart/2005/8/layout/vList4"/>
    <dgm:cxn modelId="{28FEB082-486B-4D27-B8FE-B809EFFFA0C3}" type="presParOf" srcId="{63AA39AE-89BF-4FBB-867A-E8D2DEE2C11F}" destId="{73CFE082-B2AE-42F4-B4B2-EABE86AF4C90}" srcOrd="8" destOrd="0" presId="urn:microsoft.com/office/officeart/2005/8/layout/vList4"/>
    <dgm:cxn modelId="{F3EF29B8-E79C-49D4-897F-E159F3468C1C}" type="presParOf" srcId="{73CFE082-B2AE-42F4-B4B2-EABE86AF4C90}" destId="{BF813A04-F66C-4033-A08C-E2D43A384980}" srcOrd="0" destOrd="0" presId="urn:microsoft.com/office/officeart/2005/8/layout/vList4"/>
    <dgm:cxn modelId="{B002230C-4D7A-4436-A006-7D6FD62340DA}" type="presParOf" srcId="{73CFE082-B2AE-42F4-B4B2-EABE86AF4C90}" destId="{E2BE47C3-F626-473E-9029-A403D51DD71F}" srcOrd="1" destOrd="0" presId="urn:microsoft.com/office/officeart/2005/8/layout/vList4"/>
    <dgm:cxn modelId="{6B9BA722-30D1-4D94-953E-EC6C94E431D7}" type="presParOf" srcId="{73CFE082-B2AE-42F4-B4B2-EABE86AF4C90}" destId="{B913A4AA-EB23-4460-B33A-D24F8A1DB844}"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704DF5-F8FD-46EA-92BA-4512B542B5A7}"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23407AC5-3580-4EC3-BA0B-2F8AD135344E}">
      <dgm:prSet phldrT="[Text]" custT="1"/>
      <dgm:spPr/>
      <dgm:t>
        <a:bodyPr/>
        <a:lstStyle/>
        <a:p>
          <a:r>
            <a:rPr lang="en-US" sz="3200" dirty="0" smtClean="0"/>
            <a:t>Co-infection between TB and HIV</a:t>
          </a:r>
          <a:endParaRPr lang="en-US" sz="3200" dirty="0"/>
        </a:p>
      </dgm:t>
    </dgm:pt>
    <dgm:pt modelId="{C3347580-2F44-4DE6-9B4F-326EF1B7419A}" type="parTrans" cxnId="{82388E4F-8A84-4AAF-BB30-60B99C53D355}">
      <dgm:prSet/>
      <dgm:spPr/>
      <dgm:t>
        <a:bodyPr/>
        <a:lstStyle/>
        <a:p>
          <a:endParaRPr lang="en-US"/>
        </a:p>
      </dgm:t>
    </dgm:pt>
    <dgm:pt modelId="{1A96358B-A891-4491-BD84-1AA50946FB30}" type="sibTrans" cxnId="{82388E4F-8A84-4AAF-BB30-60B99C53D355}">
      <dgm:prSet/>
      <dgm:spPr/>
      <dgm:t>
        <a:bodyPr/>
        <a:lstStyle/>
        <a:p>
          <a:endParaRPr lang="en-US"/>
        </a:p>
      </dgm:t>
    </dgm:pt>
    <dgm:pt modelId="{5E3AF99F-A584-4708-B3F9-C5CD1DCFF2CB}">
      <dgm:prSet phldrT="[Text]" custT="1"/>
      <dgm:spPr/>
      <dgm:t>
        <a:bodyPr/>
        <a:lstStyle/>
        <a:p>
          <a:r>
            <a:rPr lang="en-US" sz="2000" dirty="0" smtClean="0"/>
            <a:t>Multidrug-resistant TB</a:t>
          </a:r>
          <a:endParaRPr lang="en-US" sz="2000" dirty="0"/>
        </a:p>
      </dgm:t>
    </dgm:pt>
    <dgm:pt modelId="{A448AD61-60D3-4025-BF9F-8F85D264DC5B}" type="parTrans" cxnId="{54209338-A8B1-49DD-B5CB-F97440988AFA}">
      <dgm:prSet/>
      <dgm:spPr/>
      <dgm:t>
        <a:bodyPr/>
        <a:lstStyle/>
        <a:p>
          <a:endParaRPr lang="en-US"/>
        </a:p>
      </dgm:t>
    </dgm:pt>
    <dgm:pt modelId="{92F55F84-07EE-4DD3-841D-A7C889EAF9B3}" type="sibTrans" cxnId="{54209338-A8B1-49DD-B5CB-F97440988AFA}">
      <dgm:prSet/>
      <dgm:spPr/>
      <dgm:t>
        <a:bodyPr/>
        <a:lstStyle/>
        <a:p>
          <a:endParaRPr lang="en-US"/>
        </a:p>
      </dgm:t>
    </dgm:pt>
    <dgm:pt modelId="{E854F179-86A3-4076-A95F-FEE632F33F99}">
      <dgm:prSet phldrT="[Text]" custT="1"/>
      <dgm:spPr/>
      <dgm:t>
        <a:bodyPr/>
        <a:lstStyle/>
        <a:p>
          <a:r>
            <a:rPr lang="en-US" sz="2000" dirty="0" smtClean="0"/>
            <a:t>Extensively-drug resistant TB</a:t>
          </a:r>
          <a:endParaRPr lang="en-US" sz="2000" dirty="0"/>
        </a:p>
      </dgm:t>
    </dgm:pt>
    <dgm:pt modelId="{498CC9FB-0E20-4AF0-A34F-9AA7D168D987}" type="parTrans" cxnId="{E62E8AB5-F054-4C5D-B619-E69CA9D27875}">
      <dgm:prSet/>
      <dgm:spPr/>
      <dgm:t>
        <a:bodyPr/>
        <a:lstStyle/>
        <a:p>
          <a:endParaRPr lang="en-US"/>
        </a:p>
      </dgm:t>
    </dgm:pt>
    <dgm:pt modelId="{01808411-65DA-487C-901B-28BC1938E389}" type="sibTrans" cxnId="{E62E8AB5-F054-4C5D-B619-E69CA9D27875}">
      <dgm:prSet/>
      <dgm:spPr/>
      <dgm:t>
        <a:bodyPr/>
        <a:lstStyle/>
        <a:p>
          <a:endParaRPr lang="en-US"/>
        </a:p>
      </dgm:t>
    </dgm:pt>
    <dgm:pt modelId="{EF4CB8DA-07AC-41F3-A619-5992BD37E574}">
      <dgm:prSet custT="1"/>
      <dgm:spPr/>
      <dgm:t>
        <a:bodyPr/>
        <a:lstStyle/>
        <a:p>
          <a:r>
            <a:rPr lang="en-US" sz="2000" dirty="0" smtClean="0">
              <a:solidFill>
                <a:srgbClr val="FFFF00"/>
              </a:solidFill>
            </a:rPr>
            <a:t>Totally drug resistant TB?</a:t>
          </a:r>
          <a:endParaRPr lang="en-US" sz="2000" dirty="0">
            <a:solidFill>
              <a:srgbClr val="FFFF00"/>
            </a:solidFill>
          </a:endParaRPr>
        </a:p>
      </dgm:t>
    </dgm:pt>
    <dgm:pt modelId="{B7488E50-EB37-4111-B88C-5539DBB08E9A}" type="parTrans" cxnId="{6CF74409-FC5A-49A1-ACED-E33317DA5C2A}">
      <dgm:prSet/>
      <dgm:spPr/>
      <dgm:t>
        <a:bodyPr/>
        <a:lstStyle/>
        <a:p>
          <a:endParaRPr lang="en-US"/>
        </a:p>
      </dgm:t>
    </dgm:pt>
    <dgm:pt modelId="{DFAD33E2-E5A9-4015-96CE-57D24967E47E}" type="sibTrans" cxnId="{6CF74409-FC5A-49A1-ACED-E33317DA5C2A}">
      <dgm:prSet/>
      <dgm:spPr/>
      <dgm:t>
        <a:bodyPr/>
        <a:lstStyle/>
        <a:p>
          <a:endParaRPr lang="en-US"/>
        </a:p>
      </dgm:t>
    </dgm:pt>
    <dgm:pt modelId="{2FC72B28-E8D2-4563-B10C-79DEA5CBF8BC}">
      <dgm:prSet/>
      <dgm:spPr/>
      <dgm:t>
        <a:bodyPr/>
        <a:lstStyle/>
        <a:p>
          <a:endParaRPr lang="en-US"/>
        </a:p>
      </dgm:t>
    </dgm:pt>
    <dgm:pt modelId="{F33B0DBF-B9EB-4696-866F-28EE8D5720B7}" type="parTrans" cxnId="{63715F73-3548-4C9B-AB77-0A7F45E6CE37}">
      <dgm:prSet/>
      <dgm:spPr/>
      <dgm:t>
        <a:bodyPr/>
        <a:lstStyle/>
        <a:p>
          <a:endParaRPr lang="en-US"/>
        </a:p>
      </dgm:t>
    </dgm:pt>
    <dgm:pt modelId="{B6087A42-D828-4AA3-8E5B-681145AE4007}" type="sibTrans" cxnId="{63715F73-3548-4C9B-AB77-0A7F45E6CE37}">
      <dgm:prSet/>
      <dgm:spPr/>
      <dgm:t>
        <a:bodyPr/>
        <a:lstStyle/>
        <a:p>
          <a:endParaRPr lang="en-US"/>
        </a:p>
      </dgm:t>
    </dgm:pt>
    <dgm:pt modelId="{B669D1B0-F41F-4F2A-920A-10EB1CCA7D0A}" type="pres">
      <dgm:prSet presAssocID="{CE704DF5-F8FD-46EA-92BA-4512B542B5A7}" presName="Name0" presStyleCnt="0">
        <dgm:presLayoutVars>
          <dgm:chMax val="1"/>
          <dgm:chPref val="1"/>
        </dgm:presLayoutVars>
      </dgm:prSet>
      <dgm:spPr/>
      <dgm:t>
        <a:bodyPr/>
        <a:lstStyle/>
        <a:p>
          <a:endParaRPr lang="en-US"/>
        </a:p>
      </dgm:t>
    </dgm:pt>
    <dgm:pt modelId="{5E114E7B-A9F0-486D-8A19-FA1735AC0FB7}" type="pres">
      <dgm:prSet presAssocID="{23407AC5-3580-4EC3-BA0B-2F8AD135344E}" presName="Parent" presStyleLbl="node0" presStyleIdx="0" presStyleCnt="1">
        <dgm:presLayoutVars>
          <dgm:chMax val="5"/>
          <dgm:chPref val="5"/>
        </dgm:presLayoutVars>
      </dgm:prSet>
      <dgm:spPr/>
      <dgm:t>
        <a:bodyPr/>
        <a:lstStyle/>
        <a:p>
          <a:endParaRPr lang="en-US"/>
        </a:p>
      </dgm:t>
    </dgm:pt>
    <dgm:pt modelId="{D20ADC57-BC65-4851-BE56-C31BEDC8DF6A}" type="pres">
      <dgm:prSet presAssocID="{23407AC5-3580-4EC3-BA0B-2F8AD135344E}" presName="Accent1" presStyleLbl="node1" presStyleIdx="0" presStyleCnt="15"/>
      <dgm:spPr/>
    </dgm:pt>
    <dgm:pt modelId="{E495C007-FF97-424D-BB9B-842158F0B06F}" type="pres">
      <dgm:prSet presAssocID="{23407AC5-3580-4EC3-BA0B-2F8AD135344E}" presName="Accent2" presStyleLbl="node1" presStyleIdx="1" presStyleCnt="15"/>
      <dgm:spPr/>
    </dgm:pt>
    <dgm:pt modelId="{701FF138-1E2B-48D1-8B02-2A083A9A04BA}" type="pres">
      <dgm:prSet presAssocID="{23407AC5-3580-4EC3-BA0B-2F8AD135344E}" presName="Accent3" presStyleLbl="node1" presStyleIdx="2" presStyleCnt="15"/>
      <dgm:spPr/>
    </dgm:pt>
    <dgm:pt modelId="{49000F77-03A6-4CB8-BD23-EB4D8ECB7C8E}" type="pres">
      <dgm:prSet presAssocID="{23407AC5-3580-4EC3-BA0B-2F8AD135344E}" presName="Accent4" presStyleLbl="node1" presStyleIdx="3" presStyleCnt="15"/>
      <dgm:spPr/>
    </dgm:pt>
    <dgm:pt modelId="{724A16E9-9BB7-4D9C-9631-2D8DF5FBDA38}" type="pres">
      <dgm:prSet presAssocID="{23407AC5-3580-4EC3-BA0B-2F8AD135344E}" presName="Accent5" presStyleLbl="node1" presStyleIdx="4" presStyleCnt="15"/>
      <dgm:spPr/>
    </dgm:pt>
    <dgm:pt modelId="{FB548066-51B8-4731-94F0-46CA6E6881FB}" type="pres">
      <dgm:prSet presAssocID="{23407AC5-3580-4EC3-BA0B-2F8AD135344E}" presName="Accent6" presStyleLbl="node1" presStyleIdx="5" presStyleCnt="15"/>
      <dgm:spPr/>
    </dgm:pt>
    <dgm:pt modelId="{9049FE29-4240-4E81-BAF8-5F6967FAEFAE}" type="pres">
      <dgm:prSet presAssocID="{5E3AF99F-A584-4708-B3F9-C5CD1DCFF2CB}" presName="Child1" presStyleLbl="node1" presStyleIdx="6" presStyleCnt="15">
        <dgm:presLayoutVars>
          <dgm:chMax val="0"/>
          <dgm:chPref val="0"/>
        </dgm:presLayoutVars>
      </dgm:prSet>
      <dgm:spPr/>
      <dgm:t>
        <a:bodyPr/>
        <a:lstStyle/>
        <a:p>
          <a:endParaRPr lang="en-US"/>
        </a:p>
      </dgm:t>
    </dgm:pt>
    <dgm:pt modelId="{856B2F5E-365D-4377-A50C-667275AA5093}" type="pres">
      <dgm:prSet presAssocID="{5E3AF99F-A584-4708-B3F9-C5CD1DCFF2CB}" presName="Accent7" presStyleCnt="0"/>
      <dgm:spPr/>
    </dgm:pt>
    <dgm:pt modelId="{ECEED026-E271-470A-B770-B4310776FA7D}" type="pres">
      <dgm:prSet presAssocID="{5E3AF99F-A584-4708-B3F9-C5CD1DCFF2CB}" presName="AccentHold1" presStyleLbl="node1" presStyleIdx="7" presStyleCnt="15"/>
      <dgm:spPr/>
    </dgm:pt>
    <dgm:pt modelId="{7A0F32D6-E965-44A9-96E8-84D3AE2763E5}" type="pres">
      <dgm:prSet presAssocID="{5E3AF99F-A584-4708-B3F9-C5CD1DCFF2CB}" presName="Accent8" presStyleCnt="0"/>
      <dgm:spPr/>
    </dgm:pt>
    <dgm:pt modelId="{468D2C51-F312-4EC4-93BC-22BB540FBD32}" type="pres">
      <dgm:prSet presAssocID="{5E3AF99F-A584-4708-B3F9-C5CD1DCFF2CB}" presName="AccentHold2" presStyleLbl="node1" presStyleIdx="8" presStyleCnt="15"/>
      <dgm:spPr/>
    </dgm:pt>
    <dgm:pt modelId="{3401B80D-6FD1-4D5C-85B8-DF76FDCC6A5F}" type="pres">
      <dgm:prSet presAssocID="{E854F179-86A3-4076-A95F-FEE632F33F99}" presName="Child2" presStyleLbl="node1" presStyleIdx="9" presStyleCnt="15" custScaleX="115075">
        <dgm:presLayoutVars>
          <dgm:chMax val="0"/>
          <dgm:chPref val="0"/>
        </dgm:presLayoutVars>
      </dgm:prSet>
      <dgm:spPr/>
      <dgm:t>
        <a:bodyPr/>
        <a:lstStyle/>
        <a:p>
          <a:endParaRPr lang="en-US"/>
        </a:p>
      </dgm:t>
    </dgm:pt>
    <dgm:pt modelId="{A9B8A371-97D1-4382-A99B-82B6C6ACC6B4}" type="pres">
      <dgm:prSet presAssocID="{E854F179-86A3-4076-A95F-FEE632F33F99}" presName="Accent9" presStyleCnt="0"/>
      <dgm:spPr/>
    </dgm:pt>
    <dgm:pt modelId="{18FE1DF5-E97B-4F3A-9283-A35D58B51952}" type="pres">
      <dgm:prSet presAssocID="{E854F179-86A3-4076-A95F-FEE632F33F99}" presName="AccentHold1" presStyleLbl="node1" presStyleIdx="10" presStyleCnt="15"/>
      <dgm:spPr/>
    </dgm:pt>
    <dgm:pt modelId="{5302B35B-E7E7-49D1-B04A-92E54250ADCF}" type="pres">
      <dgm:prSet presAssocID="{E854F179-86A3-4076-A95F-FEE632F33F99}" presName="Accent10" presStyleCnt="0"/>
      <dgm:spPr/>
    </dgm:pt>
    <dgm:pt modelId="{02F91C60-A9FC-43F9-A41D-DE9D95049364}" type="pres">
      <dgm:prSet presAssocID="{E854F179-86A3-4076-A95F-FEE632F33F99}" presName="AccentHold2" presStyleLbl="node1" presStyleIdx="11" presStyleCnt="15"/>
      <dgm:spPr/>
    </dgm:pt>
    <dgm:pt modelId="{A855AE61-AA6F-451C-857F-1DC06B60D174}" type="pres">
      <dgm:prSet presAssocID="{E854F179-86A3-4076-A95F-FEE632F33F99}" presName="Accent11" presStyleCnt="0"/>
      <dgm:spPr/>
    </dgm:pt>
    <dgm:pt modelId="{082F89DB-DCFB-4498-85C8-A4F236440F24}" type="pres">
      <dgm:prSet presAssocID="{E854F179-86A3-4076-A95F-FEE632F33F99}" presName="AccentHold3" presStyleLbl="node1" presStyleIdx="12" presStyleCnt="15"/>
      <dgm:spPr/>
    </dgm:pt>
    <dgm:pt modelId="{F052E9F2-70AC-460B-BE76-032BDB3CF950}" type="pres">
      <dgm:prSet presAssocID="{EF4CB8DA-07AC-41F3-A619-5992BD37E574}" presName="Child3" presStyleLbl="node1" presStyleIdx="13" presStyleCnt="15">
        <dgm:presLayoutVars>
          <dgm:chMax val="0"/>
          <dgm:chPref val="0"/>
        </dgm:presLayoutVars>
      </dgm:prSet>
      <dgm:spPr/>
      <dgm:t>
        <a:bodyPr/>
        <a:lstStyle/>
        <a:p>
          <a:endParaRPr lang="en-US"/>
        </a:p>
      </dgm:t>
    </dgm:pt>
    <dgm:pt modelId="{F41D9197-EBA4-4CC5-89A1-CDD45A33E08D}" type="pres">
      <dgm:prSet presAssocID="{EF4CB8DA-07AC-41F3-A619-5992BD37E574}" presName="Accent12" presStyleCnt="0"/>
      <dgm:spPr/>
    </dgm:pt>
    <dgm:pt modelId="{09A9B7AB-2D9F-4079-B8C8-C4C7DA4B9449}" type="pres">
      <dgm:prSet presAssocID="{EF4CB8DA-07AC-41F3-A619-5992BD37E574}" presName="AccentHold1" presStyleLbl="node1" presStyleIdx="14" presStyleCnt="15"/>
      <dgm:spPr/>
    </dgm:pt>
  </dgm:ptLst>
  <dgm:cxnLst>
    <dgm:cxn modelId="{97ECCEA1-327A-4D53-AAC8-ECD82022D96E}" type="presOf" srcId="{5E3AF99F-A584-4708-B3F9-C5CD1DCFF2CB}" destId="{9049FE29-4240-4E81-BAF8-5F6967FAEFAE}" srcOrd="0" destOrd="0" presId="urn:microsoft.com/office/officeart/2009/3/layout/CircleRelationship"/>
    <dgm:cxn modelId="{229CCDEB-7C6A-44A9-975A-A4207C67613A}" type="presOf" srcId="{CE704DF5-F8FD-46EA-92BA-4512B542B5A7}" destId="{B669D1B0-F41F-4F2A-920A-10EB1CCA7D0A}" srcOrd="0" destOrd="0" presId="urn:microsoft.com/office/officeart/2009/3/layout/CircleRelationship"/>
    <dgm:cxn modelId="{82388E4F-8A84-4AAF-BB30-60B99C53D355}" srcId="{CE704DF5-F8FD-46EA-92BA-4512B542B5A7}" destId="{23407AC5-3580-4EC3-BA0B-2F8AD135344E}" srcOrd="0" destOrd="0" parTransId="{C3347580-2F44-4DE6-9B4F-326EF1B7419A}" sibTransId="{1A96358B-A891-4491-BD84-1AA50946FB30}"/>
    <dgm:cxn modelId="{E62E8AB5-F054-4C5D-B619-E69CA9D27875}" srcId="{23407AC5-3580-4EC3-BA0B-2F8AD135344E}" destId="{E854F179-86A3-4076-A95F-FEE632F33F99}" srcOrd="1" destOrd="0" parTransId="{498CC9FB-0E20-4AF0-A34F-9AA7D168D987}" sibTransId="{01808411-65DA-487C-901B-28BC1938E389}"/>
    <dgm:cxn modelId="{63715F73-3548-4C9B-AB77-0A7F45E6CE37}" srcId="{CE704DF5-F8FD-46EA-92BA-4512B542B5A7}" destId="{2FC72B28-E8D2-4563-B10C-79DEA5CBF8BC}" srcOrd="1" destOrd="0" parTransId="{F33B0DBF-B9EB-4696-866F-28EE8D5720B7}" sibTransId="{B6087A42-D828-4AA3-8E5B-681145AE4007}"/>
    <dgm:cxn modelId="{190403D3-13AC-40B2-9FAE-46C7F0D73433}" type="presOf" srcId="{E854F179-86A3-4076-A95F-FEE632F33F99}" destId="{3401B80D-6FD1-4D5C-85B8-DF76FDCC6A5F}" srcOrd="0" destOrd="0" presId="urn:microsoft.com/office/officeart/2009/3/layout/CircleRelationship"/>
    <dgm:cxn modelId="{15DEA268-B9B0-4247-8097-F5452B949DC6}" type="presOf" srcId="{EF4CB8DA-07AC-41F3-A619-5992BD37E574}" destId="{F052E9F2-70AC-460B-BE76-032BDB3CF950}" srcOrd="0" destOrd="0" presId="urn:microsoft.com/office/officeart/2009/3/layout/CircleRelationship"/>
    <dgm:cxn modelId="{54209338-A8B1-49DD-B5CB-F97440988AFA}" srcId="{23407AC5-3580-4EC3-BA0B-2F8AD135344E}" destId="{5E3AF99F-A584-4708-B3F9-C5CD1DCFF2CB}" srcOrd="0" destOrd="0" parTransId="{A448AD61-60D3-4025-BF9F-8F85D264DC5B}" sibTransId="{92F55F84-07EE-4DD3-841D-A7C889EAF9B3}"/>
    <dgm:cxn modelId="{B05D52CC-BE51-41F0-BB58-5A2C49297295}" type="presOf" srcId="{23407AC5-3580-4EC3-BA0B-2F8AD135344E}" destId="{5E114E7B-A9F0-486D-8A19-FA1735AC0FB7}" srcOrd="0" destOrd="0" presId="urn:microsoft.com/office/officeart/2009/3/layout/CircleRelationship"/>
    <dgm:cxn modelId="{6CF74409-FC5A-49A1-ACED-E33317DA5C2A}" srcId="{23407AC5-3580-4EC3-BA0B-2F8AD135344E}" destId="{EF4CB8DA-07AC-41F3-A619-5992BD37E574}" srcOrd="2" destOrd="0" parTransId="{B7488E50-EB37-4111-B88C-5539DBB08E9A}" sibTransId="{DFAD33E2-E5A9-4015-96CE-57D24967E47E}"/>
    <dgm:cxn modelId="{4EDCFCFE-A54A-493F-9011-568A9862AC03}" type="presParOf" srcId="{B669D1B0-F41F-4F2A-920A-10EB1CCA7D0A}" destId="{5E114E7B-A9F0-486D-8A19-FA1735AC0FB7}" srcOrd="0" destOrd="0" presId="urn:microsoft.com/office/officeart/2009/3/layout/CircleRelationship"/>
    <dgm:cxn modelId="{CD6E5DB2-2334-401C-B548-80DB587348A7}" type="presParOf" srcId="{B669D1B0-F41F-4F2A-920A-10EB1CCA7D0A}" destId="{D20ADC57-BC65-4851-BE56-C31BEDC8DF6A}" srcOrd="1" destOrd="0" presId="urn:microsoft.com/office/officeart/2009/3/layout/CircleRelationship"/>
    <dgm:cxn modelId="{9B4A27D8-FBD9-4FB0-BD07-6514F4C25359}" type="presParOf" srcId="{B669D1B0-F41F-4F2A-920A-10EB1CCA7D0A}" destId="{E495C007-FF97-424D-BB9B-842158F0B06F}" srcOrd="2" destOrd="0" presId="urn:microsoft.com/office/officeart/2009/3/layout/CircleRelationship"/>
    <dgm:cxn modelId="{74360EDE-413D-41BD-B011-E52ECF4E06B8}" type="presParOf" srcId="{B669D1B0-F41F-4F2A-920A-10EB1CCA7D0A}" destId="{701FF138-1E2B-48D1-8B02-2A083A9A04BA}" srcOrd="3" destOrd="0" presId="urn:microsoft.com/office/officeart/2009/3/layout/CircleRelationship"/>
    <dgm:cxn modelId="{B2BF8524-266E-4F3F-9945-6D5C5B0A6084}" type="presParOf" srcId="{B669D1B0-F41F-4F2A-920A-10EB1CCA7D0A}" destId="{49000F77-03A6-4CB8-BD23-EB4D8ECB7C8E}" srcOrd="4" destOrd="0" presId="urn:microsoft.com/office/officeart/2009/3/layout/CircleRelationship"/>
    <dgm:cxn modelId="{E8847058-CD36-4876-9F46-5F3A57924E36}" type="presParOf" srcId="{B669D1B0-F41F-4F2A-920A-10EB1CCA7D0A}" destId="{724A16E9-9BB7-4D9C-9631-2D8DF5FBDA38}" srcOrd="5" destOrd="0" presId="urn:microsoft.com/office/officeart/2009/3/layout/CircleRelationship"/>
    <dgm:cxn modelId="{847CC97C-3BDC-456C-A77B-A422243A45F1}" type="presParOf" srcId="{B669D1B0-F41F-4F2A-920A-10EB1CCA7D0A}" destId="{FB548066-51B8-4731-94F0-46CA6E6881FB}" srcOrd="6" destOrd="0" presId="urn:microsoft.com/office/officeart/2009/3/layout/CircleRelationship"/>
    <dgm:cxn modelId="{5A215ED5-F817-4EC5-B570-98E6E693B5AB}" type="presParOf" srcId="{B669D1B0-F41F-4F2A-920A-10EB1CCA7D0A}" destId="{9049FE29-4240-4E81-BAF8-5F6967FAEFAE}" srcOrd="7" destOrd="0" presId="urn:microsoft.com/office/officeart/2009/3/layout/CircleRelationship"/>
    <dgm:cxn modelId="{966BEE2B-425B-492D-BD8D-1C1D44462EC0}" type="presParOf" srcId="{B669D1B0-F41F-4F2A-920A-10EB1CCA7D0A}" destId="{856B2F5E-365D-4377-A50C-667275AA5093}" srcOrd="8" destOrd="0" presId="urn:microsoft.com/office/officeart/2009/3/layout/CircleRelationship"/>
    <dgm:cxn modelId="{26D9FFBF-460D-4742-A5F7-64A18DEBF099}" type="presParOf" srcId="{856B2F5E-365D-4377-A50C-667275AA5093}" destId="{ECEED026-E271-470A-B770-B4310776FA7D}" srcOrd="0" destOrd="0" presId="urn:microsoft.com/office/officeart/2009/3/layout/CircleRelationship"/>
    <dgm:cxn modelId="{1F9489ED-45DF-4FDE-8EA5-71ECAEFEB546}" type="presParOf" srcId="{B669D1B0-F41F-4F2A-920A-10EB1CCA7D0A}" destId="{7A0F32D6-E965-44A9-96E8-84D3AE2763E5}" srcOrd="9" destOrd="0" presId="urn:microsoft.com/office/officeart/2009/3/layout/CircleRelationship"/>
    <dgm:cxn modelId="{AD34BB53-01F8-4322-9295-AF5D606AD38E}" type="presParOf" srcId="{7A0F32D6-E965-44A9-96E8-84D3AE2763E5}" destId="{468D2C51-F312-4EC4-93BC-22BB540FBD32}" srcOrd="0" destOrd="0" presId="urn:microsoft.com/office/officeart/2009/3/layout/CircleRelationship"/>
    <dgm:cxn modelId="{B68E5FCE-FD26-4586-9963-8F72E1E89674}" type="presParOf" srcId="{B669D1B0-F41F-4F2A-920A-10EB1CCA7D0A}" destId="{3401B80D-6FD1-4D5C-85B8-DF76FDCC6A5F}" srcOrd="10" destOrd="0" presId="urn:microsoft.com/office/officeart/2009/3/layout/CircleRelationship"/>
    <dgm:cxn modelId="{13DAB0AC-71B3-48BA-A244-556D7E508140}" type="presParOf" srcId="{B669D1B0-F41F-4F2A-920A-10EB1CCA7D0A}" destId="{A9B8A371-97D1-4382-A99B-82B6C6ACC6B4}" srcOrd="11" destOrd="0" presId="urn:microsoft.com/office/officeart/2009/3/layout/CircleRelationship"/>
    <dgm:cxn modelId="{845A3646-697E-4A25-B8A3-7F85A553D529}" type="presParOf" srcId="{A9B8A371-97D1-4382-A99B-82B6C6ACC6B4}" destId="{18FE1DF5-E97B-4F3A-9283-A35D58B51952}" srcOrd="0" destOrd="0" presId="urn:microsoft.com/office/officeart/2009/3/layout/CircleRelationship"/>
    <dgm:cxn modelId="{547EE179-165C-4CF5-AC59-D4B93D7696E8}" type="presParOf" srcId="{B669D1B0-F41F-4F2A-920A-10EB1CCA7D0A}" destId="{5302B35B-E7E7-49D1-B04A-92E54250ADCF}" srcOrd="12" destOrd="0" presId="urn:microsoft.com/office/officeart/2009/3/layout/CircleRelationship"/>
    <dgm:cxn modelId="{08ECCD18-6A12-407C-A4E8-B1E968DBBB3E}" type="presParOf" srcId="{5302B35B-E7E7-49D1-B04A-92E54250ADCF}" destId="{02F91C60-A9FC-43F9-A41D-DE9D95049364}" srcOrd="0" destOrd="0" presId="urn:microsoft.com/office/officeart/2009/3/layout/CircleRelationship"/>
    <dgm:cxn modelId="{B3CFBE7C-E733-4B7D-ADE4-1D8757AF59E2}" type="presParOf" srcId="{B669D1B0-F41F-4F2A-920A-10EB1CCA7D0A}" destId="{A855AE61-AA6F-451C-857F-1DC06B60D174}" srcOrd="13" destOrd="0" presId="urn:microsoft.com/office/officeart/2009/3/layout/CircleRelationship"/>
    <dgm:cxn modelId="{9B2C931C-CC97-4DAA-B5BC-CD568EF9D329}" type="presParOf" srcId="{A855AE61-AA6F-451C-857F-1DC06B60D174}" destId="{082F89DB-DCFB-4498-85C8-A4F236440F24}" srcOrd="0" destOrd="0" presId="urn:microsoft.com/office/officeart/2009/3/layout/CircleRelationship"/>
    <dgm:cxn modelId="{09CCCE7C-1503-43E2-9074-B76FA641A9C0}" type="presParOf" srcId="{B669D1B0-F41F-4F2A-920A-10EB1CCA7D0A}" destId="{F052E9F2-70AC-460B-BE76-032BDB3CF950}" srcOrd="14" destOrd="0" presId="urn:microsoft.com/office/officeart/2009/3/layout/CircleRelationship"/>
    <dgm:cxn modelId="{CA3BABC7-5440-4A26-B0A8-24A5FDB96DE2}" type="presParOf" srcId="{B669D1B0-F41F-4F2A-920A-10EB1CCA7D0A}" destId="{F41D9197-EBA4-4CC5-89A1-CDD45A33E08D}" srcOrd="15" destOrd="0" presId="urn:microsoft.com/office/officeart/2009/3/layout/CircleRelationship"/>
    <dgm:cxn modelId="{FF12CF7F-A834-4078-B756-D08914ABFDDE}" type="presParOf" srcId="{F41D9197-EBA4-4CC5-89A1-CDD45A33E08D}" destId="{09A9B7AB-2D9F-4079-B8C8-C4C7DA4B9449}"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0.8835</cdr:x>
      <cdr:y>0.56647</cdr:y>
    </cdr:from>
    <cdr:to>
      <cdr:x>0.96117</cdr:x>
      <cdr:y>0.67052</cdr:y>
    </cdr:to>
    <cdr:sp macro="" textlink="">
      <cdr:nvSpPr>
        <cdr:cNvPr id="2" name="TextBox 1"/>
        <cdr:cNvSpPr txBox="1"/>
      </cdr:nvSpPr>
      <cdr:spPr>
        <a:xfrm xmlns:a="http://schemas.openxmlformats.org/drawingml/2006/main">
          <a:off x="6934200" y="2489200"/>
          <a:ext cx="6096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0.93204</cdr:x>
      <cdr:y>0.53179</cdr:y>
    </cdr:from>
    <cdr:to>
      <cdr:x>1</cdr:x>
      <cdr:y>0.63584</cdr:y>
    </cdr:to>
    <cdr:sp macro="" textlink="">
      <cdr:nvSpPr>
        <cdr:cNvPr id="3" name="TextBox 2"/>
        <cdr:cNvSpPr txBox="1"/>
      </cdr:nvSpPr>
      <cdr:spPr>
        <a:xfrm xmlns:a="http://schemas.openxmlformats.org/drawingml/2006/main">
          <a:off x="7315200" y="2336800"/>
          <a:ext cx="5334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dirty="0" smtClean="0"/>
            <a:t>+1.7%</a:t>
          </a:r>
          <a:endParaRPr 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D4BDDD-7B34-4EDE-969E-70FC53E16A87}" type="datetimeFigureOut">
              <a:rPr lang="en-US" smtClean="0"/>
              <a:t>3/30/2016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0E343C-2ACB-47AB-B73F-3D87E46D0FED}" type="slidenum">
              <a:rPr lang="en-US" smtClean="0"/>
              <a:t>‹#›</a:t>
            </a:fld>
            <a:endParaRPr lang="en-US" dirty="0"/>
          </a:p>
        </p:txBody>
      </p:sp>
    </p:spTree>
    <p:extLst>
      <p:ext uri="{BB962C8B-B14F-4D97-AF65-F5344CB8AC3E}">
        <p14:creationId xmlns:p14="http://schemas.microsoft.com/office/powerpoint/2010/main" val="1161332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27B8B7-61BF-43EA-8059-BAA6C9B14B7A}" type="datetimeFigureOut">
              <a:rPr lang="en-US" smtClean="0"/>
              <a:t>3/30/2016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5AAE8-01E1-4B54-A344-C1F6D99E7C61}" type="slidenum">
              <a:rPr lang="en-US" smtClean="0"/>
              <a:t>‹#›</a:t>
            </a:fld>
            <a:endParaRPr lang="en-US" dirty="0"/>
          </a:p>
        </p:txBody>
      </p:sp>
    </p:spTree>
    <p:extLst>
      <p:ext uri="{BB962C8B-B14F-4D97-AF65-F5344CB8AC3E}">
        <p14:creationId xmlns:p14="http://schemas.microsoft.com/office/powerpoint/2010/main" val="147179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F7A59-3251-40FF-B9E9-BB882E00389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61188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a:buFontTx/>
              <a:buAutoNum type="arabicPeriod"/>
              <a:defRPr/>
            </a:pPr>
            <a:r>
              <a:rPr lang="en-US" dirty="0" smtClean="0"/>
              <a:t>Calculation done in Excel</a:t>
            </a:r>
          </a:p>
          <a:p>
            <a:pPr marL="228600" indent="-228600">
              <a:buFontTx/>
              <a:buAutoNum type="arabicPeriod"/>
              <a:defRPr/>
            </a:pPr>
            <a:r>
              <a:rPr lang="en-US" dirty="0" smtClean="0"/>
              <a:t>3xs gross national income (GNI) per capita = cost-effective, $150,360; 1x GNI per capita = highly cost-effective, $50,120</a:t>
            </a:r>
          </a:p>
          <a:p>
            <a:pPr marL="228600" indent="-228600">
              <a:buFontTx/>
              <a:buAutoNum type="arabicPeriod"/>
              <a:defRPr/>
            </a:pPr>
            <a:r>
              <a:rPr lang="en-US" dirty="0" smtClean="0"/>
              <a:t>Also calculated deaths averted, but the difference crossed the zero threshold suggesting the findings were not significant. In the majority of sensitivity analyses the BCM cohort averted a fraction of one death;</a:t>
            </a:r>
          </a:p>
          <a:p>
            <a:pPr marL="228600" indent="-228600">
              <a:buFontTx/>
              <a:buAutoNum type="arabicPeriod"/>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F957D9A3-B396-4E24-9570-1DAB8BCE0351}" type="slidenum">
              <a:rPr lang="en-US" smtClean="0"/>
              <a:pPr>
                <a:defRPr/>
              </a:pPr>
              <a:t>62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a:buFontTx/>
              <a:buAutoNum type="arabicPeriod"/>
              <a:defRPr/>
            </a:pPr>
            <a:r>
              <a:rPr lang="en-US" dirty="0" smtClean="0"/>
              <a:t>Hypothesis was that BCM will be cost-effective</a:t>
            </a:r>
          </a:p>
          <a:p>
            <a:pPr marL="228600" indent="-228600">
              <a:buFontTx/>
              <a:buAutoNum type="arabicPeriod"/>
              <a:defRPr/>
            </a:pPr>
            <a:r>
              <a:rPr lang="en-US" dirty="0" smtClean="0"/>
              <a:t>Societal perspective, discounted 3%</a:t>
            </a:r>
          </a:p>
          <a:p>
            <a:pPr marL="228600" indent="-228600">
              <a:buFontTx/>
              <a:buAutoNum type="arabicPeriod"/>
              <a:defRPr/>
            </a:pPr>
            <a:r>
              <a:rPr lang="en-US" dirty="0" smtClean="0"/>
              <a:t>These are base case numbers, could provide a CI for incremental benefits from the probabilistic SA runs.</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AB2EC227-0627-41A0-BFBB-967267A50C58}" type="slidenum">
              <a:rPr lang="en-US" smtClean="0"/>
              <a:pPr>
                <a:defRPr/>
              </a:pPr>
              <a:t>64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2642827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-Pilot projects are a great way to get started, setting these up can easily be done by contacting Ricardo Garay</a:t>
            </a:r>
          </a:p>
          <a:p>
            <a:r>
              <a:rPr lang="en-US" altLang="en-US" dirty="0" smtClean="0"/>
              <a:t>-Setting up trainings at your site can be a great way to line up protocols and incorporate seamless integration of Health Network</a:t>
            </a:r>
          </a:p>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2642827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2014 there were 1.2 million deaths from HIV 0.4 million of those was from TB this is the first year in the past two decades that TB deaths surpassed HIV deaths</a:t>
            </a:r>
            <a:endParaRPr lang="en-US" dirty="0"/>
          </a:p>
        </p:txBody>
      </p:sp>
      <p:sp>
        <p:nvSpPr>
          <p:cNvPr id="4" name="Slide Number Placeholder 3"/>
          <p:cNvSpPr>
            <a:spLocks noGrp="1"/>
          </p:cNvSpPr>
          <p:nvPr>
            <p:ph type="sldNum" sz="quarter" idx="10"/>
          </p:nvPr>
        </p:nvSpPr>
        <p:spPr/>
        <p:txBody>
          <a:bodyPr/>
          <a:lstStyle/>
          <a:p>
            <a:fld id="{FF45AAE8-01E1-4B54-A344-C1F6D99E7C61}" type="slidenum">
              <a:rPr lang="en-US" smtClean="0"/>
              <a:t>8</a:t>
            </a:fld>
            <a:endParaRPr lang="en-US" dirty="0"/>
          </a:p>
        </p:txBody>
      </p:sp>
    </p:spTree>
    <p:extLst>
      <p:ext uri="{BB962C8B-B14F-4D97-AF65-F5344CB8AC3E}">
        <p14:creationId xmlns:p14="http://schemas.microsoft.com/office/powerpoint/2010/main" val="3691131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children</a:t>
            </a:r>
            <a:r>
              <a:rPr lang="en-US" baseline="0" dirty="0" smtClean="0"/>
              <a:t> there are 1,000,000 cases a year and 140,000 deaths</a:t>
            </a:r>
            <a:endParaRPr lang="en-US" dirty="0"/>
          </a:p>
        </p:txBody>
      </p:sp>
      <p:sp>
        <p:nvSpPr>
          <p:cNvPr id="4" name="Slide Number Placeholder 3"/>
          <p:cNvSpPr>
            <a:spLocks noGrp="1"/>
          </p:cNvSpPr>
          <p:nvPr>
            <p:ph type="sldNum" sz="quarter" idx="10"/>
          </p:nvPr>
        </p:nvSpPr>
        <p:spPr/>
        <p:txBody>
          <a:bodyPr/>
          <a:lstStyle/>
          <a:p>
            <a:fld id="{8A95F68D-2B3F-49DA-992C-1AD7EC41EBCA}" type="slidenum">
              <a:rPr lang="en-US" smtClean="0"/>
              <a:t>10</a:t>
            </a:fld>
            <a:endParaRPr lang="en-US" dirty="0"/>
          </a:p>
        </p:txBody>
      </p:sp>
    </p:spTree>
    <p:extLst>
      <p:ext uri="{BB962C8B-B14F-4D97-AF65-F5344CB8AC3E}">
        <p14:creationId xmlns:p14="http://schemas.microsoft.com/office/powerpoint/2010/main" val="1872676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fld id="{5ADD477B-232C-4DED-9564-81661FB088C6}" type="slidenum">
              <a:rPr lang="en-US" sz="1200">
                <a:solidFill>
                  <a:prstClr val="black"/>
                </a:solidFill>
                <a:latin typeface="Times New Roman" pitchFamily="18" charset="0"/>
              </a:rPr>
              <a:pPr/>
              <a:t>11</a:t>
            </a:fld>
            <a:endParaRPr lang="en-US" sz="1200" dirty="0">
              <a:solidFill>
                <a:prstClr val="black"/>
              </a:solidFill>
              <a:latin typeface="Times New Roman" pitchFamily="18" charset="0"/>
            </a:endParaRPr>
          </a:p>
        </p:txBody>
      </p:sp>
      <p:sp>
        <p:nvSpPr>
          <p:cNvPr id="104451" name="Rectangle 7"/>
          <p:cNvSpPr txBox="1">
            <a:spLocks noGrp="1" noChangeArrowheads="1"/>
          </p:cNvSpPr>
          <p:nvPr/>
        </p:nvSpPr>
        <p:spPr bwMode="auto">
          <a:xfrm>
            <a:off x="3885887" y="8686801"/>
            <a:ext cx="297211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8" tIns="46250" rIns="92498" bIns="46250" anchor="b"/>
          <a:lstStyle>
            <a:lvl1pPr defTabSz="923925">
              <a:defRPr sz="3600">
                <a:solidFill>
                  <a:schemeClr val="tx1"/>
                </a:solidFill>
                <a:latin typeface="Arial" charset="0"/>
              </a:defRPr>
            </a:lvl1pPr>
            <a:lvl2pPr marL="742950" indent="-285750" defTabSz="923925">
              <a:defRPr sz="3600">
                <a:solidFill>
                  <a:schemeClr val="tx1"/>
                </a:solidFill>
                <a:latin typeface="Arial" charset="0"/>
              </a:defRPr>
            </a:lvl2pPr>
            <a:lvl3pPr marL="1143000" indent="-228600" defTabSz="923925">
              <a:defRPr sz="3600">
                <a:solidFill>
                  <a:schemeClr val="tx1"/>
                </a:solidFill>
                <a:latin typeface="Arial" charset="0"/>
              </a:defRPr>
            </a:lvl3pPr>
            <a:lvl4pPr marL="1600200" indent="-228600" defTabSz="923925">
              <a:defRPr sz="3600">
                <a:solidFill>
                  <a:schemeClr val="tx1"/>
                </a:solidFill>
                <a:latin typeface="Arial" charset="0"/>
              </a:defRPr>
            </a:lvl4pPr>
            <a:lvl5pPr marL="2057400" indent="-228600" defTabSz="923925">
              <a:defRPr sz="3600">
                <a:solidFill>
                  <a:schemeClr val="tx1"/>
                </a:solidFill>
                <a:latin typeface="Arial" charset="0"/>
              </a:defRPr>
            </a:lvl5pPr>
            <a:lvl6pPr marL="2514600" indent="-228600" algn="ctr" defTabSz="923925" eaLnBrk="0" fontAlgn="base" hangingPunct="0">
              <a:spcBef>
                <a:spcPct val="0"/>
              </a:spcBef>
              <a:spcAft>
                <a:spcPct val="0"/>
              </a:spcAft>
              <a:defRPr sz="3600">
                <a:solidFill>
                  <a:schemeClr val="tx1"/>
                </a:solidFill>
                <a:latin typeface="Arial" charset="0"/>
              </a:defRPr>
            </a:lvl6pPr>
            <a:lvl7pPr marL="2971800" indent="-228600" algn="ctr" defTabSz="923925" eaLnBrk="0" fontAlgn="base" hangingPunct="0">
              <a:spcBef>
                <a:spcPct val="0"/>
              </a:spcBef>
              <a:spcAft>
                <a:spcPct val="0"/>
              </a:spcAft>
              <a:defRPr sz="3600">
                <a:solidFill>
                  <a:schemeClr val="tx1"/>
                </a:solidFill>
                <a:latin typeface="Arial" charset="0"/>
              </a:defRPr>
            </a:lvl7pPr>
            <a:lvl8pPr marL="3429000" indent="-228600" algn="ctr" defTabSz="923925" eaLnBrk="0" fontAlgn="base" hangingPunct="0">
              <a:spcBef>
                <a:spcPct val="0"/>
              </a:spcBef>
              <a:spcAft>
                <a:spcPct val="0"/>
              </a:spcAft>
              <a:defRPr sz="3600">
                <a:solidFill>
                  <a:schemeClr val="tx1"/>
                </a:solidFill>
                <a:latin typeface="Arial" charset="0"/>
              </a:defRPr>
            </a:lvl8pPr>
            <a:lvl9pPr marL="3886200" indent="-228600" algn="ctr" defTabSz="923925" eaLnBrk="0" fontAlgn="base" hangingPunct="0">
              <a:spcBef>
                <a:spcPct val="0"/>
              </a:spcBef>
              <a:spcAft>
                <a:spcPct val="0"/>
              </a:spcAft>
              <a:defRPr sz="3600">
                <a:solidFill>
                  <a:schemeClr val="tx1"/>
                </a:solidFill>
                <a:latin typeface="Arial" charset="0"/>
              </a:defRPr>
            </a:lvl9pPr>
          </a:lstStyle>
          <a:p>
            <a:pPr algn="r" eaLnBrk="0" fontAlgn="base" hangingPunct="0">
              <a:spcBef>
                <a:spcPct val="0"/>
              </a:spcBef>
              <a:spcAft>
                <a:spcPct val="0"/>
              </a:spcAft>
            </a:pPr>
            <a:fld id="{2671A626-4B5A-479D-A1B1-CA80A62D4000}" type="slidenum">
              <a:rPr lang="en-US" altLang="en-US" sz="1200" smtClean="0">
                <a:solidFill>
                  <a:prstClr val="black"/>
                </a:solidFill>
                <a:latin typeface="Times New Roman" pitchFamily="18" charset="0"/>
                <a:cs typeface="Arial" charset="0"/>
              </a:rPr>
              <a:pPr algn="r" eaLnBrk="0" fontAlgn="base" hangingPunct="0">
                <a:spcBef>
                  <a:spcPct val="0"/>
                </a:spcBef>
                <a:spcAft>
                  <a:spcPct val="0"/>
                </a:spcAft>
              </a:pPr>
              <a:t>11</a:t>
            </a:fld>
            <a:endParaRPr lang="en-US" altLang="en-US" sz="1200" dirty="0" smtClean="0">
              <a:solidFill>
                <a:prstClr val="black"/>
              </a:solidFill>
              <a:latin typeface="Times New Roman" pitchFamily="18" charset="0"/>
              <a:cs typeface="Arial" charset="0"/>
            </a:endParaRPr>
          </a:p>
        </p:txBody>
      </p:sp>
      <p:sp>
        <p:nvSpPr>
          <p:cNvPr id="104452" name="Rectangle 2"/>
          <p:cNvSpPr>
            <a:spLocks noGrp="1" noRot="1" noChangeAspect="1" noChangeArrowheads="1" noTextEdit="1"/>
          </p:cNvSpPr>
          <p:nvPr>
            <p:ph type="sldImg"/>
          </p:nvPr>
        </p:nvSpPr>
        <p:spPr>
          <a:xfrm>
            <a:off x="1144588" y="687388"/>
            <a:ext cx="4568825" cy="3427412"/>
          </a:xfrm>
          <a:ln/>
        </p:spPr>
      </p:sp>
      <p:sp>
        <p:nvSpPr>
          <p:cNvPr id="104453" name="Rectangle 3"/>
          <p:cNvSpPr>
            <a:spLocks noGrp="1" noChangeArrowheads="1"/>
          </p:cNvSpPr>
          <p:nvPr>
            <p:ph type="body" idx="1"/>
          </p:nvPr>
        </p:nvSpPr>
        <p:spPr>
          <a:noFill/>
        </p:spPr>
        <p:txBody>
          <a:bodyPr lIns="91429" tIns="45714" rIns="91429" bIns="45714"/>
          <a:lstStyle/>
          <a:p>
            <a:r>
              <a:rPr lang="en-US" dirty="0" smtClean="0"/>
              <a:t>80% of the world’s burden of TB: total of 7,521,000. Remaining 1.9 million are in other countries – mostly all developing countries </a:t>
            </a:r>
            <a:r>
              <a:rPr lang="en-US" sz="1200" b="0" i="0" u="none" strike="noStrike" kern="1200" baseline="0" dirty="0" smtClean="0">
                <a:solidFill>
                  <a:schemeClr val="tx1"/>
                </a:solidFill>
                <a:latin typeface="+mn-lt"/>
                <a:ea typeface="+mn-ea"/>
                <a:cs typeface="+mn-cs"/>
              </a:rPr>
              <a:t>Of the 9.6 million new TB cases in 2014, 58% were in the South-East Asia and Western Pacific regions."" The African Region had 28% of the world’s cases in 2014,</a:t>
            </a:r>
          </a:p>
          <a:p>
            <a:r>
              <a:rPr lang="en-US" sz="1200" b="0" i="0" u="none" strike="noStrike" kern="1200" baseline="0" dirty="0" smtClean="0">
                <a:solidFill>
                  <a:schemeClr val="tx1"/>
                </a:solidFill>
                <a:latin typeface="+mn-lt"/>
                <a:ea typeface="+mn-ea"/>
                <a:cs typeface="+mn-cs"/>
              </a:rPr>
              <a:t>but the most severe burden relative to population: 281 cases for every 100 000 people, more than double the global average of 133.</a:t>
            </a:r>
          </a:p>
          <a:p>
            <a:r>
              <a:rPr lang="en-US" sz="1200" b="0" i="0" u="none" strike="noStrike" kern="1200" baseline="0" dirty="0" smtClean="0">
                <a:solidFill>
                  <a:schemeClr val="tx1"/>
                </a:solidFill>
                <a:latin typeface="+mn-lt"/>
                <a:ea typeface="+mn-ea"/>
                <a:cs typeface="+mn-cs"/>
              </a:rPr>
              <a:t>"" India, Indonesia and China had the largest number of cases: 23%, 10% and 10% of the global total, respectively.</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MDR TB is resistant</a:t>
            </a:r>
            <a:r>
              <a:rPr lang="en-US" baseline="0" dirty="0" smtClean="0"/>
              <a:t> to INH and Rifampin two most powerful TB drugs; XDRTB INH/Rif plus the fluroquinalones and at least one of the injectables (Kanamycin, Capreomycin, Amikacin)</a:t>
            </a:r>
            <a:endParaRPr lang="en-US" dirty="0"/>
          </a:p>
        </p:txBody>
      </p:sp>
      <p:sp>
        <p:nvSpPr>
          <p:cNvPr id="4" name="Slide Number Placeholder 3"/>
          <p:cNvSpPr>
            <a:spLocks noGrp="1"/>
          </p:cNvSpPr>
          <p:nvPr>
            <p:ph type="sldNum" sz="quarter" idx="10"/>
          </p:nvPr>
        </p:nvSpPr>
        <p:spPr/>
        <p:txBody>
          <a:bodyPr/>
          <a:lstStyle/>
          <a:p>
            <a:fld id="{8A95F68D-2B3F-49DA-992C-1AD7EC41EBCA}" type="slidenum">
              <a:rPr lang="en-US" smtClean="0"/>
              <a:t>14</a:t>
            </a:fld>
            <a:endParaRPr lang="en-US" dirty="0"/>
          </a:p>
        </p:txBody>
      </p:sp>
    </p:spTree>
    <p:extLst>
      <p:ext uri="{BB962C8B-B14F-4D97-AF65-F5344CB8AC3E}">
        <p14:creationId xmlns:p14="http://schemas.microsoft.com/office/powerpoint/2010/main" val="3915840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2014, the disparity in TB incidence between U.S.-born and foreign-born persons continued to increase. The total number of TB cases among foreign-born persons in the United States increased with a total of 6,181 TB cases reported (66.5% of all cases in persons with known national origin), representing a 1.5 percentage point increase from 65% in 2013. Despite the increased number of cases among the foreign born in 2014, the TB rate of 15.3 per 100,000 among foreign-born persons decreased 1.5% from 2013 because of an increase in the immigrant population. The 2014 rate among foreign-born persons represented a 42.0% decrease from the rate in 2000. In 2014, 55.3% of foreign-born persons with TB originated from five countries: Mexico (1,268 TB cases [20.6%]), the Philippines (745 [12.1%]), Vietnam (498 [8.1%]), India (472 [7.7%]), and China (420 [6.8%]).</a:t>
            </a:r>
            <a:endParaRPr lang="en-US" dirty="0"/>
          </a:p>
        </p:txBody>
      </p:sp>
      <p:sp>
        <p:nvSpPr>
          <p:cNvPr id="4" name="Slide Number Placeholder 3"/>
          <p:cNvSpPr>
            <a:spLocks noGrp="1"/>
          </p:cNvSpPr>
          <p:nvPr>
            <p:ph type="sldNum" sz="quarter" idx="10"/>
          </p:nvPr>
        </p:nvSpPr>
        <p:spPr/>
        <p:txBody>
          <a:bodyPr/>
          <a:lstStyle/>
          <a:p>
            <a:fld id="{8A95F68D-2B3F-49DA-992C-1AD7EC41EBCA}" type="slidenum">
              <a:rPr lang="en-US" smtClean="0"/>
              <a:t>28</a:t>
            </a:fld>
            <a:endParaRPr lang="en-US" dirty="0"/>
          </a:p>
        </p:txBody>
      </p:sp>
    </p:spTree>
    <p:extLst>
      <p:ext uri="{BB962C8B-B14F-4D97-AF65-F5344CB8AC3E}">
        <p14:creationId xmlns:p14="http://schemas.microsoft.com/office/powerpoint/2010/main" val="73546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Responds to challenges in providing continuity of care through patient navigation; medical record transfer and bridge case management program</a:t>
            </a:r>
          </a:p>
          <a:p>
            <a:endParaRPr lang="en-US" dirty="0"/>
          </a:p>
        </p:txBody>
      </p:sp>
      <p:sp>
        <p:nvSpPr>
          <p:cNvPr id="4" name="Slide Number Placeholder 3"/>
          <p:cNvSpPr>
            <a:spLocks noGrp="1"/>
          </p:cNvSpPr>
          <p:nvPr>
            <p:ph type="sldNum" sz="quarter" idx="10"/>
          </p:nvPr>
        </p:nvSpPr>
        <p:spPr/>
        <p:txBody>
          <a:bodyPr/>
          <a:lstStyle/>
          <a:p>
            <a:fld id="{BAC63236-5C93-48B5-90B8-311FDF478613}" type="slidenum">
              <a:rPr lang="en-US" smtClean="0"/>
              <a:t>33</a:t>
            </a:fld>
            <a:endParaRPr lang="en-US" dirty="0"/>
          </a:p>
        </p:txBody>
      </p:sp>
    </p:spTree>
    <p:extLst>
      <p:ext uri="{BB962C8B-B14F-4D97-AF65-F5344CB8AC3E}">
        <p14:creationId xmlns:p14="http://schemas.microsoft.com/office/powerpoint/2010/main" val="2836976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I really like the post-it-notes on slide 21. If slide 22 could use the same device to highlight the need of "working" phone numbers/e-mail addresses, the importance of filling these out BEFORE a patient leaves, the usefulness of anchor contacts and secondary contact numbers in case the main number does not work-that would be awesome</a:t>
            </a:r>
            <a:endParaRPr lang="en-US" dirty="0"/>
          </a:p>
        </p:txBody>
      </p:sp>
      <p:sp>
        <p:nvSpPr>
          <p:cNvPr id="4" name="Slide Number Placeholder 3"/>
          <p:cNvSpPr>
            <a:spLocks noGrp="1"/>
          </p:cNvSpPr>
          <p:nvPr>
            <p:ph type="sldNum" sz="quarter" idx="10"/>
          </p:nvPr>
        </p:nvSpPr>
        <p:spPr/>
        <p:txBody>
          <a:bodyPr/>
          <a:lstStyle/>
          <a:p>
            <a:fld id="{BAC63236-5C93-48B5-90B8-311FDF478613}" type="slidenum">
              <a:rPr lang="en-US" smtClean="0"/>
              <a:t>37</a:t>
            </a:fld>
            <a:endParaRPr lang="en-US" dirty="0"/>
          </a:p>
        </p:txBody>
      </p:sp>
    </p:spTree>
    <p:extLst>
      <p:ext uri="{BB962C8B-B14F-4D97-AF65-F5344CB8AC3E}">
        <p14:creationId xmlns:p14="http://schemas.microsoft.com/office/powerpoint/2010/main" val="2717422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4.xml"/><Relationship Id="rId5" Type="http://schemas.openxmlformats.org/officeDocument/2006/relationships/tags" Target="../tags/tag30.xml"/><Relationship Id="rId4" Type="http://schemas.openxmlformats.org/officeDocument/2006/relationships/tags" Target="../tags/tag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slideMaster" Target="../slideMasters/slideMaster4.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251342-6384-43BB-930D-C95A6B1C75B9}" type="datetimeFigureOut">
              <a:rPr lang="en-US" smtClean="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347961-881B-480F-9CAB-348A912F1CBD}" type="slidenum">
              <a:rPr lang="en-US" smtClean="0"/>
              <a:t>‹#›</a:t>
            </a:fld>
            <a:endParaRPr lang="en-US" dirty="0"/>
          </a:p>
        </p:txBody>
      </p:sp>
    </p:spTree>
    <p:extLst>
      <p:ext uri="{BB962C8B-B14F-4D97-AF65-F5344CB8AC3E}">
        <p14:creationId xmlns:p14="http://schemas.microsoft.com/office/powerpoint/2010/main" val="337242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51342-6384-43BB-930D-C95A6B1C75B9}" type="datetimeFigureOut">
              <a:rPr lang="en-US" smtClean="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347961-881B-480F-9CAB-348A912F1CBD}" type="slidenum">
              <a:rPr lang="en-US" smtClean="0"/>
              <a:t>‹#›</a:t>
            </a:fld>
            <a:endParaRPr lang="en-US" dirty="0"/>
          </a:p>
        </p:txBody>
      </p:sp>
    </p:spTree>
    <p:extLst>
      <p:ext uri="{BB962C8B-B14F-4D97-AF65-F5344CB8AC3E}">
        <p14:creationId xmlns:p14="http://schemas.microsoft.com/office/powerpoint/2010/main" val="246138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51342-6384-43BB-930D-C95A6B1C75B9}" type="datetimeFigureOut">
              <a:rPr lang="en-US" smtClean="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347961-881B-480F-9CAB-348A912F1CBD}" type="slidenum">
              <a:rPr lang="en-US" smtClean="0"/>
              <a:t>‹#›</a:t>
            </a:fld>
            <a:endParaRPr lang="en-US" dirty="0"/>
          </a:p>
        </p:txBody>
      </p:sp>
    </p:spTree>
    <p:extLst>
      <p:ext uri="{BB962C8B-B14F-4D97-AF65-F5344CB8AC3E}">
        <p14:creationId xmlns:p14="http://schemas.microsoft.com/office/powerpoint/2010/main" val="486245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51342-6384-43BB-930D-C95A6B1C75B9}" type="datetimeFigureOut">
              <a:rPr lang="en-US" smtClean="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347961-881B-480F-9CAB-348A912F1CBD}" type="slidenum">
              <a:rPr lang="en-US" smtClean="0"/>
              <a:t>‹#›</a:t>
            </a:fld>
            <a:endParaRPr lang="en-US" dirty="0"/>
          </a:p>
        </p:txBody>
      </p:sp>
    </p:spTree>
    <p:extLst>
      <p:ext uri="{BB962C8B-B14F-4D97-AF65-F5344CB8AC3E}">
        <p14:creationId xmlns:p14="http://schemas.microsoft.com/office/powerpoint/2010/main" val="2769308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224642903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Rest of the slides">
    <p:spTree>
      <p:nvGrpSpPr>
        <p:cNvPr id="1" name=""/>
        <p:cNvGrpSpPr/>
        <p:nvPr/>
      </p:nvGrpSpPr>
      <p:grpSpPr>
        <a:xfrm>
          <a:off x="0" y="0"/>
          <a:ext cx="0" cy="0"/>
          <a:chOff x="0" y="0"/>
          <a:chExt cx="0" cy="0"/>
        </a:xfrm>
      </p:grpSpPr>
      <p:sp>
        <p:nvSpPr>
          <p:cNvPr id="9" name="Title Placeholder 21"/>
          <p:cNvSpPr>
            <a:spLocks noGrp="1"/>
          </p:cNvSpPr>
          <p:nvPr>
            <p:ph type="title"/>
          </p:nvPr>
        </p:nvSpPr>
        <p:spPr>
          <a:xfrm>
            <a:off x="365125" y="254000"/>
            <a:ext cx="8413750" cy="443198"/>
          </a:xfrm>
          <a:prstGeom prst="rect">
            <a:avLst/>
          </a:prstGeom>
        </p:spPr>
        <p:txBody>
          <a:bodyPr vert="horz" lIns="0" tIns="0" rIns="0" bIns="0" anchor="t">
            <a:spAutoFit/>
          </a:bodyPr>
          <a:lstStyle>
            <a:lvl1pPr algn="l" rtl="0" eaLnBrk="1" latinLnBrk="0" hangingPunct="1">
              <a:lnSpc>
                <a:spcPct val="90000"/>
              </a:lnSpc>
              <a:spcBef>
                <a:spcPct val="0"/>
              </a:spcBef>
              <a:buNone/>
              <a:defRPr kumimoji="0" lang="en-US" sz="3200" b="1" kern="1200" dirty="0">
                <a:ln>
                  <a:noFill/>
                </a:ln>
                <a:solidFill>
                  <a:schemeClr val="tx1">
                    <a:lumMod val="75000"/>
                    <a:lumOff val="25000"/>
                  </a:schemeClr>
                </a:solidFill>
                <a:latin typeface="+mj-lt"/>
                <a:ea typeface="+mj-ea"/>
                <a:cs typeface="Calibri" pitchFamily="34" charset="0"/>
              </a:defRPr>
            </a:lvl1pPr>
          </a:lstStyle>
          <a:p>
            <a:pPr lvl="0"/>
            <a:r>
              <a:rPr kumimoji="0" lang="en-US" dirty="0" smtClean="0"/>
              <a:t>Click to edit Master title style</a:t>
            </a:r>
            <a:endParaRPr kumimoji="0" lang="en-US" dirty="0"/>
          </a:p>
        </p:txBody>
      </p:sp>
    </p:spTree>
    <p:extLst>
      <p:ext uri="{BB962C8B-B14F-4D97-AF65-F5344CB8AC3E}">
        <p14:creationId xmlns:p14="http://schemas.microsoft.com/office/powerpoint/2010/main" val="21740873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2BC5F6-6055-4CCD-B728-27EE8A9CA17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44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F0C279-146D-4FA1-B174-3FF9D668667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77410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9091AD-6265-44F3-AAB0-7241F6A4593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47542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56C075-AC09-4D5A-860B-92A4E4CE85B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86643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61CB797-9C58-4A56-BEC0-0CAB6C28D5D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9533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8C251342-6384-43BB-930D-C95A6B1C75B9}" type="datetimeFigureOut">
              <a:rPr lang="en-US" smtClean="0"/>
              <a:t>3/30/2016</a:t>
            </a:fld>
            <a:endParaRPr lang="en-US" dirty="0"/>
          </a:p>
        </p:txBody>
      </p:sp>
      <p:sp>
        <p:nvSpPr>
          <p:cNvPr id="5" name="Footer Placeholder 4"/>
          <p:cNvSpPr>
            <a:spLocks noGrp="1"/>
          </p:cNvSpPr>
          <p:nvPr>
            <p:ph type="ftr" sz="quarter" idx="11"/>
            <p:custDataLst>
              <p:tags r:id="rId4"/>
            </p:custDataLst>
          </p:nvPr>
        </p:nvSpPr>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E5347961-881B-480F-9CAB-348A912F1CBD}" type="slidenum">
              <a:rPr lang="en-US" smtClean="0"/>
              <a:t>‹#›</a:t>
            </a:fld>
            <a:endParaRPr lang="en-US" dirty="0"/>
          </a:p>
        </p:txBody>
      </p:sp>
    </p:spTree>
    <p:extLst>
      <p:ext uri="{BB962C8B-B14F-4D97-AF65-F5344CB8AC3E}">
        <p14:creationId xmlns:p14="http://schemas.microsoft.com/office/powerpoint/2010/main" val="11449708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Calibri"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3E00A1E-EC75-4125-96DB-6C93C50DA8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18920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923132B-7C9D-427A-985A-02C5A21E73D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70837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54F58D-6794-496C-87BC-9B3B462A97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65373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F9B6B5-0CF4-4E7A-A541-2E98DE4927E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6982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E48BE3-7381-4C55-BE71-745D3A9A61B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47093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4FDE04-8CB9-497E-A758-082119258C3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1004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dirty="0">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dirty="0">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F1888EB-A2B3-4D3E-B01D-70716EE4A69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02511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A33F713-927F-40FC-B3C6-1D333E62B41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95788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5CB116A-EBE1-47BE-936B-F8B7A978382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94181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CCF47-81ED-42E7-A10E-C052265D2D84}" type="datetimeFigureOut">
              <a:rPr lang="en-US" smtClean="0">
                <a:solidFill>
                  <a:srgbClr val="4C5059">
                    <a:tint val="75000"/>
                  </a:srgbClr>
                </a:solidFill>
              </a:rPr>
              <a:pPr/>
              <a:t>3/30/2016</a:t>
            </a:fld>
            <a:endParaRPr lang="en-US">
              <a:solidFill>
                <a:srgbClr val="4C5059">
                  <a:tint val="75000"/>
                </a:srgbClr>
              </a:solidFill>
            </a:endParaRPr>
          </a:p>
        </p:txBody>
      </p:sp>
      <p:sp>
        <p:nvSpPr>
          <p:cNvPr id="3" name="Footer Placeholder 2"/>
          <p:cNvSpPr>
            <a:spLocks noGrp="1"/>
          </p:cNvSpPr>
          <p:nvPr>
            <p:ph type="ftr" sz="quarter" idx="11"/>
          </p:nvPr>
        </p:nvSpPr>
        <p:spPr/>
        <p:txBody>
          <a:bodyPr/>
          <a:lstStyle/>
          <a:p>
            <a:endParaRPr lang="en-US">
              <a:solidFill>
                <a:srgbClr val="4C5059">
                  <a:tint val="75000"/>
                </a:srgbClr>
              </a:solidFill>
            </a:endParaRPr>
          </a:p>
        </p:txBody>
      </p:sp>
      <p:sp>
        <p:nvSpPr>
          <p:cNvPr id="4" name="Slide Number Placeholder 3"/>
          <p:cNvSpPr>
            <a:spLocks noGrp="1"/>
          </p:cNvSpPr>
          <p:nvPr>
            <p:ph type="sldNum" sz="quarter" idx="12"/>
          </p:nvPr>
        </p:nvSpPr>
        <p:spPr/>
        <p:txBody>
          <a:bodyPr/>
          <a:lstStyle/>
          <a:p>
            <a:fld id="{89F022BF-4206-4BDD-A665-C512C4BEC0DA}" type="slidenum">
              <a:rPr lang="en-US" smtClean="0">
                <a:solidFill>
                  <a:srgbClr val="4C5059">
                    <a:tint val="75000"/>
                  </a:srgbClr>
                </a:solidFill>
              </a:rPr>
              <a:pPr/>
              <a:t>‹#›</a:t>
            </a:fld>
            <a:endParaRPr lang="en-US">
              <a:solidFill>
                <a:srgbClr val="4C5059">
                  <a:tint val="75000"/>
                </a:srgbClr>
              </a:solidFill>
            </a:endParaRPr>
          </a:p>
        </p:txBody>
      </p:sp>
    </p:spTree>
    <p:extLst>
      <p:ext uri="{BB962C8B-B14F-4D97-AF65-F5344CB8AC3E}">
        <p14:creationId xmlns:p14="http://schemas.microsoft.com/office/powerpoint/2010/main" val="415624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251342-6384-43BB-930D-C95A6B1C75B9}" type="datetimeFigureOut">
              <a:rPr lang="en-US" smtClean="0"/>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347961-881B-480F-9CAB-348A912F1CBD}" type="slidenum">
              <a:rPr lang="en-US" smtClean="0"/>
              <a:t>‹#›</a:t>
            </a:fld>
            <a:endParaRPr lang="en-US" dirty="0"/>
          </a:p>
        </p:txBody>
      </p:sp>
    </p:spTree>
    <p:extLst>
      <p:ext uri="{BB962C8B-B14F-4D97-AF65-F5344CB8AC3E}">
        <p14:creationId xmlns:p14="http://schemas.microsoft.com/office/powerpoint/2010/main" val="3562861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251342-6384-43BB-930D-C95A6B1C75B9}" type="datetimeFigureOut">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347961-881B-480F-9CAB-348A912F1C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6440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8C251342-6384-43BB-930D-C95A6B1C75B9}" type="datetimeFigureOut">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5"/>
            </p:custDataLst>
          </p:nvPr>
        </p:nvSpPr>
        <p:spPr/>
        <p:txBody>
          <a:bodyPr/>
          <a:lstStyle/>
          <a:p>
            <a:fld id="{E5347961-881B-480F-9CAB-348A912F1C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064276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251342-6384-43BB-930D-C95A6B1C75B9}" type="datetimeFigureOut">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347961-881B-480F-9CAB-348A912F1C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1070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p>
            <a:fld id="{8C251342-6384-43BB-930D-C95A6B1C75B9}" type="datetimeFigureOut">
              <a:rPr lang="en-US" smtClean="0">
                <a:solidFill>
                  <a:prstClr val="black">
                    <a:tint val="75000"/>
                  </a:prstClr>
                </a:solidFill>
              </a:rPr>
              <a:pPr/>
              <a:t>3/30/2016</a:t>
            </a:fld>
            <a:endParaRPr lang="en-US" dirty="0">
              <a:solidFill>
                <a:prstClr val="black">
                  <a:tint val="75000"/>
                </a:prstClr>
              </a:solidFill>
            </a:endParaRPr>
          </a:p>
        </p:txBody>
      </p:sp>
      <p:sp>
        <p:nvSpPr>
          <p:cNvPr id="6" name="Footer Placeholder 5"/>
          <p:cNvSpPr>
            <a:spLocks noGrp="1"/>
          </p:cNvSpPr>
          <p:nvPr>
            <p:ph type="ftr" sz="quarter" idx="11"/>
            <p:custDataLst>
              <p:tags r:id="rId5"/>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6"/>
            </p:custDataLst>
          </p:nvPr>
        </p:nvSpPr>
        <p:spPr/>
        <p:txBody>
          <a:bodyPr/>
          <a:lstStyle/>
          <a:p>
            <a:fld id="{E5347961-881B-480F-9CAB-348A912F1C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674934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251342-6384-43BB-930D-C95A6B1C75B9}" type="datetimeFigureOut">
              <a:rPr lang="en-US" smtClean="0">
                <a:solidFill>
                  <a:prstClr val="black">
                    <a:tint val="75000"/>
                  </a:prstClr>
                </a:solidFill>
              </a:rPr>
              <a:pPr/>
              <a:t>3/30/2016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5347961-881B-480F-9CAB-348A912F1C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0141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251342-6384-43BB-930D-C95A6B1C75B9}" type="datetimeFigureOut">
              <a:rPr lang="en-US" smtClean="0">
                <a:solidFill>
                  <a:prstClr val="black">
                    <a:tint val="75000"/>
                  </a:prstClr>
                </a:solidFill>
              </a:rPr>
              <a:pPr/>
              <a:t>3/30/2016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5347961-881B-480F-9CAB-348A912F1C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537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C251342-6384-43BB-930D-C95A6B1C75B9}" type="datetimeFigureOut">
              <a:rPr lang="en-US" smtClean="0">
                <a:solidFill>
                  <a:prstClr val="black">
                    <a:tint val="75000"/>
                  </a:prstClr>
                </a:solidFill>
              </a:rPr>
              <a:pPr/>
              <a:t>3/30/2016</a:t>
            </a:fld>
            <a:endParaRPr lang="en-US" dirty="0">
              <a:solidFill>
                <a:prstClr val="black">
                  <a:tint val="75000"/>
                </a:prstClr>
              </a:solidFill>
            </a:endParaRPr>
          </a:p>
        </p:txBody>
      </p:sp>
      <p:sp>
        <p:nvSpPr>
          <p:cNvPr id="3" name="Footer Placeholder 2"/>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custDataLst>
              <p:tags r:id="rId3"/>
            </p:custDataLst>
          </p:nvPr>
        </p:nvSpPr>
        <p:spPr/>
        <p:txBody>
          <a:bodyPr/>
          <a:lstStyle/>
          <a:p>
            <a:fld id="{E5347961-881B-480F-9CAB-348A912F1C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568297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51342-6384-43BB-930D-C95A6B1C75B9}" type="datetimeFigureOut">
              <a:rPr lang="en-US" smtClean="0">
                <a:solidFill>
                  <a:prstClr val="black">
                    <a:tint val="75000"/>
                  </a:prstClr>
                </a:solidFill>
              </a:rPr>
              <a:pPr/>
              <a:t>3/30/2016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347961-881B-480F-9CAB-348A912F1C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1145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51342-6384-43BB-930D-C95A6B1C75B9}" type="datetimeFigureOut">
              <a:rPr lang="en-US" smtClean="0">
                <a:solidFill>
                  <a:prstClr val="black">
                    <a:tint val="75000"/>
                  </a:prstClr>
                </a:solidFill>
              </a:rPr>
              <a:pPr/>
              <a:t>3/30/2016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347961-881B-480F-9CAB-348A912F1C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1670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51342-6384-43BB-930D-C95A6B1C75B9}" type="datetimeFigureOut">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347961-881B-480F-9CAB-348A912F1C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374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p>
            <a:fld id="{8C251342-6384-43BB-930D-C95A6B1C75B9}" type="datetimeFigureOut">
              <a:rPr lang="en-US" smtClean="0"/>
              <a:t>3/30/2016</a:t>
            </a:fld>
            <a:endParaRPr lang="en-US" dirty="0"/>
          </a:p>
        </p:txBody>
      </p:sp>
      <p:sp>
        <p:nvSpPr>
          <p:cNvPr id="6" name="Footer Placeholder 5"/>
          <p:cNvSpPr>
            <a:spLocks noGrp="1"/>
          </p:cNvSpPr>
          <p:nvPr>
            <p:ph type="ftr" sz="quarter" idx="11"/>
            <p:custDataLst>
              <p:tags r:id="rId5"/>
            </p:custDataLst>
          </p:nvPr>
        </p:nvSpPr>
        <p:spPr/>
        <p:txBody>
          <a:bodyPr/>
          <a:lstStyle/>
          <a:p>
            <a:endParaRPr lang="en-US" dirty="0"/>
          </a:p>
        </p:txBody>
      </p:sp>
      <p:sp>
        <p:nvSpPr>
          <p:cNvPr id="7" name="Slide Number Placeholder 6"/>
          <p:cNvSpPr>
            <a:spLocks noGrp="1"/>
          </p:cNvSpPr>
          <p:nvPr>
            <p:ph type="sldNum" sz="quarter" idx="12"/>
            <p:custDataLst>
              <p:tags r:id="rId6"/>
            </p:custDataLst>
          </p:nvPr>
        </p:nvSpPr>
        <p:spPr/>
        <p:txBody>
          <a:bodyPr/>
          <a:lstStyle/>
          <a:p>
            <a:fld id="{E5347961-881B-480F-9CAB-348A912F1CBD}" type="slidenum">
              <a:rPr lang="en-US" smtClean="0"/>
              <a:t>‹#›</a:t>
            </a:fld>
            <a:endParaRPr lang="en-US" dirty="0"/>
          </a:p>
        </p:txBody>
      </p:sp>
    </p:spTree>
    <p:extLst>
      <p:ext uri="{BB962C8B-B14F-4D97-AF65-F5344CB8AC3E}">
        <p14:creationId xmlns:p14="http://schemas.microsoft.com/office/powerpoint/2010/main" val="114305942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51342-6384-43BB-930D-C95A6B1C75B9}" type="datetimeFigureOut">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347961-881B-480F-9CAB-348A912F1C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6383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51342-6384-43BB-930D-C95A6B1C75B9}" type="datetimeFigureOut">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347961-881B-480F-9CAB-348A912F1C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7940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251342-6384-43BB-930D-C95A6B1C75B9}" type="datetimeFigureOut">
              <a:rPr lang="en-US" smtClean="0"/>
              <a:t>3/30/2016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347961-881B-480F-9CAB-348A912F1CBD}" type="slidenum">
              <a:rPr lang="en-US" smtClean="0"/>
              <a:t>‹#›</a:t>
            </a:fld>
            <a:endParaRPr lang="en-US" dirty="0"/>
          </a:p>
        </p:txBody>
      </p:sp>
    </p:spTree>
    <p:extLst>
      <p:ext uri="{BB962C8B-B14F-4D97-AF65-F5344CB8AC3E}">
        <p14:creationId xmlns:p14="http://schemas.microsoft.com/office/powerpoint/2010/main" val="235110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251342-6384-43BB-930D-C95A6B1C75B9}" type="datetimeFigureOut">
              <a:rPr lang="en-US" smtClean="0"/>
              <a:t>3/30/2016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347961-881B-480F-9CAB-348A912F1CBD}" type="slidenum">
              <a:rPr lang="en-US" smtClean="0"/>
              <a:t>‹#›</a:t>
            </a:fld>
            <a:endParaRPr lang="en-US" dirty="0"/>
          </a:p>
        </p:txBody>
      </p:sp>
    </p:spTree>
    <p:extLst>
      <p:ext uri="{BB962C8B-B14F-4D97-AF65-F5344CB8AC3E}">
        <p14:creationId xmlns:p14="http://schemas.microsoft.com/office/powerpoint/2010/main" val="175691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C251342-6384-43BB-930D-C95A6B1C75B9}" type="datetimeFigureOut">
              <a:rPr lang="en-US" smtClean="0"/>
              <a:t>3/30/2016</a:t>
            </a:fld>
            <a:endParaRPr lang="en-US" dirty="0"/>
          </a:p>
        </p:txBody>
      </p:sp>
      <p:sp>
        <p:nvSpPr>
          <p:cNvPr id="3" name="Footer Placeholder 2"/>
          <p:cNvSpPr>
            <a:spLocks noGrp="1"/>
          </p:cNvSpPr>
          <p:nvPr>
            <p:ph type="ftr" sz="quarter" idx="11"/>
            <p:custDataLst>
              <p:tags r:id="rId2"/>
            </p:custDataLst>
          </p:nvPr>
        </p:nvSpPr>
        <p:spPr/>
        <p:txBody>
          <a:bodyPr/>
          <a:lstStyle/>
          <a:p>
            <a:endParaRPr lang="en-US" dirty="0"/>
          </a:p>
        </p:txBody>
      </p:sp>
      <p:sp>
        <p:nvSpPr>
          <p:cNvPr id="4" name="Slide Number Placeholder 3"/>
          <p:cNvSpPr>
            <a:spLocks noGrp="1"/>
          </p:cNvSpPr>
          <p:nvPr>
            <p:ph type="sldNum" sz="quarter" idx="12"/>
            <p:custDataLst>
              <p:tags r:id="rId3"/>
            </p:custDataLst>
          </p:nvPr>
        </p:nvSpPr>
        <p:spPr/>
        <p:txBody>
          <a:bodyPr/>
          <a:lstStyle/>
          <a:p>
            <a:fld id="{E5347961-881B-480F-9CAB-348A912F1CBD}" type="slidenum">
              <a:rPr lang="en-US" smtClean="0"/>
              <a:t>‹#›</a:t>
            </a:fld>
            <a:endParaRPr lang="en-US" dirty="0"/>
          </a:p>
        </p:txBody>
      </p:sp>
    </p:spTree>
    <p:extLst>
      <p:ext uri="{BB962C8B-B14F-4D97-AF65-F5344CB8AC3E}">
        <p14:creationId xmlns:p14="http://schemas.microsoft.com/office/powerpoint/2010/main" val="5007660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51342-6384-43BB-930D-C95A6B1C75B9}" type="datetimeFigureOut">
              <a:rPr lang="en-US" smtClean="0"/>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347961-881B-480F-9CAB-348A912F1CBD}" type="slidenum">
              <a:rPr lang="en-US" smtClean="0"/>
              <a:t>‹#›</a:t>
            </a:fld>
            <a:endParaRPr lang="en-US" dirty="0"/>
          </a:p>
        </p:txBody>
      </p:sp>
    </p:spTree>
    <p:extLst>
      <p:ext uri="{BB962C8B-B14F-4D97-AF65-F5344CB8AC3E}">
        <p14:creationId xmlns:p14="http://schemas.microsoft.com/office/powerpoint/2010/main" val="3057936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51342-6384-43BB-930D-C95A6B1C75B9}" type="datetimeFigureOut">
              <a:rPr lang="en-US" smtClean="0"/>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347961-881B-480F-9CAB-348A912F1CBD}" type="slidenum">
              <a:rPr lang="en-US" smtClean="0"/>
              <a:t>‹#›</a:t>
            </a:fld>
            <a:endParaRPr lang="en-US" dirty="0"/>
          </a:p>
        </p:txBody>
      </p:sp>
    </p:spTree>
    <p:extLst>
      <p:ext uri="{BB962C8B-B14F-4D97-AF65-F5344CB8AC3E}">
        <p14:creationId xmlns:p14="http://schemas.microsoft.com/office/powerpoint/2010/main" val="223521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18" Type="http://schemas.openxmlformats.org/officeDocument/2006/relationships/tags" Target="../tags/tag2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ags" Target="../tags/tag24.xml"/><Relationship Id="rId2" Type="http://schemas.openxmlformats.org/officeDocument/2006/relationships/slideLayout" Target="../slideLayouts/slideLayout31.xml"/><Relationship Id="rId16" Type="http://schemas.openxmlformats.org/officeDocument/2006/relationships/tags" Target="../tags/tag2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ags" Target="../tags/tag22.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ags" Target="../tags/tag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6"/>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7"/>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8"/>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51342-6384-43BB-930D-C95A6B1C75B9}" type="datetimeFigureOut">
              <a:rPr lang="en-US" smtClean="0"/>
              <a:t>3/30/2016</a:t>
            </a:fld>
            <a:endParaRPr lang="en-US" dirty="0"/>
          </a:p>
        </p:txBody>
      </p:sp>
      <p:sp>
        <p:nvSpPr>
          <p:cNvPr id="5" name="Footer Placeholder 4"/>
          <p:cNvSpPr>
            <a:spLocks noGrp="1"/>
          </p:cNvSpPr>
          <p:nvPr>
            <p:ph type="ftr" sz="quarter" idx="3"/>
            <p:custDataLst>
              <p:tags r:id="rId19"/>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custDataLst>
              <p:tags r:id="rId20"/>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47961-881B-480F-9CAB-348A912F1CBD}" type="slidenum">
              <a:rPr lang="en-US" smtClean="0"/>
              <a:t>‹#›</a:t>
            </a:fld>
            <a:endParaRPr lang="en-US" dirty="0"/>
          </a:p>
        </p:txBody>
      </p:sp>
    </p:spTree>
    <p:extLst>
      <p:ext uri="{BB962C8B-B14F-4D97-AF65-F5344CB8AC3E}">
        <p14:creationId xmlns:p14="http://schemas.microsoft.com/office/powerpoint/2010/main" val="4072108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48" r:id="rId12"/>
    <p:sldLayoutId id="2147483769" r:id="rId13"/>
    <p:sldLayoutId id="2147483770"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dirty="0">
              <a:solidFill>
                <a:srgbClr val="000000"/>
              </a:solidFill>
            </a:endParaRPr>
          </a:p>
        </p:txBody>
      </p:sp>
      <p:sp>
        <p:nvSpPr>
          <p:cNvPr id="3072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dirty="0">
              <a:solidFill>
                <a:srgbClr val="000000"/>
              </a:solidFill>
            </a:endParaRPr>
          </a:p>
        </p:txBody>
      </p:sp>
      <p:sp>
        <p:nvSpPr>
          <p:cNvPr id="3072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F166C25-DC5B-4418-983C-7FAE006E2C78}"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47017622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CCF47-81ED-42E7-A10E-C052265D2D84}" type="datetimeFigureOut">
              <a:rPr lang="en-US" smtClean="0">
                <a:solidFill>
                  <a:srgbClr val="4C5059">
                    <a:tint val="75000"/>
                  </a:srgbClr>
                </a:solidFill>
              </a:rPr>
              <a:pPr/>
              <a:t>3/30/2016</a:t>
            </a:fld>
            <a:endParaRPr lang="en-US">
              <a:solidFill>
                <a:srgbClr val="4C5059">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4C5059">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022BF-4206-4BDD-A665-C512C4BEC0DA}" type="slidenum">
              <a:rPr lang="en-US" smtClean="0">
                <a:solidFill>
                  <a:srgbClr val="4C5059">
                    <a:tint val="75000"/>
                  </a:srgbClr>
                </a:solidFill>
              </a:rPr>
              <a:pPr/>
              <a:t>‹#›</a:t>
            </a:fld>
            <a:endParaRPr lang="en-US">
              <a:solidFill>
                <a:srgbClr val="4C5059">
                  <a:tint val="75000"/>
                </a:srgbClr>
              </a:solidFill>
            </a:endParaRPr>
          </a:p>
        </p:txBody>
      </p:sp>
    </p:spTree>
    <p:extLst>
      <p:ext uri="{BB962C8B-B14F-4D97-AF65-F5344CB8AC3E}">
        <p14:creationId xmlns:p14="http://schemas.microsoft.com/office/powerpoint/2010/main" val="1270091821"/>
      </p:ext>
    </p:extLst>
  </p:cSld>
  <p:clrMap bg1="lt1" tx1="dk1" bg2="lt2" tx2="dk2" accent1="accent1" accent2="accent2" accent3="accent3" accent4="accent4" accent5="accent5" accent6="accent6" hlink="hlink" folHlink="folHlink"/>
  <p:sldLayoutIdLst>
    <p:sldLayoutId id="2147483753" r:id="rId1"/>
  </p:sldLayoutIdLst>
  <p:txStyles>
    <p:titleStyle>
      <a:lvl1pPr algn="ctr" defTabSz="914400" rtl="0" eaLnBrk="1" latinLnBrk="0" hangingPunct="1">
        <a:spcBef>
          <a:spcPct val="0"/>
        </a:spcBef>
        <a:buNone/>
        <a:defRPr sz="4400" b="0" i="0" u="none" kern="1200">
          <a:solidFill>
            <a:schemeClr val="tx1"/>
          </a:solidFill>
          <a:latin typeface="Roboto" panose="02000000000000000000" pitchFamily="2" charset="0"/>
          <a:ea typeface="Roboto" panose="02000000000000000000" pitchFamily="2" charset="0"/>
          <a:cs typeface="Roboto" panose="02000000000000000000" pitchFamily="2"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5"/>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6"/>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51342-6384-43BB-930D-C95A6B1C75B9}" type="datetimeFigureOut">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3"/>
            <p:custDataLst>
              <p:tags r:id="rId17"/>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custDataLst>
              <p:tags r:id="rId18"/>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47961-881B-480F-9CAB-348A912F1C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676160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53.xml"/><Relationship Id="rId7" Type="http://schemas.openxmlformats.org/officeDocument/2006/relationships/hyperlink" Target="http://www.who.int/csr/disease/ebola/situation-reports/en/" TargetMode="Externa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2.xml"/><Relationship Id="rId5" Type="http://schemas.openxmlformats.org/officeDocument/2006/relationships/tags" Target="../tags/tag55.xml"/><Relationship Id="rId4" Type="http://schemas.openxmlformats.org/officeDocument/2006/relationships/tags" Target="../tags/tag54.xml"/><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0.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63.xml"/></Relationships>
</file>

<file path=ppt/slides/_rels/slide5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5.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18" Type="http://schemas.openxmlformats.org/officeDocument/2006/relationships/tags" Target="../tags/tag86.xml"/><Relationship Id="rId26" Type="http://schemas.openxmlformats.org/officeDocument/2006/relationships/image" Target="../media/image57.jpeg"/><Relationship Id="rId3" Type="http://schemas.openxmlformats.org/officeDocument/2006/relationships/tags" Target="../tags/tag71.xml"/><Relationship Id="rId21" Type="http://schemas.openxmlformats.org/officeDocument/2006/relationships/tags" Target="../tags/tag89.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tags" Target="../tags/tag85.xml"/><Relationship Id="rId25" Type="http://schemas.openxmlformats.org/officeDocument/2006/relationships/image" Target="../media/image56.png"/><Relationship Id="rId2" Type="http://schemas.openxmlformats.org/officeDocument/2006/relationships/tags" Target="../tags/tag70.xml"/><Relationship Id="rId16" Type="http://schemas.openxmlformats.org/officeDocument/2006/relationships/tags" Target="../tags/tag84.xml"/><Relationship Id="rId20" Type="http://schemas.openxmlformats.org/officeDocument/2006/relationships/tags" Target="../tags/tag88.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24" Type="http://schemas.openxmlformats.org/officeDocument/2006/relationships/image" Target="../media/image55.png"/><Relationship Id="rId5" Type="http://schemas.openxmlformats.org/officeDocument/2006/relationships/tags" Target="../tags/tag73.xml"/><Relationship Id="rId15" Type="http://schemas.openxmlformats.org/officeDocument/2006/relationships/tags" Target="../tags/tag83.xml"/><Relationship Id="rId23" Type="http://schemas.openxmlformats.org/officeDocument/2006/relationships/image" Target="../media/image54.png"/><Relationship Id="rId10" Type="http://schemas.openxmlformats.org/officeDocument/2006/relationships/tags" Target="../tags/tag78.xml"/><Relationship Id="rId19" Type="http://schemas.openxmlformats.org/officeDocument/2006/relationships/tags" Target="../tags/tag87.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 Id="rId22"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www.migrantclinician.org/"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67.jpeg"/><Relationship Id="rId5" Type="http://schemas.openxmlformats.org/officeDocument/2006/relationships/slideLayout" Target="../slideLayouts/slideLayout7.xml"/><Relationship Id="rId4" Type="http://schemas.openxmlformats.org/officeDocument/2006/relationships/tags" Target="../tags/tag93.xml"/></Relationships>
</file>

<file path=ppt/slides/_rels/slide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notesSlide" Target="../notesSlides/notesSlide3.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4" Type="http://schemas.openxmlformats.org/officeDocument/2006/relationships/tags" Target="../tags/tag4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3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491" y="0"/>
            <a:ext cx="9181491" cy="6858000"/>
          </a:xfrm>
          <a:prstGeom prst="rect">
            <a:avLst/>
          </a:prstGeom>
          <a:gradFill flip="none" rotWithShape="1">
            <a:gsLst>
              <a:gs pos="0">
                <a:schemeClr val="accent1">
                  <a:tint val="66000"/>
                  <a:satMod val="160000"/>
                  <a:alpha val="14000"/>
                  <a:lumMod val="0"/>
                  <a:lumOff val="100000"/>
                </a:schemeClr>
              </a:gs>
              <a:gs pos="50000">
                <a:schemeClr val="accent1">
                  <a:tint val="44500"/>
                  <a:satMod val="160000"/>
                  <a:alpha val="65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5400" dirty="0">
                <a:solidFill>
                  <a:prstClr val="white"/>
                </a:solidFill>
              </a:rPr>
              <a:t>Tuberculosis: Think Globally And Act Locally</a:t>
            </a:r>
            <a:r>
              <a:rPr lang="en-US" sz="5400" dirty="0" smtClean="0">
                <a:solidFill>
                  <a:prstClr val="white"/>
                </a:solidFill>
              </a:rPr>
              <a:t>”</a:t>
            </a:r>
            <a:r>
              <a:rPr lang="en-US" sz="2400" dirty="0">
                <a:solidFill>
                  <a:prstClr val="black"/>
                </a:solidFill>
              </a:rPr>
              <a:t> </a:t>
            </a:r>
            <a:endParaRPr lang="en-US" sz="2400" dirty="0" smtClean="0">
              <a:solidFill>
                <a:prstClr val="black"/>
              </a:solidFill>
            </a:endParaRPr>
          </a:p>
          <a:p>
            <a:pPr lvl="0" algn="ctr">
              <a:lnSpc>
                <a:spcPct val="90000"/>
              </a:lnSpc>
            </a:pPr>
            <a:endParaRPr lang="en-US" sz="2400" dirty="0" smtClean="0">
              <a:solidFill>
                <a:prstClr val="black"/>
              </a:solidFill>
            </a:endParaRPr>
          </a:p>
          <a:p>
            <a:pPr lvl="0" algn="ctr">
              <a:lnSpc>
                <a:spcPct val="90000"/>
              </a:lnSpc>
            </a:pPr>
            <a:r>
              <a:rPr lang="en-US" sz="2400" b="1" dirty="0" smtClean="0">
                <a:solidFill>
                  <a:prstClr val="black"/>
                </a:solidFill>
              </a:rPr>
              <a:t>Breathe </a:t>
            </a:r>
            <a:r>
              <a:rPr lang="en-US" sz="2400" b="1" dirty="0">
                <a:solidFill>
                  <a:prstClr val="black"/>
                </a:solidFill>
              </a:rPr>
              <a:t>Pennsylvania 2016 Tuberculosis Education </a:t>
            </a:r>
            <a:r>
              <a:rPr lang="en-US" sz="2400" b="1" dirty="0" smtClean="0">
                <a:solidFill>
                  <a:prstClr val="black"/>
                </a:solidFill>
              </a:rPr>
              <a:t>Conference</a:t>
            </a:r>
          </a:p>
          <a:p>
            <a:pPr lvl="0" algn="ctr">
              <a:lnSpc>
                <a:spcPct val="90000"/>
              </a:lnSpc>
            </a:pPr>
            <a:r>
              <a:rPr lang="en-US" sz="2400" b="1" dirty="0" smtClean="0">
                <a:solidFill>
                  <a:prstClr val="black"/>
                </a:solidFill>
              </a:rPr>
              <a:t>April 29, 2016</a:t>
            </a:r>
          </a:p>
          <a:p>
            <a:pPr lvl="0" algn="ctr">
              <a:lnSpc>
                <a:spcPct val="90000"/>
              </a:lnSpc>
            </a:pPr>
            <a:r>
              <a:rPr lang="en-US" sz="2400" b="1" dirty="0" smtClean="0">
                <a:solidFill>
                  <a:prstClr val="black"/>
                </a:solidFill>
              </a:rPr>
              <a:t>Pittsburg, PA</a:t>
            </a:r>
            <a:endParaRPr lang="en-US" sz="2400" b="1" dirty="0">
              <a:solidFill>
                <a:prstClr val="black"/>
              </a:solidFill>
            </a:endParaRPr>
          </a:p>
          <a:p>
            <a:pPr lvl="0" algn="ctr" defTabSz="457200">
              <a:defRPr/>
            </a:pPr>
            <a:endParaRPr lang="en-US" sz="5400" dirty="0">
              <a:solidFill>
                <a:prstClr val="white"/>
              </a:solidFill>
            </a:endParaRPr>
          </a:p>
        </p:txBody>
      </p:sp>
      <p:sp>
        <p:nvSpPr>
          <p:cNvPr id="5" name="TextBox 4"/>
          <p:cNvSpPr txBox="1"/>
          <p:nvPr/>
        </p:nvSpPr>
        <p:spPr>
          <a:xfrm>
            <a:off x="228600" y="4191000"/>
            <a:ext cx="8763000" cy="1477328"/>
          </a:xfrm>
          <a:prstGeom prst="rect">
            <a:avLst/>
          </a:prstGeom>
          <a:noFill/>
        </p:spPr>
        <p:txBody>
          <a:bodyPr wrap="square" rtlCol="0">
            <a:spAutoFit/>
          </a:bodyPr>
          <a:lstStyle/>
          <a:p>
            <a:pPr algn="r"/>
            <a:endParaRPr lang="en-US" dirty="0">
              <a:solidFill>
                <a:srgbClr val="D3D3D3">
                  <a:lumMod val="25000"/>
                </a:srgbClr>
              </a:solidFill>
              <a:latin typeface="Roboto" panose="02000000000000000000" pitchFamily="2" charset="0"/>
              <a:ea typeface="Roboto" panose="02000000000000000000" pitchFamily="2" charset="0"/>
              <a:cs typeface="Roboto" panose="02000000000000000000" pitchFamily="2" charset="0"/>
            </a:endParaRPr>
          </a:p>
          <a:p>
            <a:pPr algn="r"/>
            <a:r>
              <a:rPr lang="en-US" b="1" dirty="0">
                <a:solidFill>
                  <a:srgbClr val="D3D3D3">
                    <a:lumMod val="25000"/>
                  </a:srgbClr>
                </a:solidFill>
                <a:latin typeface="Roboto" panose="02000000000000000000" pitchFamily="2" charset="0"/>
                <a:ea typeface="Roboto" panose="02000000000000000000" pitchFamily="2" charset="0"/>
                <a:cs typeface="Roboto" panose="02000000000000000000" pitchFamily="2" charset="0"/>
              </a:rPr>
              <a:t>Ed Zuroweste, MD</a:t>
            </a:r>
          </a:p>
          <a:p>
            <a:pPr algn="r"/>
            <a:r>
              <a:rPr lang="en-US" dirty="0">
                <a:solidFill>
                  <a:srgbClr val="D3D3D3">
                    <a:lumMod val="25000"/>
                  </a:srgbClr>
                </a:solidFill>
                <a:latin typeface="Roboto" panose="02000000000000000000" pitchFamily="2" charset="0"/>
                <a:ea typeface="Roboto" panose="02000000000000000000" pitchFamily="2" charset="0"/>
                <a:cs typeface="Roboto" panose="02000000000000000000" pitchFamily="2" charset="0"/>
              </a:rPr>
              <a:t>Chief Medical Officer</a:t>
            </a:r>
          </a:p>
          <a:p>
            <a:pPr algn="r"/>
            <a:r>
              <a:rPr lang="en-US" dirty="0">
                <a:solidFill>
                  <a:srgbClr val="D3D3D3">
                    <a:lumMod val="25000"/>
                  </a:srgbClr>
                </a:solidFill>
                <a:latin typeface="Roboto" panose="02000000000000000000" pitchFamily="2" charset="0"/>
                <a:ea typeface="Roboto" panose="02000000000000000000" pitchFamily="2" charset="0"/>
                <a:cs typeface="Roboto" panose="02000000000000000000" pitchFamily="2" charset="0"/>
              </a:rPr>
              <a:t>    Migrant Clinicians Network</a:t>
            </a:r>
          </a:p>
          <a:p>
            <a:endParaRPr lang="en-US" dirty="0">
              <a:solidFill>
                <a:srgbClr val="4C5059"/>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9400" y="5410200"/>
            <a:ext cx="1905000" cy="1152525"/>
          </a:xfrm>
          <a:prstGeom prst="rect">
            <a:avLst/>
          </a:prstGeom>
        </p:spPr>
      </p:pic>
    </p:spTree>
    <p:extLst>
      <p:ext uri="{BB962C8B-B14F-4D97-AF65-F5344CB8AC3E}">
        <p14:creationId xmlns:p14="http://schemas.microsoft.com/office/powerpoint/2010/main" val="3244586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43849612"/>
              </p:ext>
            </p:extLst>
          </p:nvPr>
        </p:nvGraphicFramePr>
        <p:xfrm>
          <a:off x="228600" y="152400"/>
          <a:ext cx="8686800" cy="647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867219613"/>
      </p:ext>
    </p:extLst>
  </p:cSld>
  <p:clrMapOvr>
    <a:masterClrMapping/>
  </p:clrMapOvr>
  <mc:AlternateContent xmlns:mc="http://schemas.openxmlformats.org/markup-compatibility/2006" xmlns:p14="http://schemas.microsoft.com/office/powerpoint/2010/main">
    <mc:Choice Requires="p14">
      <p:transition spd="slow" p14:dur="2000" advTm="3853"/>
    </mc:Choice>
    <mc:Fallback xmlns="">
      <p:transition spd="slow" advTm="38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787F3C8A-06ED-4555-AE15-FCB827316FD2}"/>
                                            </p:graphicEl>
                                          </p:spTgt>
                                        </p:tgtEl>
                                        <p:attrNameLst>
                                          <p:attrName>style.visibility</p:attrName>
                                        </p:attrNameLst>
                                      </p:cBhvr>
                                      <p:to>
                                        <p:strVal val="visible"/>
                                      </p:to>
                                    </p:set>
                                    <p:animEffect transition="in" filter="fade">
                                      <p:cBhvr>
                                        <p:cTn id="7" dur="1000"/>
                                        <p:tgtEl>
                                          <p:spTgt spid="2">
                                            <p:graphicEl>
                                              <a:dgm id="{787F3C8A-06ED-4555-AE15-FCB827316FD2}"/>
                                            </p:graphicEl>
                                          </p:spTgt>
                                        </p:tgtEl>
                                      </p:cBhvr>
                                    </p:animEffect>
                                    <p:anim calcmode="lin" valueType="num">
                                      <p:cBhvr>
                                        <p:cTn id="8" dur="1000" fill="hold"/>
                                        <p:tgtEl>
                                          <p:spTgt spid="2">
                                            <p:graphicEl>
                                              <a:dgm id="{787F3C8A-06ED-4555-AE15-FCB827316FD2}"/>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787F3C8A-06ED-4555-AE15-FCB827316FD2}"/>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graphicEl>
                                              <a:dgm id="{7E0B9BF3-9466-4443-BBD8-A2F0E482A4CB}"/>
                                            </p:graphicEl>
                                          </p:spTgt>
                                        </p:tgtEl>
                                        <p:attrNameLst>
                                          <p:attrName>style.visibility</p:attrName>
                                        </p:attrNameLst>
                                      </p:cBhvr>
                                      <p:to>
                                        <p:strVal val="visible"/>
                                      </p:to>
                                    </p:set>
                                    <p:animEffect transition="in" filter="fade">
                                      <p:cBhvr>
                                        <p:cTn id="12" dur="1000"/>
                                        <p:tgtEl>
                                          <p:spTgt spid="2">
                                            <p:graphicEl>
                                              <a:dgm id="{7E0B9BF3-9466-4443-BBD8-A2F0E482A4CB}"/>
                                            </p:graphicEl>
                                          </p:spTgt>
                                        </p:tgtEl>
                                      </p:cBhvr>
                                    </p:animEffect>
                                    <p:anim calcmode="lin" valueType="num">
                                      <p:cBhvr>
                                        <p:cTn id="13" dur="1000" fill="hold"/>
                                        <p:tgtEl>
                                          <p:spTgt spid="2">
                                            <p:graphicEl>
                                              <a:dgm id="{7E0B9BF3-9466-4443-BBD8-A2F0E482A4CB}"/>
                                            </p:graphicEl>
                                          </p:spTgt>
                                        </p:tgtEl>
                                        <p:attrNameLst>
                                          <p:attrName>ppt_x</p:attrName>
                                        </p:attrNameLst>
                                      </p:cBhvr>
                                      <p:tavLst>
                                        <p:tav tm="0">
                                          <p:val>
                                            <p:strVal val="#ppt_x"/>
                                          </p:val>
                                        </p:tav>
                                        <p:tav tm="100000">
                                          <p:val>
                                            <p:strVal val="#ppt_x"/>
                                          </p:val>
                                        </p:tav>
                                      </p:tavLst>
                                    </p:anim>
                                    <p:anim calcmode="lin" valueType="num">
                                      <p:cBhvr>
                                        <p:cTn id="14" dur="1000" fill="hold"/>
                                        <p:tgtEl>
                                          <p:spTgt spid="2">
                                            <p:graphicEl>
                                              <a:dgm id="{7E0B9BF3-9466-4443-BBD8-A2F0E482A4CB}"/>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graphicEl>
                                              <a:dgm id="{A92DE140-E01A-4207-8E4C-55A3974F121C}"/>
                                            </p:graphicEl>
                                          </p:spTgt>
                                        </p:tgtEl>
                                        <p:attrNameLst>
                                          <p:attrName>style.visibility</p:attrName>
                                        </p:attrNameLst>
                                      </p:cBhvr>
                                      <p:to>
                                        <p:strVal val="visible"/>
                                      </p:to>
                                    </p:set>
                                    <p:animEffect transition="in" filter="fade">
                                      <p:cBhvr>
                                        <p:cTn id="19" dur="1000"/>
                                        <p:tgtEl>
                                          <p:spTgt spid="2">
                                            <p:graphicEl>
                                              <a:dgm id="{A92DE140-E01A-4207-8E4C-55A3974F121C}"/>
                                            </p:graphicEl>
                                          </p:spTgt>
                                        </p:tgtEl>
                                      </p:cBhvr>
                                    </p:animEffect>
                                    <p:anim calcmode="lin" valueType="num">
                                      <p:cBhvr>
                                        <p:cTn id="20" dur="1000" fill="hold"/>
                                        <p:tgtEl>
                                          <p:spTgt spid="2">
                                            <p:graphicEl>
                                              <a:dgm id="{A92DE140-E01A-4207-8E4C-55A3974F121C}"/>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A92DE140-E01A-4207-8E4C-55A3974F121C}"/>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graphicEl>
                                              <a:dgm id="{3391826C-0F35-4C54-BE8C-8F21BE9D27FF}"/>
                                            </p:graphicEl>
                                          </p:spTgt>
                                        </p:tgtEl>
                                        <p:attrNameLst>
                                          <p:attrName>style.visibility</p:attrName>
                                        </p:attrNameLst>
                                      </p:cBhvr>
                                      <p:to>
                                        <p:strVal val="visible"/>
                                      </p:to>
                                    </p:set>
                                    <p:animEffect transition="in" filter="fade">
                                      <p:cBhvr>
                                        <p:cTn id="24" dur="1000"/>
                                        <p:tgtEl>
                                          <p:spTgt spid="2">
                                            <p:graphicEl>
                                              <a:dgm id="{3391826C-0F35-4C54-BE8C-8F21BE9D27FF}"/>
                                            </p:graphicEl>
                                          </p:spTgt>
                                        </p:tgtEl>
                                      </p:cBhvr>
                                    </p:animEffect>
                                    <p:anim calcmode="lin" valueType="num">
                                      <p:cBhvr>
                                        <p:cTn id="25" dur="1000" fill="hold"/>
                                        <p:tgtEl>
                                          <p:spTgt spid="2">
                                            <p:graphicEl>
                                              <a:dgm id="{3391826C-0F35-4C54-BE8C-8F21BE9D27FF}"/>
                                            </p:graphicEl>
                                          </p:spTgt>
                                        </p:tgtEl>
                                        <p:attrNameLst>
                                          <p:attrName>ppt_x</p:attrName>
                                        </p:attrNameLst>
                                      </p:cBhvr>
                                      <p:tavLst>
                                        <p:tav tm="0">
                                          <p:val>
                                            <p:strVal val="#ppt_x"/>
                                          </p:val>
                                        </p:tav>
                                        <p:tav tm="100000">
                                          <p:val>
                                            <p:strVal val="#ppt_x"/>
                                          </p:val>
                                        </p:tav>
                                      </p:tavLst>
                                    </p:anim>
                                    <p:anim calcmode="lin" valueType="num">
                                      <p:cBhvr>
                                        <p:cTn id="26" dur="1000" fill="hold"/>
                                        <p:tgtEl>
                                          <p:spTgt spid="2">
                                            <p:graphicEl>
                                              <a:dgm id="{3391826C-0F35-4C54-BE8C-8F21BE9D27FF}"/>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graphicEl>
                                              <a:dgm id="{A487FC20-50A9-4B5E-80DC-5C15298FA428}"/>
                                            </p:graphicEl>
                                          </p:spTgt>
                                        </p:tgtEl>
                                        <p:attrNameLst>
                                          <p:attrName>style.visibility</p:attrName>
                                        </p:attrNameLst>
                                      </p:cBhvr>
                                      <p:to>
                                        <p:strVal val="visible"/>
                                      </p:to>
                                    </p:set>
                                    <p:animEffect transition="in" filter="fade">
                                      <p:cBhvr>
                                        <p:cTn id="31" dur="1000"/>
                                        <p:tgtEl>
                                          <p:spTgt spid="2">
                                            <p:graphicEl>
                                              <a:dgm id="{A487FC20-50A9-4B5E-80DC-5C15298FA428}"/>
                                            </p:graphicEl>
                                          </p:spTgt>
                                        </p:tgtEl>
                                      </p:cBhvr>
                                    </p:animEffect>
                                    <p:anim calcmode="lin" valueType="num">
                                      <p:cBhvr>
                                        <p:cTn id="32" dur="1000" fill="hold"/>
                                        <p:tgtEl>
                                          <p:spTgt spid="2">
                                            <p:graphicEl>
                                              <a:dgm id="{A487FC20-50A9-4B5E-80DC-5C15298FA428}"/>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A487FC20-50A9-4B5E-80DC-5C15298FA428}"/>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
                                            <p:graphicEl>
                                              <a:dgm id="{86DF658C-A47D-424A-984C-94F517B34368}"/>
                                            </p:graphicEl>
                                          </p:spTgt>
                                        </p:tgtEl>
                                        <p:attrNameLst>
                                          <p:attrName>style.visibility</p:attrName>
                                        </p:attrNameLst>
                                      </p:cBhvr>
                                      <p:to>
                                        <p:strVal val="visible"/>
                                      </p:to>
                                    </p:set>
                                    <p:animEffect transition="in" filter="fade">
                                      <p:cBhvr>
                                        <p:cTn id="36" dur="1000"/>
                                        <p:tgtEl>
                                          <p:spTgt spid="2">
                                            <p:graphicEl>
                                              <a:dgm id="{86DF658C-A47D-424A-984C-94F517B34368}"/>
                                            </p:graphicEl>
                                          </p:spTgt>
                                        </p:tgtEl>
                                      </p:cBhvr>
                                    </p:animEffect>
                                    <p:anim calcmode="lin" valueType="num">
                                      <p:cBhvr>
                                        <p:cTn id="37" dur="1000" fill="hold"/>
                                        <p:tgtEl>
                                          <p:spTgt spid="2">
                                            <p:graphicEl>
                                              <a:dgm id="{86DF658C-A47D-424A-984C-94F517B34368}"/>
                                            </p:graphicEl>
                                          </p:spTgt>
                                        </p:tgtEl>
                                        <p:attrNameLst>
                                          <p:attrName>ppt_x</p:attrName>
                                        </p:attrNameLst>
                                      </p:cBhvr>
                                      <p:tavLst>
                                        <p:tav tm="0">
                                          <p:val>
                                            <p:strVal val="#ppt_x"/>
                                          </p:val>
                                        </p:tav>
                                        <p:tav tm="100000">
                                          <p:val>
                                            <p:strVal val="#ppt_x"/>
                                          </p:val>
                                        </p:tav>
                                      </p:tavLst>
                                    </p:anim>
                                    <p:anim calcmode="lin" valueType="num">
                                      <p:cBhvr>
                                        <p:cTn id="38" dur="1000" fill="hold"/>
                                        <p:tgtEl>
                                          <p:spTgt spid="2">
                                            <p:graphicEl>
                                              <a:dgm id="{86DF658C-A47D-424A-984C-94F517B34368}"/>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graphicEl>
                                              <a:dgm id="{56A7A4FB-A8C6-4321-A663-735785CABFE9}"/>
                                            </p:graphicEl>
                                          </p:spTgt>
                                        </p:tgtEl>
                                        <p:attrNameLst>
                                          <p:attrName>style.visibility</p:attrName>
                                        </p:attrNameLst>
                                      </p:cBhvr>
                                      <p:to>
                                        <p:strVal val="visible"/>
                                      </p:to>
                                    </p:set>
                                    <p:animEffect transition="in" filter="fade">
                                      <p:cBhvr>
                                        <p:cTn id="43" dur="1000"/>
                                        <p:tgtEl>
                                          <p:spTgt spid="2">
                                            <p:graphicEl>
                                              <a:dgm id="{56A7A4FB-A8C6-4321-A663-735785CABFE9}"/>
                                            </p:graphicEl>
                                          </p:spTgt>
                                        </p:tgtEl>
                                      </p:cBhvr>
                                    </p:animEffect>
                                    <p:anim calcmode="lin" valueType="num">
                                      <p:cBhvr>
                                        <p:cTn id="44" dur="1000" fill="hold"/>
                                        <p:tgtEl>
                                          <p:spTgt spid="2">
                                            <p:graphicEl>
                                              <a:dgm id="{56A7A4FB-A8C6-4321-A663-735785CABFE9}"/>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56A7A4FB-A8C6-4321-A663-735785CABFE9}"/>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
                                            <p:graphicEl>
                                              <a:dgm id="{9AD616B0-004D-42B1-9A00-42DDC3877AFD}"/>
                                            </p:graphicEl>
                                          </p:spTgt>
                                        </p:tgtEl>
                                        <p:attrNameLst>
                                          <p:attrName>style.visibility</p:attrName>
                                        </p:attrNameLst>
                                      </p:cBhvr>
                                      <p:to>
                                        <p:strVal val="visible"/>
                                      </p:to>
                                    </p:set>
                                    <p:animEffect transition="in" filter="fade">
                                      <p:cBhvr>
                                        <p:cTn id="48" dur="1000"/>
                                        <p:tgtEl>
                                          <p:spTgt spid="2">
                                            <p:graphicEl>
                                              <a:dgm id="{9AD616B0-004D-42B1-9A00-42DDC3877AFD}"/>
                                            </p:graphicEl>
                                          </p:spTgt>
                                        </p:tgtEl>
                                      </p:cBhvr>
                                    </p:animEffect>
                                    <p:anim calcmode="lin" valueType="num">
                                      <p:cBhvr>
                                        <p:cTn id="49" dur="1000" fill="hold"/>
                                        <p:tgtEl>
                                          <p:spTgt spid="2">
                                            <p:graphicEl>
                                              <a:dgm id="{9AD616B0-004D-42B1-9A00-42DDC3877AFD}"/>
                                            </p:graphicEl>
                                          </p:spTgt>
                                        </p:tgtEl>
                                        <p:attrNameLst>
                                          <p:attrName>ppt_x</p:attrName>
                                        </p:attrNameLst>
                                      </p:cBhvr>
                                      <p:tavLst>
                                        <p:tav tm="0">
                                          <p:val>
                                            <p:strVal val="#ppt_x"/>
                                          </p:val>
                                        </p:tav>
                                        <p:tav tm="100000">
                                          <p:val>
                                            <p:strVal val="#ppt_x"/>
                                          </p:val>
                                        </p:tav>
                                      </p:tavLst>
                                    </p:anim>
                                    <p:anim calcmode="lin" valueType="num">
                                      <p:cBhvr>
                                        <p:cTn id="50" dur="1000" fill="hold"/>
                                        <p:tgtEl>
                                          <p:spTgt spid="2">
                                            <p:graphicEl>
                                              <a:dgm id="{9AD616B0-004D-42B1-9A00-42DDC3877AFD}"/>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
                                            <p:graphicEl>
                                              <a:dgm id="{E2BE47C3-F626-473E-9029-A403D51DD71F}"/>
                                            </p:graphicEl>
                                          </p:spTgt>
                                        </p:tgtEl>
                                        <p:attrNameLst>
                                          <p:attrName>style.visibility</p:attrName>
                                        </p:attrNameLst>
                                      </p:cBhvr>
                                      <p:to>
                                        <p:strVal val="visible"/>
                                      </p:to>
                                    </p:set>
                                    <p:animEffect transition="in" filter="fade">
                                      <p:cBhvr>
                                        <p:cTn id="55" dur="1000"/>
                                        <p:tgtEl>
                                          <p:spTgt spid="2">
                                            <p:graphicEl>
                                              <a:dgm id="{E2BE47C3-F626-473E-9029-A403D51DD71F}"/>
                                            </p:graphicEl>
                                          </p:spTgt>
                                        </p:tgtEl>
                                      </p:cBhvr>
                                    </p:animEffect>
                                    <p:anim calcmode="lin" valueType="num">
                                      <p:cBhvr>
                                        <p:cTn id="56" dur="1000" fill="hold"/>
                                        <p:tgtEl>
                                          <p:spTgt spid="2">
                                            <p:graphicEl>
                                              <a:dgm id="{E2BE47C3-F626-473E-9029-A403D51DD71F}"/>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E2BE47C3-F626-473E-9029-A403D51DD71F}"/>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
                                            <p:graphicEl>
                                              <a:dgm id="{BF813A04-F66C-4033-A08C-E2D43A384980}"/>
                                            </p:graphicEl>
                                          </p:spTgt>
                                        </p:tgtEl>
                                        <p:attrNameLst>
                                          <p:attrName>style.visibility</p:attrName>
                                        </p:attrNameLst>
                                      </p:cBhvr>
                                      <p:to>
                                        <p:strVal val="visible"/>
                                      </p:to>
                                    </p:set>
                                    <p:animEffect transition="in" filter="fade">
                                      <p:cBhvr>
                                        <p:cTn id="60" dur="1000"/>
                                        <p:tgtEl>
                                          <p:spTgt spid="2">
                                            <p:graphicEl>
                                              <a:dgm id="{BF813A04-F66C-4033-A08C-E2D43A384980}"/>
                                            </p:graphicEl>
                                          </p:spTgt>
                                        </p:tgtEl>
                                      </p:cBhvr>
                                    </p:animEffect>
                                    <p:anim calcmode="lin" valueType="num">
                                      <p:cBhvr>
                                        <p:cTn id="61" dur="1000" fill="hold"/>
                                        <p:tgtEl>
                                          <p:spTgt spid="2">
                                            <p:graphicEl>
                                              <a:dgm id="{BF813A04-F66C-4033-A08C-E2D43A384980}"/>
                                            </p:graphicEl>
                                          </p:spTgt>
                                        </p:tgtEl>
                                        <p:attrNameLst>
                                          <p:attrName>ppt_x</p:attrName>
                                        </p:attrNameLst>
                                      </p:cBhvr>
                                      <p:tavLst>
                                        <p:tav tm="0">
                                          <p:val>
                                            <p:strVal val="#ppt_x"/>
                                          </p:val>
                                        </p:tav>
                                        <p:tav tm="100000">
                                          <p:val>
                                            <p:strVal val="#ppt_x"/>
                                          </p:val>
                                        </p:tav>
                                      </p:tavLst>
                                    </p:anim>
                                    <p:anim calcmode="lin" valueType="num">
                                      <p:cBhvr>
                                        <p:cTn id="62" dur="1000" fill="hold"/>
                                        <p:tgtEl>
                                          <p:spTgt spid="2">
                                            <p:graphicEl>
                                              <a:dgm id="{BF813A04-F66C-4033-A08C-E2D43A38498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541338" y="239713"/>
            <a:ext cx="9685338" cy="369887"/>
          </a:xfrm>
        </p:spPr>
        <p:txBody>
          <a:bodyPr lIns="0" tIns="0" rIns="0" bIns="0" anchor="b" anchorCtr="1">
            <a:spAutoFit/>
          </a:bodyPr>
          <a:lstStyle/>
          <a:p>
            <a:r>
              <a:rPr lang="en-US" sz="2400" dirty="0" smtClean="0"/>
              <a:t>Estimated TB Burden, 2014 22 high burden countries</a:t>
            </a:r>
            <a:r>
              <a:rPr lang="en-US" sz="2400" baseline="30000" dirty="0" smtClean="0"/>
              <a:t>*</a:t>
            </a:r>
            <a:endParaRPr lang="en-US" sz="2400" dirty="0" smtClean="0"/>
          </a:p>
        </p:txBody>
      </p:sp>
      <p:sp>
        <p:nvSpPr>
          <p:cNvPr id="4" name="TextBox 3"/>
          <p:cNvSpPr txBox="1"/>
          <p:nvPr/>
        </p:nvSpPr>
        <p:spPr>
          <a:xfrm>
            <a:off x="575733" y="6400803"/>
            <a:ext cx="7315200" cy="396875"/>
          </a:xfrm>
          <a:prstGeom prst="rect">
            <a:avLst/>
          </a:prstGeom>
          <a:noFill/>
        </p:spPr>
        <p:txBody>
          <a:bodyPr>
            <a:spAutoFit/>
          </a:bodyPr>
          <a:lstStyle/>
          <a:p>
            <a:pPr eaLnBrk="0" fontAlgn="base" hangingPunct="0">
              <a:spcBef>
                <a:spcPct val="0"/>
              </a:spcBef>
              <a:spcAft>
                <a:spcPct val="0"/>
              </a:spcAft>
              <a:defRPr/>
            </a:pPr>
            <a:r>
              <a:rPr lang="en-US" sz="2000" b="1" dirty="0">
                <a:solidFill>
                  <a:srgbClr val="002060"/>
                </a:solidFill>
              </a:rPr>
              <a:t>*Ranks based on numbers of smear-positive cases</a:t>
            </a:r>
          </a:p>
        </p:txBody>
      </p:sp>
      <p:graphicFrame>
        <p:nvGraphicFramePr>
          <p:cNvPr id="343114" name="Group 74"/>
          <p:cNvGraphicFramePr>
            <a:graphicFrameLocks noGrp="1"/>
          </p:cNvGraphicFramePr>
          <p:nvPr>
            <p:extLst>
              <p:ext uri="{D42A27DB-BD31-4B8C-83A1-F6EECF244321}">
                <p14:modId xmlns:p14="http://schemas.microsoft.com/office/powerpoint/2010/main" val="3411900393"/>
              </p:ext>
            </p:extLst>
          </p:nvPr>
        </p:nvGraphicFramePr>
        <p:xfrm>
          <a:off x="152400" y="914402"/>
          <a:ext cx="8148502" cy="5862926"/>
        </p:xfrm>
        <a:graphic>
          <a:graphicData uri="http://schemas.openxmlformats.org/drawingml/2006/table">
            <a:tbl>
              <a:tblPr/>
              <a:tblGrid>
                <a:gridCol w="2825660"/>
                <a:gridCol w="1365340"/>
                <a:gridCol w="2214437"/>
                <a:gridCol w="1743065"/>
              </a:tblGrid>
              <a:tr h="515117">
                <a:tc>
                  <a:txBody>
                    <a:bodyPr/>
                    <a:lstStyle/>
                    <a:p>
                      <a:pPr marL="0" marR="0" lvl="0" indent="0" algn="l" defTabSz="914400" rtl="0" eaLnBrk="0" fontAlgn="base" latinLnBrk="0" hangingPunct="0">
                        <a:lnSpc>
                          <a:spcPct val="100000"/>
                        </a:lnSpc>
                        <a:spcBef>
                          <a:spcPct val="20000"/>
                        </a:spcBef>
                        <a:spcAft>
                          <a:spcPct val="0"/>
                        </a:spcAft>
                        <a:buClr>
                          <a:schemeClr val="tx2"/>
                        </a:buClr>
                        <a:buSzPct val="150000"/>
                        <a:buFontTx/>
                        <a:buNone/>
                        <a:tabLst/>
                      </a:pPr>
                      <a:endParaRPr kumimoji="0" lang="en-US" sz="1400" b="1" i="0" u="none" strike="noStrike" cap="none" normalizeH="0" baseline="0" dirty="0" smtClean="0">
                        <a:ln>
                          <a:noFill/>
                        </a:ln>
                        <a:solidFill>
                          <a:srgbClr val="0000CC"/>
                        </a:solidFill>
                        <a:effectLst/>
                        <a:latin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CC"/>
                          </a:solidFill>
                          <a:effectLst/>
                          <a:latin typeface="Arial" pitchFamily="34" charset="0"/>
                          <a:cs typeface="Times New Roman" pitchFamily="18" charset="0"/>
                        </a:rPr>
                        <a:t># of new cases</a:t>
                      </a:r>
                      <a:endParaRPr kumimoji="0" lang="en-US" sz="1400" b="1" i="0" u="none" strike="noStrike" cap="none" normalizeH="0" baseline="0" dirty="0" smtClean="0">
                        <a:ln>
                          <a:noFill/>
                        </a:ln>
                        <a:solidFill>
                          <a:srgbClr val="0000CC"/>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50000"/>
                        <a:buFontTx/>
                        <a:buNone/>
                        <a:tabLst/>
                      </a:pPr>
                      <a:endParaRPr kumimoji="0" lang="en-US" sz="1400" b="1" i="0" u="none" strike="noStrike" cap="none" normalizeH="0" baseline="0" dirty="0" smtClean="0">
                        <a:ln>
                          <a:noFill/>
                        </a:ln>
                        <a:solidFill>
                          <a:srgbClr val="0000CC"/>
                        </a:solidFill>
                        <a:effectLst/>
                        <a:latin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CC"/>
                          </a:solidFill>
                          <a:effectLst/>
                          <a:latin typeface="Arial" pitchFamily="34" charset="0"/>
                          <a:cs typeface="Arial" pitchFamily="34" charset="0"/>
                        </a:rPr>
                        <a:t># of</a:t>
                      </a:r>
                      <a:r>
                        <a:rPr kumimoji="0" lang="en-US" sz="1400" b="1" i="0" u="none" strike="noStrike" cap="none" normalizeH="0" baseline="0" dirty="0" smtClean="0">
                          <a:ln>
                            <a:noFill/>
                          </a:ln>
                          <a:solidFill>
                            <a:srgbClr val="0000CC"/>
                          </a:solidFill>
                          <a:effectLst/>
                          <a:latin typeface="Times New Roman" pitchFamily="18" charset="0"/>
                          <a:cs typeface="Arial" pitchFamily="34" charset="0"/>
                        </a:rPr>
                        <a:t> </a:t>
                      </a:r>
                      <a:r>
                        <a:rPr kumimoji="0" lang="en-US" sz="1400" b="1" i="0" u="none" strike="noStrike" cap="none" normalizeH="0" baseline="0" dirty="0" smtClean="0">
                          <a:ln>
                            <a:noFill/>
                          </a:ln>
                          <a:solidFill>
                            <a:srgbClr val="0000CC"/>
                          </a:solidFill>
                          <a:effectLst/>
                          <a:latin typeface="Arial" pitchFamily="34" charset="0"/>
                          <a:cs typeface="Arial" pitchFamily="34" charset="0"/>
                        </a:rPr>
                        <a:t>new cases</a:t>
                      </a: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r>
              <a:tr h="331419">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FF0000"/>
                          </a:solidFill>
                          <a:effectLst/>
                          <a:latin typeface="Arial" pitchFamily="34" charset="0"/>
                          <a:cs typeface="Times New Roman" pitchFamily="18" charset="0"/>
                        </a:rPr>
                        <a:t>  1. India (17.5%)</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FF0000"/>
                          </a:solidFill>
                          <a:effectLst/>
                          <a:latin typeface="Arial" pitchFamily="34" charset="0"/>
                          <a:cs typeface="Times New Roman" pitchFamily="18" charset="0"/>
                        </a:rPr>
                        <a:t>1,683,915</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  12. Vietnam</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102,087</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r>
              <a:tr h="331419">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FF0000"/>
                          </a:solidFill>
                          <a:effectLst/>
                          <a:latin typeface="Arial" pitchFamily="34" charset="0"/>
                          <a:cs typeface="Times New Roman" pitchFamily="18" charset="0"/>
                        </a:rPr>
                        <a:t>  2. Indonesia (10.4%)</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FF0000"/>
                          </a:solidFill>
                          <a:effectLst/>
                          <a:latin typeface="Arial" pitchFamily="34" charset="0"/>
                          <a:cs typeface="Times New Roman" pitchFamily="18" charset="0"/>
                        </a:rPr>
                        <a:t>1,000,000</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  13. Nigeria</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91,354</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r>
              <a:tr h="331419">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defRPr/>
                      </a:pPr>
                      <a:r>
                        <a:rPr kumimoji="0" lang="en-US" sz="1400" b="1" i="0" u="none" strike="noStrike" cap="none" normalizeH="0" baseline="0" dirty="0" smtClean="0">
                          <a:ln>
                            <a:noFill/>
                          </a:ln>
                          <a:solidFill>
                            <a:srgbClr val="FF0000"/>
                          </a:solidFill>
                          <a:effectLst/>
                          <a:latin typeface="Arial" pitchFamily="34" charset="0"/>
                          <a:cs typeface="Times New Roman" pitchFamily="18" charset="0"/>
                        </a:rPr>
                        <a:t>  3. China (8.6%)</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FF0000"/>
                          </a:solidFill>
                          <a:effectLst/>
                          <a:latin typeface="Arial" pitchFamily="34" charset="0"/>
                          <a:cs typeface="Times New Roman" pitchFamily="18" charset="0"/>
                        </a:rPr>
                        <a:t>826,155</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chemeClr val="tx2">
                              <a:lumMod val="50000"/>
                            </a:schemeClr>
                          </a:solidFill>
                          <a:effectLst/>
                          <a:latin typeface="Arial" pitchFamily="34" charset="0"/>
                          <a:cs typeface="Times New Roman" pitchFamily="18" charset="0"/>
                        </a:rPr>
                        <a:t>  14. Kenya</a:t>
                      </a:r>
                      <a:endParaRPr kumimoji="0" lang="en-US" sz="1400" b="1" i="0" u="none" strike="noStrike" cap="none" normalizeH="0" baseline="0" dirty="0" smtClean="0">
                        <a:ln>
                          <a:noFill/>
                        </a:ln>
                        <a:solidFill>
                          <a:schemeClr val="tx2">
                            <a:lumMod val="50000"/>
                          </a:schemeClr>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chemeClr val="tx2">
                              <a:lumMod val="50000"/>
                            </a:schemeClr>
                          </a:solidFill>
                          <a:effectLst/>
                          <a:latin typeface="Arial" pitchFamily="34" charset="0"/>
                          <a:cs typeface="Times New Roman" pitchFamily="18" charset="0"/>
                        </a:rPr>
                        <a:t>89,294</a:t>
                      </a:r>
                      <a:endParaRPr kumimoji="0" lang="en-US" sz="1400" b="1" i="0" u="none" strike="noStrike" cap="none" normalizeH="0" baseline="0" dirty="0" smtClean="0">
                        <a:ln>
                          <a:noFill/>
                        </a:ln>
                        <a:solidFill>
                          <a:schemeClr val="tx2">
                            <a:lumMod val="50000"/>
                          </a:schemeClr>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r>
              <a:tr h="331419">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  4. South Africa</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318,193</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FF0000"/>
                          </a:solidFill>
                          <a:effectLst/>
                          <a:latin typeface="Arial" pitchFamily="34" charset="0"/>
                          <a:cs typeface="Times New Roman" pitchFamily="18" charset="0"/>
                        </a:rPr>
                        <a:t>  15. Brazil </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FF0000"/>
                          </a:solidFill>
                          <a:effectLst/>
                          <a:latin typeface="Arial" pitchFamily="34" charset="0"/>
                          <a:cs typeface="Times New Roman" pitchFamily="18" charset="0"/>
                        </a:rPr>
                        <a:t>81,512</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r>
              <a:tr h="596554">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  5. Pakistan</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316,577</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  16. Thailand</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71,618</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r>
              <a:tr h="596554">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  6. Philippines</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267,436</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  17. Tanzania</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63,151</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r>
              <a:tr h="331419">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  7. Bangladesh </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defRPr/>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196,797</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  18. Mozambique</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58,270</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r>
              <a:tr h="596554">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defRPr/>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  8. Myanmar</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141,957</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  19. Uganda</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46,171</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r>
              <a:tr h="331419">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  9. Russia</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136,168</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  20. Cambodia</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43,738</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r>
              <a:tr h="596554">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10. Ethiopia</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119,592</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  21. Afghanistan</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32,712</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r>
              <a:tr h="596554">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11. DR Congo</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116,894</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  22. Zimbabwe</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0066"/>
                          </a:solidFill>
                          <a:effectLst/>
                          <a:latin typeface="Arial" pitchFamily="34" charset="0"/>
                          <a:cs typeface="Times New Roman" pitchFamily="18" charset="0"/>
                        </a:rPr>
                        <a:t>32,016</a:t>
                      </a:r>
                      <a:endParaRPr kumimoji="0" lang="en-US" sz="1400" b="1" i="0" u="none" strike="noStrike" cap="none" normalizeH="0" baseline="0" dirty="0" smtClean="0">
                        <a:ln>
                          <a:noFill/>
                        </a:ln>
                        <a:solidFill>
                          <a:srgbClr val="000066"/>
                        </a:solidFill>
                        <a:effectLst/>
                        <a:latin typeface="Arial" pitchFamily="34" charset="0"/>
                        <a:cs typeface="Arial" pitchFamily="34" charset="0"/>
                      </a:endParaRPr>
                    </a:p>
                  </a:txBody>
                  <a:tcPr marL="81280" marR="81280" horzOverflow="overflow">
                    <a:lnL w="25400" cap="flat" cmpd="sng" algn="ctr">
                      <a:solidFill>
                        <a:srgbClr val="000066"/>
                      </a:solidFill>
                      <a:prstDash val="solid"/>
                      <a:round/>
                      <a:headEnd type="none" w="med" len="med"/>
                      <a:tailEnd type="none" w="med" len="med"/>
                    </a:lnL>
                    <a:lnR w="25400" cap="flat" cmpd="sng" algn="ctr">
                      <a:solidFill>
                        <a:srgbClr val="000066"/>
                      </a:solidFill>
                      <a:prstDash val="solid"/>
                      <a:round/>
                      <a:headEnd type="none" w="med" len="med"/>
                      <a:tailEnd type="none" w="med" len="med"/>
                    </a:lnR>
                    <a:lnT w="25400" cap="flat" cmpd="sng" algn="ctr">
                      <a:solidFill>
                        <a:srgbClr val="000066"/>
                      </a:solidFill>
                      <a:prstDash val="solid"/>
                      <a:round/>
                      <a:headEnd type="none" w="med" len="med"/>
                      <a:tailEnd type="none" w="med" len="med"/>
                    </a:lnT>
                    <a:lnB w="25400" cap="flat" cmpd="sng" algn="ctr">
                      <a:solidFill>
                        <a:srgbClr val="000066"/>
                      </a:solidFill>
                      <a:prstDash val="solid"/>
                      <a:round/>
                      <a:headEnd type="none" w="med" len="med"/>
                      <a:tailEnd type="none" w="med" len="med"/>
                    </a:lnB>
                    <a:lnTlToBr>
                      <a:noFill/>
                    </a:lnTlToBr>
                    <a:lnBlToTr>
                      <a:noFill/>
                    </a:lnBlToTr>
                    <a:solidFill>
                      <a:schemeClr val="bg1"/>
                    </a:solidFill>
                  </a:tcPr>
                </a:tc>
              </a:tr>
            </a:tbl>
          </a:graphicData>
        </a:graphic>
      </p:graphicFrame>
      <p:sp>
        <p:nvSpPr>
          <p:cNvPr id="20551" name="Text Box 71"/>
          <p:cNvSpPr txBox="1">
            <a:spLocks noChangeArrowheads="1"/>
          </p:cNvSpPr>
          <p:nvPr/>
        </p:nvSpPr>
        <p:spPr bwMode="auto">
          <a:xfrm>
            <a:off x="6029182" y="6422129"/>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fontAlgn="base">
              <a:spcBef>
                <a:spcPct val="50000"/>
              </a:spcBef>
              <a:spcAft>
                <a:spcPct val="0"/>
              </a:spcAft>
            </a:pPr>
            <a:r>
              <a:rPr lang="en-US" sz="1400" b="1" dirty="0" smtClean="0">
                <a:solidFill>
                  <a:srgbClr val="000066"/>
                </a:solidFill>
                <a:cs typeface="Arial" charset="0"/>
              </a:rPr>
              <a:t>WHO Update, 2015</a:t>
            </a:r>
          </a:p>
        </p:txBody>
      </p:sp>
    </p:spTree>
    <p:extLst>
      <p:ext uri="{BB962C8B-B14F-4D97-AF65-F5344CB8AC3E}">
        <p14:creationId xmlns:p14="http://schemas.microsoft.com/office/powerpoint/2010/main" val="3637743651"/>
      </p:ext>
    </p:extLst>
  </p:cSld>
  <p:clrMapOvr>
    <a:masterClrMapping/>
  </p:clrMapOvr>
  <mc:AlternateContent xmlns:mc="http://schemas.openxmlformats.org/markup-compatibility/2006" xmlns:p14="http://schemas.microsoft.com/office/powerpoint/2010/main">
    <mc:Choice Requires="p14">
      <p:transition spd="slow" p14:dur="2000" advTm="7730"/>
    </mc:Choice>
    <mc:Fallback xmlns="">
      <p:transition spd="slow" advTm="773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BHIV"/>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0" y="0"/>
            <a:ext cx="9144000" cy="5334996"/>
          </a:xfrm>
          <a:prstGeom prst="rect">
            <a:avLst/>
          </a:prstGeom>
        </p:spPr>
      </p:pic>
      <p:sp>
        <p:nvSpPr>
          <p:cNvPr id="3" name="TextBox 2"/>
          <p:cNvSpPr txBox="1"/>
          <p:nvPr/>
        </p:nvSpPr>
        <p:spPr>
          <a:xfrm>
            <a:off x="-31532" y="4457343"/>
            <a:ext cx="9175531" cy="2400657"/>
          </a:xfrm>
          <a:prstGeom prst="rect">
            <a:avLst/>
          </a:prstGeom>
          <a:solidFill>
            <a:srgbClr val="336699"/>
          </a:solidFill>
        </p:spPr>
        <p:txBody>
          <a:bodyPr wrap="square" rtlCol="0">
            <a:spAutoFit/>
          </a:bodyPr>
          <a:lstStyle/>
          <a:p>
            <a:pPr marL="285750" indent="-285750">
              <a:spcAft>
                <a:spcPts val="600"/>
              </a:spcAft>
              <a:buFont typeface="Arial" pitchFamily="34" charset="0"/>
              <a:buChar char="•"/>
            </a:pPr>
            <a:r>
              <a:rPr lang="en-US" sz="2800" dirty="0" smtClean="0">
                <a:solidFill>
                  <a:schemeClr val="bg1"/>
                </a:solidFill>
              </a:rPr>
              <a:t>1/3 of 33 million people living with HIV/AIDS co-infected with TB &gt;10 million people</a:t>
            </a:r>
          </a:p>
          <a:p>
            <a:pPr marL="285750" indent="-285750">
              <a:spcAft>
                <a:spcPts val="600"/>
              </a:spcAft>
              <a:buFont typeface="Arial" pitchFamily="34" charset="0"/>
              <a:buChar char="•"/>
            </a:pPr>
            <a:r>
              <a:rPr lang="en-US" sz="2800" dirty="0" smtClean="0">
                <a:solidFill>
                  <a:schemeClr val="bg1"/>
                </a:solidFill>
              </a:rPr>
              <a:t>Without treatment 90% will die within months</a:t>
            </a:r>
          </a:p>
          <a:p>
            <a:pPr marL="285750" indent="-285750">
              <a:spcAft>
                <a:spcPts val="600"/>
              </a:spcAft>
              <a:buFont typeface="Arial" pitchFamily="34" charset="0"/>
              <a:buChar char="•"/>
            </a:pPr>
            <a:r>
              <a:rPr lang="en-US" sz="2800" dirty="0" smtClean="0">
                <a:solidFill>
                  <a:schemeClr val="bg1"/>
                </a:solidFill>
              </a:rPr>
              <a:t>TB is the leading cause of death among HIV positive people (up to 50% of all patients worldwide)</a:t>
            </a:r>
            <a:endParaRPr lang="en-US" sz="2800" dirty="0">
              <a:solidFill>
                <a:schemeClr val="bg1"/>
              </a:solidFill>
            </a:endParaRPr>
          </a:p>
        </p:txBody>
      </p:sp>
      <p:sp>
        <p:nvSpPr>
          <p:cNvPr id="4" name="TextBox 3"/>
          <p:cNvSpPr txBox="1"/>
          <p:nvPr/>
        </p:nvSpPr>
        <p:spPr>
          <a:xfrm>
            <a:off x="762000" y="0"/>
            <a:ext cx="2819400" cy="1107996"/>
          </a:xfrm>
          <a:prstGeom prst="rect">
            <a:avLst/>
          </a:prstGeom>
          <a:noFill/>
        </p:spPr>
        <p:txBody>
          <a:bodyPr wrap="square" rtlCol="0">
            <a:spAutoFit/>
          </a:bodyPr>
          <a:lstStyle/>
          <a:p>
            <a:r>
              <a:rPr lang="en-US" sz="6600" b="1" dirty="0" smtClean="0">
                <a:solidFill>
                  <a:schemeClr val="accent2">
                    <a:lumMod val="75000"/>
                  </a:schemeClr>
                </a:solidFill>
              </a:rPr>
              <a:t>HIV-TB</a:t>
            </a:r>
            <a:endParaRPr lang="en-US" sz="6600" b="1" dirty="0">
              <a:solidFill>
                <a:schemeClr val="accent2">
                  <a:lumMod val="75000"/>
                </a:schemeClr>
              </a:solidFill>
            </a:endParaRPr>
          </a:p>
        </p:txBody>
      </p:sp>
    </p:spTree>
    <p:extLst>
      <p:ext uri="{BB962C8B-B14F-4D97-AF65-F5344CB8AC3E}">
        <p14:creationId xmlns:p14="http://schemas.microsoft.com/office/powerpoint/2010/main" val="1438479295"/>
      </p:ext>
    </p:extLst>
  </p:cSld>
  <p:clrMapOvr>
    <a:masterClrMapping/>
  </p:clrMapOvr>
  <mc:AlternateContent xmlns:mc="http://schemas.openxmlformats.org/markup-compatibility/2006" xmlns:p14="http://schemas.microsoft.com/office/powerpoint/2010/main">
    <mc:Choice Requires="p14">
      <p:transition spd="slow" p14:dur="2000" advTm="1696"/>
    </mc:Choice>
    <mc:Fallback xmlns="">
      <p:transition spd="slow" advTm="169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oyLosesHea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76903" y="0"/>
            <a:ext cx="6096000" cy="686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200" y="631212"/>
            <a:ext cx="3000703" cy="3046988"/>
          </a:xfrm>
          <a:prstGeom prst="rect">
            <a:avLst/>
          </a:prstGeom>
          <a:noFill/>
        </p:spPr>
        <p:txBody>
          <a:bodyPr wrap="square" rtlCol="0">
            <a:spAutoFit/>
          </a:bodyPr>
          <a:lstStyle/>
          <a:p>
            <a:r>
              <a:rPr lang="en-US" sz="4800" dirty="0" smtClean="0"/>
              <a:t>Emergence of “Worst-Case“ TB Scenarios</a:t>
            </a:r>
            <a:endParaRPr lang="en-US" sz="4800" dirty="0"/>
          </a:p>
        </p:txBody>
      </p:sp>
    </p:spTree>
    <p:extLst>
      <p:ext uri="{BB962C8B-B14F-4D97-AF65-F5344CB8AC3E}">
        <p14:creationId xmlns:p14="http://schemas.microsoft.com/office/powerpoint/2010/main" val="3804210004"/>
      </p:ext>
    </p:extLst>
  </p:cSld>
  <p:clrMapOvr>
    <a:masterClrMapping/>
  </p:clrMapOvr>
  <mc:AlternateContent xmlns:mc="http://schemas.openxmlformats.org/markup-compatibility/2006" xmlns:p14="http://schemas.microsoft.com/office/powerpoint/2010/main">
    <mc:Choice Requires="p14">
      <p:transition spd="slow" p14:dur="2000" advTm="1610"/>
    </mc:Choice>
    <mc:Fallback xmlns="">
      <p:transition spd="slow" advTm="161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69232075"/>
              </p:ext>
            </p:extLst>
          </p:nvPr>
        </p:nvGraphicFramePr>
        <p:xfrm>
          <a:off x="152400" y="381000"/>
          <a:ext cx="8763000" cy="647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76200" y="152399"/>
            <a:ext cx="6852389" cy="830997"/>
          </a:xfrm>
          <a:prstGeom prst="rect">
            <a:avLst/>
          </a:prstGeom>
        </p:spPr>
        <p:txBody>
          <a:bodyPr wrap="none">
            <a:spAutoFit/>
          </a:bodyPr>
          <a:lstStyle/>
          <a:p>
            <a:r>
              <a:rPr lang="en-US" sz="4800" dirty="0"/>
              <a:t>“Worst-Case“ TB Scenarios</a:t>
            </a:r>
          </a:p>
        </p:txBody>
      </p:sp>
    </p:spTree>
    <p:custDataLst>
      <p:tags r:id="rId1"/>
    </p:custDataLst>
    <p:extLst>
      <p:ext uri="{BB962C8B-B14F-4D97-AF65-F5344CB8AC3E}">
        <p14:creationId xmlns:p14="http://schemas.microsoft.com/office/powerpoint/2010/main" val="3220938472"/>
      </p:ext>
    </p:extLst>
  </p:cSld>
  <p:clrMapOvr>
    <a:masterClrMapping/>
  </p:clrMapOvr>
  <mc:AlternateContent xmlns:mc="http://schemas.openxmlformats.org/markup-compatibility/2006" xmlns:p14="http://schemas.microsoft.com/office/powerpoint/2010/main">
    <mc:Choice Requires="p14">
      <p:transition spd="slow" p14:dur="2000" advTm="10286"/>
    </mc:Choice>
    <mc:Fallback xmlns="">
      <p:transition spd="slow" advTm="102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724A16E9-9BB7-4D9C-9631-2D8DF5FBDA38}"/>
                                            </p:graphicEl>
                                          </p:spTgt>
                                        </p:tgtEl>
                                        <p:attrNameLst>
                                          <p:attrName>style.visibility</p:attrName>
                                        </p:attrNameLst>
                                      </p:cBhvr>
                                      <p:to>
                                        <p:strVal val="visible"/>
                                      </p:to>
                                    </p:set>
                                    <p:animEffect transition="in" filter="fade">
                                      <p:cBhvr>
                                        <p:cTn id="7" dur="500"/>
                                        <p:tgtEl>
                                          <p:spTgt spid="2">
                                            <p:graphicEl>
                                              <a:dgm id="{724A16E9-9BB7-4D9C-9631-2D8DF5FBDA3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701FF138-1E2B-48D1-8B02-2A083A9A04BA}"/>
                                            </p:graphicEl>
                                          </p:spTgt>
                                        </p:tgtEl>
                                        <p:attrNameLst>
                                          <p:attrName>style.visibility</p:attrName>
                                        </p:attrNameLst>
                                      </p:cBhvr>
                                      <p:to>
                                        <p:strVal val="visible"/>
                                      </p:to>
                                    </p:set>
                                    <p:animEffect transition="in" filter="fade">
                                      <p:cBhvr>
                                        <p:cTn id="10" dur="500"/>
                                        <p:tgtEl>
                                          <p:spTgt spid="2">
                                            <p:graphicEl>
                                              <a:dgm id="{701FF138-1E2B-48D1-8B02-2A083A9A04BA}"/>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49000F77-03A6-4CB8-BD23-EB4D8ECB7C8E}"/>
                                            </p:graphicEl>
                                          </p:spTgt>
                                        </p:tgtEl>
                                        <p:attrNameLst>
                                          <p:attrName>style.visibility</p:attrName>
                                        </p:attrNameLst>
                                      </p:cBhvr>
                                      <p:to>
                                        <p:strVal val="visible"/>
                                      </p:to>
                                    </p:set>
                                    <p:animEffect transition="in" filter="fade">
                                      <p:cBhvr>
                                        <p:cTn id="13" dur="500"/>
                                        <p:tgtEl>
                                          <p:spTgt spid="2">
                                            <p:graphicEl>
                                              <a:dgm id="{49000F77-03A6-4CB8-BD23-EB4D8ECB7C8E}"/>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graphicEl>
                                              <a:dgm id="{FB548066-51B8-4731-94F0-46CA6E6881FB}"/>
                                            </p:graphicEl>
                                          </p:spTgt>
                                        </p:tgtEl>
                                        <p:attrNameLst>
                                          <p:attrName>style.visibility</p:attrName>
                                        </p:attrNameLst>
                                      </p:cBhvr>
                                      <p:to>
                                        <p:strVal val="visible"/>
                                      </p:to>
                                    </p:set>
                                    <p:animEffect transition="in" filter="fade">
                                      <p:cBhvr>
                                        <p:cTn id="16" dur="500"/>
                                        <p:tgtEl>
                                          <p:spTgt spid="2">
                                            <p:graphicEl>
                                              <a:dgm id="{FB548066-51B8-4731-94F0-46CA6E6881FB}"/>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graphicEl>
                                              <a:dgm id="{D20ADC57-BC65-4851-BE56-C31BEDC8DF6A}"/>
                                            </p:graphicEl>
                                          </p:spTgt>
                                        </p:tgtEl>
                                        <p:attrNameLst>
                                          <p:attrName>style.visibility</p:attrName>
                                        </p:attrNameLst>
                                      </p:cBhvr>
                                      <p:to>
                                        <p:strVal val="visible"/>
                                      </p:to>
                                    </p:set>
                                    <p:animEffect transition="in" filter="fade">
                                      <p:cBhvr>
                                        <p:cTn id="19" dur="500"/>
                                        <p:tgtEl>
                                          <p:spTgt spid="2">
                                            <p:graphicEl>
                                              <a:dgm id="{D20ADC57-BC65-4851-BE56-C31BEDC8DF6A}"/>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graphicEl>
                                              <a:dgm id="{E495C007-FF97-424D-BB9B-842158F0B06F}"/>
                                            </p:graphicEl>
                                          </p:spTgt>
                                        </p:tgtEl>
                                        <p:attrNameLst>
                                          <p:attrName>style.visibility</p:attrName>
                                        </p:attrNameLst>
                                      </p:cBhvr>
                                      <p:to>
                                        <p:strVal val="visible"/>
                                      </p:to>
                                    </p:set>
                                    <p:animEffect transition="in" filter="fade">
                                      <p:cBhvr>
                                        <p:cTn id="22" dur="500"/>
                                        <p:tgtEl>
                                          <p:spTgt spid="2">
                                            <p:graphicEl>
                                              <a:dgm id="{E495C007-FF97-424D-BB9B-842158F0B06F}"/>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graphicEl>
                                              <a:dgm id="{5E114E7B-A9F0-486D-8A19-FA1735AC0FB7}"/>
                                            </p:graphicEl>
                                          </p:spTgt>
                                        </p:tgtEl>
                                        <p:attrNameLst>
                                          <p:attrName>style.visibility</p:attrName>
                                        </p:attrNameLst>
                                      </p:cBhvr>
                                      <p:to>
                                        <p:strVal val="visible"/>
                                      </p:to>
                                    </p:set>
                                    <p:animEffect transition="in" filter="fade">
                                      <p:cBhvr>
                                        <p:cTn id="25" dur="500"/>
                                        <p:tgtEl>
                                          <p:spTgt spid="2">
                                            <p:graphicEl>
                                              <a:dgm id="{5E114E7B-A9F0-486D-8A19-FA1735AC0FB7}"/>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graphicEl>
                                              <a:dgm id="{ECEED026-E271-470A-B770-B4310776FA7D}"/>
                                            </p:graphicEl>
                                          </p:spTgt>
                                        </p:tgtEl>
                                        <p:attrNameLst>
                                          <p:attrName>style.visibility</p:attrName>
                                        </p:attrNameLst>
                                      </p:cBhvr>
                                      <p:to>
                                        <p:strVal val="visible"/>
                                      </p:to>
                                    </p:set>
                                    <p:animEffect transition="in" filter="fade">
                                      <p:cBhvr>
                                        <p:cTn id="30" dur="500"/>
                                        <p:tgtEl>
                                          <p:spTgt spid="2">
                                            <p:graphicEl>
                                              <a:dgm id="{ECEED026-E271-470A-B770-B4310776FA7D}"/>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graphicEl>
                                              <a:dgm id="{468D2C51-F312-4EC4-93BC-22BB540FBD32}"/>
                                            </p:graphicEl>
                                          </p:spTgt>
                                        </p:tgtEl>
                                        <p:attrNameLst>
                                          <p:attrName>style.visibility</p:attrName>
                                        </p:attrNameLst>
                                      </p:cBhvr>
                                      <p:to>
                                        <p:strVal val="visible"/>
                                      </p:to>
                                    </p:set>
                                    <p:animEffect transition="in" filter="fade">
                                      <p:cBhvr>
                                        <p:cTn id="33" dur="500"/>
                                        <p:tgtEl>
                                          <p:spTgt spid="2">
                                            <p:graphicEl>
                                              <a:dgm id="{468D2C51-F312-4EC4-93BC-22BB540FBD32}"/>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graphicEl>
                                              <a:dgm id="{9049FE29-4240-4E81-BAF8-5F6967FAEFAE}"/>
                                            </p:graphicEl>
                                          </p:spTgt>
                                        </p:tgtEl>
                                        <p:attrNameLst>
                                          <p:attrName>style.visibility</p:attrName>
                                        </p:attrNameLst>
                                      </p:cBhvr>
                                      <p:to>
                                        <p:strVal val="visible"/>
                                      </p:to>
                                    </p:set>
                                    <p:animEffect transition="in" filter="fade">
                                      <p:cBhvr>
                                        <p:cTn id="36" dur="500"/>
                                        <p:tgtEl>
                                          <p:spTgt spid="2">
                                            <p:graphicEl>
                                              <a:dgm id="{9049FE29-4240-4E81-BAF8-5F6967FAEFAE}"/>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graphicEl>
                                              <a:dgm id="{18FE1DF5-E97B-4F3A-9283-A35D58B51952}"/>
                                            </p:graphicEl>
                                          </p:spTgt>
                                        </p:tgtEl>
                                        <p:attrNameLst>
                                          <p:attrName>style.visibility</p:attrName>
                                        </p:attrNameLst>
                                      </p:cBhvr>
                                      <p:to>
                                        <p:strVal val="visible"/>
                                      </p:to>
                                    </p:set>
                                    <p:animEffect transition="in" filter="fade">
                                      <p:cBhvr>
                                        <p:cTn id="41" dur="500"/>
                                        <p:tgtEl>
                                          <p:spTgt spid="2">
                                            <p:graphicEl>
                                              <a:dgm id="{18FE1DF5-E97B-4F3A-9283-A35D58B51952}"/>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graphicEl>
                                              <a:dgm id="{082F89DB-DCFB-4498-85C8-A4F236440F24}"/>
                                            </p:graphicEl>
                                          </p:spTgt>
                                        </p:tgtEl>
                                        <p:attrNameLst>
                                          <p:attrName>style.visibility</p:attrName>
                                        </p:attrNameLst>
                                      </p:cBhvr>
                                      <p:to>
                                        <p:strVal val="visible"/>
                                      </p:to>
                                    </p:set>
                                    <p:animEffect transition="in" filter="fade">
                                      <p:cBhvr>
                                        <p:cTn id="44" dur="500"/>
                                        <p:tgtEl>
                                          <p:spTgt spid="2">
                                            <p:graphicEl>
                                              <a:dgm id="{082F89DB-DCFB-4498-85C8-A4F236440F24}"/>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02F91C60-A9FC-43F9-A41D-DE9D95049364}"/>
                                            </p:graphicEl>
                                          </p:spTgt>
                                        </p:tgtEl>
                                        <p:attrNameLst>
                                          <p:attrName>style.visibility</p:attrName>
                                        </p:attrNameLst>
                                      </p:cBhvr>
                                      <p:to>
                                        <p:strVal val="visible"/>
                                      </p:to>
                                    </p:set>
                                    <p:animEffect transition="in" filter="fade">
                                      <p:cBhvr>
                                        <p:cTn id="47" dur="500"/>
                                        <p:tgtEl>
                                          <p:spTgt spid="2">
                                            <p:graphicEl>
                                              <a:dgm id="{02F91C60-A9FC-43F9-A41D-DE9D95049364}"/>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graphicEl>
                                              <a:dgm id="{3401B80D-6FD1-4D5C-85B8-DF76FDCC6A5F}"/>
                                            </p:graphicEl>
                                          </p:spTgt>
                                        </p:tgtEl>
                                        <p:attrNameLst>
                                          <p:attrName>style.visibility</p:attrName>
                                        </p:attrNameLst>
                                      </p:cBhvr>
                                      <p:to>
                                        <p:strVal val="visible"/>
                                      </p:to>
                                    </p:set>
                                    <p:animEffect transition="in" filter="fade">
                                      <p:cBhvr>
                                        <p:cTn id="50" dur="500"/>
                                        <p:tgtEl>
                                          <p:spTgt spid="2">
                                            <p:graphicEl>
                                              <a:dgm id="{3401B80D-6FD1-4D5C-85B8-DF76FDCC6A5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graphicEl>
                                              <a:dgm id="{09A9B7AB-2D9F-4079-B8C8-C4C7DA4B9449}"/>
                                            </p:graphicEl>
                                          </p:spTgt>
                                        </p:tgtEl>
                                        <p:attrNameLst>
                                          <p:attrName>style.visibility</p:attrName>
                                        </p:attrNameLst>
                                      </p:cBhvr>
                                      <p:to>
                                        <p:strVal val="visible"/>
                                      </p:to>
                                    </p:set>
                                    <p:animEffect transition="in" filter="fade">
                                      <p:cBhvr>
                                        <p:cTn id="55" dur="500"/>
                                        <p:tgtEl>
                                          <p:spTgt spid="2">
                                            <p:graphicEl>
                                              <a:dgm id="{09A9B7AB-2D9F-4079-B8C8-C4C7DA4B9449}"/>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graphicEl>
                                              <a:dgm id="{F052E9F2-70AC-460B-BE76-032BDB3CF950}"/>
                                            </p:graphicEl>
                                          </p:spTgt>
                                        </p:tgtEl>
                                        <p:attrNameLst>
                                          <p:attrName>style.visibility</p:attrName>
                                        </p:attrNameLst>
                                      </p:cBhvr>
                                      <p:to>
                                        <p:strVal val="visible"/>
                                      </p:to>
                                    </p:set>
                                    <p:animEffect transition="in" filter="fade">
                                      <p:cBhvr>
                                        <p:cTn id="58" dur="500"/>
                                        <p:tgtEl>
                                          <p:spTgt spid="2">
                                            <p:graphicEl>
                                              <a:dgm id="{F052E9F2-70AC-460B-BE76-032BDB3CF95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372600" cy="1371600"/>
          </a:xfrm>
          <a:solidFill>
            <a:schemeClr val="accent1">
              <a:lumMod val="60000"/>
              <a:lumOff val="40000"/>
            </a:schemeClr>
          </a:solidFill>
        </p:spPr>
        <p:txBody>
          <a:bodyPr>
            <a:normAutofit fontScale="90000"/>
          </a:bodyPr>
          <a:lstStyle/>
          <a:p>
            <a:r>
              <a:rPr lang="en-US" dirty="0" smtClean="0"/>
              <a:t>Ebola vs Tuberculosis </a:t>
            </a:r>
            <a:br>
              <a:rPr lang="en-US" dirty="0" smtClean="0"/>
            </a:br>
            <a:r>
              <a:rPr lang="en-US" dirty="0" smtClean="0"/>
              <a:t>Which Disease is Greatest Risk for US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143000"/>
            <a:ext cx="9144000" cy="5829299"/>
          </a:xfrm>
        </p:spPr>
      </p:pic>
    </p:spTree>
    <p:extLst>
      <p:ext uri="{BB962C8B-B14F-4D97-AF65-F5344CB8AC3E}">
        <p14:creationId xmlns:p14="http://schemas.microsoft.com/office/powerpoint/2010/main" val="1230891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217345" y="103742"/>
            <a:ext cx="8602535" cy="1325563"/>
          </a:xfrm>
        </p:spPr>
        <p:txBody>
          <a:bodyPr>
            <a:normAutofit fontScale="90000"/>
          </a:bodyPr>
          <a:lstStyle/>
          <a:p>
            <a:pPr algn="ctr"/>
            <a:r>
              <a:rPr lang="en-US" dirty="0" smtClean="0"/>
              <a:t>Ebola Epidemic in West Africa            (Dec. 2013-March 2016)</a:t>
            </a:r>
            <a:endParaRPr lang="en-US" dirty="0"/>
          </a:p>
        </p:txBody>
      </p:sp>
      <p:sp>
        <p:nvSpPr>
          <p:cNvPr id="9" name="TextBox 8"/>
          <p:cNvSpPr txBox="1"/>
          <p:nvPr>
            <p:custDataLst>
              <p:tags r:id="rId2"/>
            </p:custDataLst>
          </p:nvPr>
        </p:nvSpPr>
        <p:spPr>
          <a:xfrm>
            <a:off x="99941" y="1600200"/>
            <a:ext cx="2643259" cy="369332"/>
          </a:xfrm>
          <a:prstGeom prst="rect">
            <a:avLst/>
          </a:prstGeom>
          <a:solidFill>
            <a:srgbClr val="FF0000"/>
          </a:solidFill>
        </p:spPr>
        <p:txBody>
          <a:bodyPr wrap="square" rtlCol="0">
            <a:spAutoFit/>
          </a:bodyPr>
          <a:lstStyle/>
          <a:p>
            <a:r>
              <a:rPr lang="en-US" b="1" dirty="0" smtClean="0">
                <a:solidFill>
                  <a:schemeClr val="bg1"/>
                </a:solidFill>
              </a:rPr>
              <a:t>As of 25 March 2016: </a:t>
            </a:r>
          </a:p>
        </p:txBody>
      </p:sp>
      <p:sp>
        <p:nvSpPr>
          <p:cNvPr id="11" name="Rectangle 10"/>
          <p:cNvSpPr/>
          <p:nvPr>
            <p:custDataLst>
              <p:tags r:id="rId3"/>
            </p:custDataLst>
          </p:nvPr>
        </p:nvSpPr>
        <p:spPr>
          <a:xfrm>
            <a:off x="99941" y="6379247"/>
            <a:ext cx="4924425" cy="307777"/>
          </a:xfrm>
          <a:prstGeom prst="rect">
            <a:avLst/>
          </a:prstGeom>
        </p:spPr>
        <p:txBody>
          <a:bodyPr wrap="square">
            <a:spAutoFit/>
          </a:bodyPr>
          <a:lstStyle/>
          <a:p>
            <a:r>
              <a:rPr lang="en-US" sz="1400" dirty="0">
                <a:solidFill>
                  <a:schemeClr val="tx1">
                    <a:lumMod val="50000"/>
                    <a:lumOff val="50000"/>
                  </a:schemeClr>
                </a:solidFill>
              </a:rPr>
              <a:t>http://www.who.int/csr/disease/ebola/situation-reports/en</a:t>
            </a:r>
            <a:r>
              <a:rPr lang="en-US" sz="1400" dirty="0" smtClean="0">
                <a:solidFill>
                  <a:schemeClr val="tx1">
                    <a:lumMod val="50000"/>
                    <a:lumOff val="50000"/>
                  </a:schemeClr>
                </a:solidFill>
                <a:hlinkClick r:id="rId7"/>
              </a:rPr>
              <a:t>/</a:t>
            </a:r>
            <a:r>
              <a:rPr lang="en-US" sz="1400" dirty="0" smtClean="0">
                <a:solidFill>
                  <a:schemeClr val="tx1">
                    <a:lumMod val="50000"/>
                    <a:lumOff val="50000"/>
                  </a:schemeClr>
                </a:solidFill>
              </a:rPr>
              <a:t> </a:t>
            </a:r>
            <a:endParaRPr lang="en-US" sz="1400" dirty="0">
              <a:solidFill>
                <a:schemeClr val="tx1">
                  <a:lumMod val="50000"/>
                  <a:lumOff val="50000"/>
                </a:schemeClr>
              </a:solidFill>
            </a:endParaRPr>
          </a:p>
        </p:txBody>
      </p:sp>
      <p:graphicFrame>
        <p:nvGraphicFramePr>
          <p:cNvPr id="2" name="Table 1"/>
          <p:cNvGraphicFramePr>
            <a:graphicFrameLocks noGrp="1"/>
          </p:cNvGraphicFramePr>
          <p:nvPr>
            <p:custDataLst>
              <p:tags r:id="rId4"/>
            </p:custDataLst>
            <p:extLst>
              <p:ext uri="{D42A27DB-BD31-4B8C-83A1-F6EECF244321}">
                <p14:modId xmlns:p14="http://schemas.microsoft.com/office/powerpoint/2010/main" val="490953803"/>
              </p:ext>
            </p:extLst>
          </p:nvPr>
        </p:nvGraphicFramePr>
        <p:xfrm>
          <a:off x="99941" y="1969532"/>
          <a:ext cx="4394085" cy="4248952"/>
        </p:xfrm>
        <a:graphic>
          <a:graphicData uri="http://schemas.openxmlformats.org/drawingml/2006/table">
            <a:tbl>
              <a:tblPr firstRow="1" bandRow="1">
                <a:tableStyleId>{073A0DAA-6AF3-43AB-8588-CEC1D06C72B9}</a:tableStyleId>
              </a:tblPr>
              <a:tblGrid>
                <a:gridCol w="1464695"/>
                <a:gridCol w="1464695"/>
                <a:gridCol w="1464695"/>
              </a:tblGrid>
              <a:tr h="419650">
                <a:tc>
                  <a:txBody>
                    <a:bodyPr/>
                    <a:lstStyle/>
                    <a:p>
                      <a:r>
                        <a:rPr lang="en-US" dirty="0" smtClean="0"/>
                        <a:t>Country</a:t>
                      </a:r>
                      <a:endParaRPr lang="en-US" dirty="0"/>
                    </a:p>
                  </a:txBody>
                  <a:tcPr marL="68580" marR="68580"/>
                </a:tc>
                <a:tc>
                  <a:txBody>
                    <a:bodyPr/>
                    <a:lstStyle/>
                    <a:p>
                      <a:r>
                        <a:rPr lang="en-US" dirty="0" smtClean="0"/>
                        <a:t>Cases</a:t>
                      </a:r>
                      <a:endParaRPr lang="en-US" dirty="0"/>
                    </a:p>
                  </a:txBody>
                  <a:tcPr marL="68580" marR="68580"/>
                </a:tc>
                <a:tc>
                  <a:txBody>
                    <a:bodyPr/>
                    <a:lstStyle/>
                    <a:p>
                      <a:r>
                        <a:rPr lang="en-US" dirty="0" smtClean="0"/>
                        <a:t>Deaths (%)</a:t>
                      </a:r>
                      <a:endParaRPr lang="en-US" dirty="0"/>
                    </a:p>
                  </a:txBody>
                  <a:tcPr marL="68580" marR="68580"/>
                </a:tc>
              </a:tr>
              <a:tr h="425478">
                <a:tc>
                  <a:txBody>
                    <a:bodyPr/>
                    <a:lstStyle/>
                    <a:p>
                      <a:r>
                        <a:rPr lang="en-US" b="1" dirty="0" smtClean="0"/>
                        <a:t>Guinea</a:t>
                      </a:r>
                      <a:endParaRPr lang="en-US" b="1" dirty="0"/>
                    </a:p>
                  </a:txBody>
                  <a:tcPr marL="68580" marR="68580"/>
                </a:tc>
                <a:tc>
                  <a:txBody>
                    <a:bodyPr/>
                    <a:lstStyle/>
                    <a:p>
                      <a:pPr algn="ctr"/>
                      <a:r>
                        <a:rPr lang="en-US" dirty="0" smtClean="0"/>
                        <a:t>3804</a:t>
                      </a:r>
                      <a:endParaRPr lang="en-US" dirty="0"/>
                    </a:p>
                  </a:txBody>
                  <a:tcPr marL="68580" marR="68580"/>
                </a:tc>
                <a:tc>
                  <a:txBody>
                    <a:bodyPr/>
                    <a:lstStyle/>
                    <a:p>
                      <a:pPr algn="ctr"/>
                      <a:r>
                        <a:rPr lang="en-US" dirty="0" smtClean="0"/>
                        <a:t>2536 (66.7)</a:t>
                      </a:r>
                      <a:endParaRPr lang="en-US" dirty="0"/>
                    </a:p>
                  </a:txBody>
                  <a:tcPr marL="68580" marR="68580"/>
                </a:tc>
              </a:tr>
              <a:tr h="425478">
                <a:tc>
                  <a:txBody>
                    <a:bodyPr/>
                    <a:lstStyle/>
                    <a:p>
                      <a:r>
                        <a:rPr lang="en-US" b="1" dirty="0" smtClean="0"/>
                        <a:t>Liberia</a:t>
                      </a:r>
                      <a:endParaRPr lang="en-US" b="1" dirty="0"/>
                    </a:p>
                  </a:txBody>
                  <a:tcPr marL="68580" marR="68580"/>
                </a:tc>
                <a:tc>
                  <a:txBody>
                    <a:bodyPr/>
                    <a:lstStyle/>
                    <a:p>
                      <a:pPr algn="ctr"/>
                      <a:r>
                        <a:rPr lang="en-US" dirty="0" smtClean="0"/>
                        <a:t>10666</a:t>
                      </a:r>
                      <a:endParaRPr lang="en-US" dirty="0"/>
                    </a:p>
                  </a:txBody>
                  <a:tcPr marL="68580" marR="68580"/>
                </a:tc>
                <a:tc>
                  <a:txBody>
                    <a:bodyPr/>
                    <a:lstStyle/>
                    <a:p>
                      <a:pPr algn="ctr"/>
                      <a:r>
                        <a:rPr lang="en-US" dirty="0" smtClean="0"/>
                        <a:t>4806 (45.0)</a:t>
                      </a:r>
                    </a:p>
                  </a:txBody>
                  <a:tcPr marL="68580" marR="68580"/>
                </a:tc>
              </a:tr>
              <a:tr h="425478">
                <a:tc>
                  <a:txBody>
                    <a:bodyPr/>
                    <a:lstStyle/>
                    <a:p>
                      <a:r>
                        <a:rPr lang="en-US" b="1" dirty="0" smtClean="0"/>
                        <a:t>Sierra Leone</a:t>
                      </a:r>
                      <a:endParaRPr lang="en-US" b="1" dirty="0"/>
                    </a:p>
                  </a:txBody>
                  <a:tcPr marL="68580" marR="68580"/>
                </a:tc>
                <a:tc>
                  <a:txBody>
                    <a:bodyPr/>
                    <a:lstStyle/>
                    <a:p>
                      <a:pPr algn="ctr"/>
                      <a:r>
                        <a:rPr lang="en-US" dirty="0" smtClean="0"/>
                        <a:t>14124</a:t>
                      </a:r>
                      <a:endParaRPr lang="en-US" dirty="0"/>
                    </a:p>
                  </a:txBody>
                  <a:tcPr marL="68580" marR="68580"/>
                </a:tc>
                <a:tc>
                  <a:txBody>
                    <a:bodyPr/>
                    <a:lstStyle/>
                    <a:p>
                      <a:pPr algn="ctr"/>
                      <a:r>
                        <a:rPr lang="en-US" baseline="0" dirty="0" smtClean="0"/>
                        <a:t>3956 (28.0</a:t>
                      </a:r>
                      <a:r>
                        <a:rPr lang="en-US" dirty="0" smtClean="0"/>
                        <a:t>)</a:t>
                      </a:r>
                      <a:endParaRPr lang="en-US" dirty="0"/>
                    </a:p>
                  </a:txBody>
                  <a:tcPr marL="68580" marR="68580"/>
                </a:tc>
              </a:tr>
              <a:tr h="425478">
                <a:tc>
                  <a:txBody>
                    <a:bodyPr/>
                    <a:lstStyle/>
                    <a:p>
                      <a:r>
                        <a:rPr lang="en-US" b="1" dirty="0" smtClean="0"/>
                        <a:t>Nigeria</a:t>
                      </a:r>
                      <a:endParaRPr lang="en-US" b="1" dirty="0"/>
                    </a:p>
                  </a:txBody>
                  <a:tcPr marL="68580" marR="68580"/>
                </a:tc>
                <a:tc>
                  <a:txBody>
                    <a:bodyPr/>
                    <a:lstStyle/>
                    <a:p>
                      <a:pPr algn="ctr"/>
                      <a:r>
                        <a:rPr lang="en-US" dirty="0" smtClean="0"/>
                        <a:t>20</a:t>
                      </a:r>
                      <a:endParaRPr lang="en-US" dirty="0"/>
                    </a:p>
                  </a:txBody>
                  <a:tcPr marL="68580" marR="68580"/>
                </a:tc>
                <a:tc>
                  <a:txBody>
                    <a:bodyPr/>
                    <a:lstStyle/>
                    <a:p>
                      <a:pPr algn="ctr"/>
                      <a:r>
                        <a:rPr lang="en-US" baseline="0" dirty="0" smtClean="0"/>
                        <a:t>8 </a:t>
                      </a:r>
                      <a:r>
                        <a:rPr lang="en-US" dirty="0" smtClean="0"/>
                        <a:t>(40)</a:t>
                      </a:r>
                      <a:endParaRPr lang="en-US" dirty="0"/>
                    </a:p>
                  </a:txBody>
                  <a:tcPr marL="68580" marR="68580"/>
                </a:tc>
              </a:tr>
              <a:tr h="425478">
                <a:tc>
                  <a:txBody>
                    <a:bodyPr/>
                    <a:lstStyle/>
                    <a:p>
                      <a:r>
                        <a:rPr lang="en-US" b="1" dirty="0" smtClean="0"/>
                        <a:t>Senegal</a:t>
                      </a:r>
                      <a:endParaRPr lang="en-US" b="1" dirty="0"/>
                    </a:p>
                  </a:txBody>
                  <a:tcPr marL="68580" marR="68580"/>
                </a:tc>
                <a:tc>
                  <a:txBody>
                    <a:bodyPr/>
                    <a:lstStyle/>
                    <a:p>
                      <a:pPr algn="ctr"/>
                      <a:r>
                        <a:rPr lang="en-US" dirty="0" smtClean="0"/>
                        <a:t>1</a:t>
                      </a:r>
                      <a:endParaRPr lang="en-US" dirty="0"/>
                    </a:p>
                  </a:txBody>
                  <a:tcPr marL="68580" marR="68580"/>
                </a:tc>
                <a:tc>
                  <a:txBody>
                    <a:bodyPr/>
                    <a:lstStyle/>
                    <a:p>
                      <a:pPr algn="ctr"/>
                      <a:r>
                        <a:rPr lang="en-US" dirty="0" smtClean="0"/>
                        <a:t>0 (0)</a:t>
                      </a:r>
                      <a:endParaRPr lang="en-US" dirty="0"/>
                    </a:p>
                  </a:txBody>
                  <a:tcPr marL="68580" marR="68580"/>
                </a:tc>
              </a:tr>
              <a:tr h="425478">
                <a:tc>
                  <a:txBody>
                    <a:bodyPr/>
                    <a:lstStyle/>
                    <a:p>
                      <a:r>
                        <a:rPr lang="en-US" b="1" dirty="0" err="1" smtClean="0"/>
                        <a:t>Mali</a:t>
                      </a:r>
                      <a:endParaRPr lang="en-US" b="1" dirty="0"/>
                    </a:p>
                  </a:txBody>
                  <a:tcPr marL="68580" marR="68580"/>
                </a:tc>
                <a:tc>
                  <a:txBody>
                    <a:bodyPr/>
                    <a:lstStyle/>
                    <a:p>
                      <a:pPr algn="ctr"/>
                      <a:r>
                        <a:rPr lang="en-US" dirty="0" smtClean="0"/>
                        <a:t>8</a:t>
                      </a:r>
                      <a:endParaRPr lang="en-US" dirty="0"/>
                    </a:p>
                  </a:txBody>
                  <a:tcPr marL="68580" marR="68580"/>
                </a:tc>
                <a:tc>
                  <a:txBody>
                    <a:bodyPr/>
                    <a:lstStyle/>
                    <a:p>
                      <a:pPr algn="ctr"/>
                      <a:r>
                        <a:rPr lang="en-US" dirty="0" smtClean="0"/>
                        <a:t>6 (75)</a:t>
                      </a:r>
                      <a:endParaRPr lang="en-US" dirty="0"/>
                    </a:p>
                  </a:txBody>
                  <a:tcPr marL="68580" marR="68580"/>
                </a:tc>
              </a:tr>
              <a:tr h="425478">
                <a:tc>
                  <a:txBody>
                    <a:bodyPr/>
                    <a:lstStyle/>
                    <a:p>
                      <a:r>
                        <a:rPr lang="en-US" b="1" dirty="0" smtClean="0"/>
                        <a:t>Spain</a:t>
                      </a:r>
                      <a:endParaRPr lang="en-US" b="1" dirty="0"/>
                    </a:p>
                  </a:txBody>
                  <a:tcPr marL="68580" marR="68580"/>
                </a:tc>
                <a:tc>
                  <a:txBody>
                    <a:bodyPr/>
                    <a:lstStyle/>
                    <a:p>
                      <a:pPr algn="ctr"/>
                      <a:r>
                        <a:rPr lang="en-US" dirty="0" smtClean="0"/>
                        <a:t>1</a:t>
                      </a:r>
                      <a:endParaRPr lang="en-US" dirty="0"/>
                    </a:p>
                  </a:txBody>
                  <a:tcPr marL="68580" marR="68580"/>
                </a:tc>
                <a:tc>
                  <a:txBody>
                    <a:bodyPr/>
                    <a:lstStyle/>
                    <a:p>
                      <a:pPr algn="ctr"/>
                      <a:r>
                        <a:rPr lang="en-US" dirty="0" smtClean="0"/>
                        <a:t>0 (0)</a:t>
                      </a:r>
                      <a:endParaRPr lang="en-US" dirty="0"/>
                    </a:p>
                  </a:txBody>
                  <a:tcPr marL="68580" marR="68580"/>
                </a:tc>
              </a:tr>
              <a:tr h="425478">
                <a:tc>
                  <a:txBody>
                    <a:bodyPr/>
                    <a:lstStyle/>
                    <a:p>
                      <a:r>
                        <a:rPr lang="en-US" b="1" dirty="0" smtClean="0"/>
                        <a:t>USA</a:t>
                      </a:r>
                      <a:endParaRPr lang="en-US" b="1" dirty="0"/>
                    </a:p>
                  </a:txBody>
                  <a:tcPr marL="68580" marR="68580"/>
                </a:tc>
                <a:tc>
                  <a:txBody>
                    <a:bodyPr/>
                    <a:lstStyle/>
                    <a:p>
                      <a:pPr algn="ctr"/>
                      <a:r>
                        <a:rPr lang="en-US" dirty="0" smtClean="0"/>
                        <a:t>4</a:t>
                      </a:r>
                      <a:endParaRPr lang="en-US" dirty="0"/>
                    </a:p>
                  </a:txBody>
                  <a:tcPr marL="68580" marR="68580"/>
                </a:tc>
                <a:tc>
                  <a:txBody>
                    <a:bodyPr/>
                    <a:lstStyle/>
                    <a:p>
                      <a:pPr algn="ctr"/>
                      <a:r>
                        <a:rPr lang="en-US" dirty="0" smtClean="0"/>
                        <a:t>1 (25)</a:t>
                      </a:r>
                      <a:endParaRPr lang="en-US" dirty="0"/>
                    </a:p>
                  </a:txBody>
                  <a:tcPr marL="68580" marR="68580"/>
                </a:tc>
              </a:tr>
              <a:tr h="425478">
                <a:tc>
                  <a:txBody>
                    <a:bodyPr/>
                    <a:lstStyle/>
                    <a:p>
                      <a:r>
                        <a:rPr lang="en-US" b="1" dirty="0" smtClean="0"/>
                        <a:t>Total</a:t>
                      </a:r>
                      <a:endParaRPr lang="en-US" b="1" dirty="0"/>
                    </a:p>
                  </a:txBody>
                  <a:tcPr marL="68580" marR="68580"/>
                </a:tc>
                <a:tc>
                  <a:txBody>
                    <a:bodyPr/>
                    <a:lstStyle/>
                    <a:p>
                      <a:pPr algn="ctr"/>
                      <a:r>
                        <a:rPr lang="en-US" dirty="0" smtClean="0"/>
                        <a:t>28,603</a:t>
                      </a:r>
                      <a:endParaRPr lang="en-US" dirty="0"/>
                    </a:p>
                  </a:txBody>
                  <a:tcPr marL="68580" marR="68580"/>
                </a:tc>
                <a:tc>
                  <a:txBody>
                    <a:bodyPr/>
                    <a:lstStyle/>
                    <a:p>
                      <a:pPr algn="ctr"/>
                      <a:r>
                        <a:rPr lang="en-US" dirty="0" smtClean="0"/>
                        <a:t>11,301 (39.5)</a:t>
                      </a:r>
                      <a:endParaRPr lang="en-US" dirty="0"/>
                    </a:p>
                  </a:txBody>
                  <a:tcPr marL="68580" marR="68580"/>
                </a:tc>
              </a:tr>
            </a:tbl>
          </a:graphicData>
        </a:graphic>
      </p:graphicFrame>
      <p:pic>
        <p:nvPicPr>
          <p:cNvPr id="6" name="Picture 5"/>
          <p:cNvPicPr>
            <a:picLocks noChangeAspect="1"/>
          </p:cNvPicPr>
          <p:nvPr>
            <p:custDataLst>
              <p:tags r:id="rId5"/>
            </p:custDataLst>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a:ext>
            </a:extLst>
          </a:blip>
          <a:stretch>
            <a:fillRect/>
          </a:stretch>
        </p:blipFill>
        <p:spPr>
          <a:xfrm>
            <a:off x="4495800" y="1600200"/>
            <a:ext cx="4543621" cy="4969946"/>
          </a:xfrm>
          <a:prstGeom prst="rect">
            <a:avLst/>
          </a:prstGeom>
          <a:ln>
            <a:noFill/>
          </a:ln>
          <a:effectLst>
            <a:softEdge rad="112500"/>
          </a:effectLst>
        </p:spPr>
      </p:pic>
    </p:spTree>
    <p:extLst>
      <p:ext uri="{BB962C8B-B14F-4D97-AF65-F5344CB8AC3E}">
        <p14:creationId xmlns:p14="http://schemas.microsoft.com/office/powerpoint/2010/main" val="345711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13" y="1828800"/>
            <a:ext cx="9144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304800"/>
            <a:ext cx="8458200" cy="1754326"/>
          </a:xfrm>
          <a:prstGeom prst="rect">
            <a:avLst/>
          </a:prstGeom>
        </p:spPr>
        <p:txBody>
          <a:bodyPr wrap="square">
            <a:spAutoFit/>
          </a:bodyPr>
          <a:lstStyle/>
          <a:p>
            <a:pPr algn="ctr"/>
            <a:r>
              <a:rPr lang="en-US" sz="3600" dirty="0">
                <a:solidFill>
                  <a:prstClr val="white"/>
                </a:solidFill>
              </a:rPr>
              <a:t>Funding for CDC for Domestic TB  has been stagnant for the past 5 years (2010-2015) at $135 Million </a:t>
            </a:r>
          </a:p>
        </p:txBody>
      </p:sp>
    </p:spTree>
    <p:extLst>
      <p:ext uri="{BB962C8B-B14F-4D97-AF65-F5344CB8AC3E}">
        <p14:creationId xmlns:p14="http://schemas.microsoft.com/office/powerpoint/2010/main" val="3651377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yeupsac.files.wordpress.com/2015/08/denied-stamp.png?w=508&amp;h=25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2400" y="304800"/>
            <a:ext cx="4762500" cy="2305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2967335"/>
            <a:ext cx="8001000" cy="3046988"/>
          </a:xfrm>
          <a:prstGeom prst="rect">
            <a:avLst/>
          </a:prstGeom>
        </p:spPr>
        <p:txBody>
          <a:bodyPr wrap="square">
            <a:spAutoFit/>
          </a:bodyPr>
          <a:lstStyle/>
          <a:p>
            <a:pPr algn="ctr"/>
            <a:r>
              <a:rPr lang="en-US" sz="4800" dirty="0">
                <a:solidFill>
                  <a:prstClr val="black"/>
                </a:solidFill>
              </a:rPr>
              <a:t>Request for $243 Million (To meet the National TB Elimination Plan Goals) has been denied every year. </a:t>
            </a:r>
          </a:p>
        </p:txBody>
      </p:sp>
    </p:spTree>
    <p:extLst>
      <p:ext uri="{BB962C8B-B14F-4D97-AF65-F5344CB8AC3E}">
        <p14:creationId xmlns:p14="http://schemas.microsoft.com/office/powerpoint/2010/main" val="3265654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0" y="457200"/>
            <a:ext cx="9144000" cy="830997"/>
          </a:xfrm>
          <a:prstGeom prst="rect">
            <a:avLst/>
          </a:prstGeom>
          <a:solidFill>
            <a:srgbClr val="2F5897">
              <a:alpha val="78824"/>
            </a:srgbClr>
          </a:solidFill>
        </p:spPr>
        <p:txBody>
          <a:bodyPr wrap="square">
            <a:spAutoFit/>
          </a:bodyPr>
          <a:lstStyle/>
          <a:p>
            <a:pPr algn="ctr"/>
            <a:r>
              <a:rPr lang="en-US" sz="4800" dirty="0">
                <a:solidFill>
                  <a:prstClr val="white"/>
                </a:solidFill>
              </a:rPr>
              <a:t>US Response to Other Diseases</a:t>
            </a:r>
          </a:p>
        </p:txBody>
      </p:sp>
    </p:spTree>
    <p:extLst>
      <p:ext uri="{BB962C8B-B14F-4D97-AF65-F5344CB8AC3E}">
        <p14:creationId xmlns:p14="http://schemas.microsoft.com/office/powerpoint/2010/main" val="4169854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95400"/>
            <a:ext cx="3810000" cy="4524315"/>
          </a:xfrm>
          <a:prstGeom prst="rect">
            <a:avLst/>
          </a:prstGeom>
        </p:spPr>
        <p:txBody>
          <a:bodyPr wrap="square">
            <a:spAutoFit/>
          </a:bodyPr>
          <a:lstStyle/>
          <a:p>
            <a:r>
              <a:rPr lang="en-US" sz="3200" dirty="0">
                <a:solidFill>
                  <a:prstClr val="black"/>
                </a:solidFill>
              </a:rPr>
              <a:t>71 year old female with recurrent productive cough 7/2/15 abnormal CXR and CT scan that revealed RLL nodule (13mm) and Bilateral upper lobe infiltrates</a:t>
            </a:r>
          </a:p>
          <a:p>
            <a:r>
              <a:rPr lang="en-US" sz="3200" dirty="0">
                <a:solidFill>
                  <a:prstClr val="black"/>
                </a:solidFill>
              </a:rPr>
              <a:t>7/16/15</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02831" y="0"/>
            <a:ext cx="4541169" cy="6858000"/>
          </a:xfrm>
          <a:prstGeom prst="rect">
            <a:avLst/>
          </a:prstGeom>
        </p:spPr>
      </p:pic>
    </p:spTree>
    <p:extLst>
      <p:ext uri="{BB962C8B-B14F-4D97-AF65-F5344CB8AC3E}">
        <p14:creationId xmlns:p14="http://schemas.microsoft.com/office/powerpoint/2010/main" val="1341779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7857" y="0"/>
            <a:ext cx="4956143" cy="6858000"/>
          </a:xfrm>
          <a:prstGeom prst="rect">
            <a:avLst/>
          </a:prstGeom>
        </p:spPr>
      </p:pic>
      <p:sp>
        <p:nvSpPr>
          <p:cNvPr id="4" name="Rectangle 3"/>
          <p:cNvSpPr/>
          <p:nvPr/>
        </p:nvSpPr>
        <p:spPr>
          <a:xfrm>
            <a:off x="189931" y="1413063"/>
            <a:ext cx="3733800" cy="4031873"/>
          </a:xfrm>
          <a:prstGeom prst="rect">
            <a:avLst/>
          </a:prstGeom>
        </p:spPr>
        <p:txBody>
          <a:bodyPr wrap="square">
            <a:spAutoFit/>
          </a:bodyPr>
          <a:lstStyle/>
          <a:p>
            <a:r>
              <a:rPr lang="en-US" sz="3200" dirty="0">
                <a:solidFill>
                  <a:prstClr val="white"/>
                </a:solidFill>
              </a:rPr>
              <a:t>Ebola:</a:t>
            </a:r>
          </a:p>
          <a:p>
            <a:r>
              <a:rPr lang="en-US" sz="3200" dirty="0">
                <a:solidFill>
                  <a:prstClr val="white"/>
                </a:solidFill>
              </a:rPr>
              <a:t>2014     $2 Billion</a:t>
            </a:r>
          </a:p>
          <a:p>
            <a:r>
              <a:rPr lang="en-US" sz="3200" dirty="0">
                <a:solidFill>
                  <a:prstClr val="white"/>
                </a:solidFill>
              </a:rPr>
              <a:t>2015     $266 Million</a:t>
            </a:r>
          </a:p>
          <a:p>
            <a:r>
              <a:rPr lang="en-US" sz="3200" dirty="0">
                <a:solidFill>
                  <a:prstClr val="white"/>
                </a:solidFill>
              </a:rPr>
              <a:t>2016      $8.7 Million</a:t>
            </a:r>
          </a:p>
          <a:p>
            <a:endParaRPr lang="en-US" sz="3200" dirty="0" smtClean="0">
              <a:solidFill>
                <a:prstClr val="white"/>
              </a:solidFill>
            </a:endParaRPr>
          </a:p>
          <a:p>
            <a:r>
              <a:rPr lang="en-US" sz="3200" dirty="0" smtClean="0">
                <a:solidFill>
                  <a:prstClr val="white"/>
                </a:solidFill>
              </a:rPr>
              <a:t>Ebola </a:t>
            </a:r>
            <a:r>
              <a:rPr lang="en-US" sz="3200" dirty="0">
                <a:solidFill>
                  <a:prstClr val="white"/>
                </a:solidFill>
              </a:rPr>
              <a:t>cases/deaths/US</a:t>
            </a:r>
          </a:p>
          <a:p>
            <a:r>
              <a:rPr lang="en-US" sz="3200" dirty="0">
                <a:solidFill>
                  <a:prstClr val="white"/>
                </a:solidFill>
              </a:rPr>
              <a:t>4/1</a:t>
            </a:r>
          </a:p>
        </p:txBody>
      </p:sp>
    </p:spTree>
    <p:extLst>
      <p:ext uri="{BB962C8B-B14F-4D97-AF65-F5344CB8AC3E}">
        <p14:creationId xmlns:p14="http://schemas.microsoft.com/office/powerpoint/2010/main" val="1875913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9334"/>
            <a:ext cx="9144001" cy="6877334"/>
          </a:xfrm>
          <a:prstGeom prst="rect">
            <a:avLst/>
          </a:prstGeom>
        </p:spPr>
      </p:pic>
      <p:sp>
        <p:nvSpPr>
          <p:cNvPr id="3" name="Rectangle 2"/>
          <p:cNvSpPr/>
          <p:nvPr/>
        </p:nvSpPr>
        <p:spPr>
          <a:xfrm>
            <a:off x="0" y="5029200"/>
            <a:ext cx="9144000" cy="1446550"/>
          </a:xfrm>
          <a:prstGeom prst="rect">
            <a:avLst/>
          </a:prstGeom>
          <a:solidFill>
            <a:srgbClr val="00CC00">
              <a:alpha val="49804"/>
            </a:srgbClr>
          </a:solidFill>
        </p:spPr>
        <p:txBody>
          <a:bodyPr wrap="square">
            <a:spAutoFit/>
          </a:bodyPr>
          <a:lstStyle/>
          <a:p>
            <a:pPr algn="ctr"/>
            <a:r>
              <a:rPr lang="en-US" sz="4400" dirty="0" err="1">
                <a:solidFill>
                  <a:prstClr val="white"/>
                </a:solidFill>
              </a:rPr>
              <a:t>Zika</a:t>
            </a:r>
            <a:r>
              <a:rPr lang="en-US" sz="4400" dirty="0">
                <a:solidFill>
                  <a:prstClr val="white"/>
                </a:solidFill>
              </a:rPr>
              <a:t>   </a:t>
            </a:r>
            <a:r>
              <a:rPr lang="en-US" sz="4400" dirty="0" smtClean="0">
                <a:solidFill>
                  <a:prstClr val="white"/>
                </a:solidFill>
              </a:rPr>
              <a:t>2016     $</a:t>
            </a:r>
            <a:r>
              <a:rPr lang="en-US" sz="4400" dirty="0">
                <a:solidFill>
                  <a:prstClr val="white"/>
                </a:solidFill>
              </a:rPr>
              <a:t>1.8 Billion</a:t>
            </a:r>
          </a:p>
          <a:p>
            <a:pPr algn="ctr"/>
            <a:r>
              <a:rPr lang="en-US" sz="4400" dirty="0" smtClean="0">
                <a:solidFill>
                  <a:prstClr val="white"/>
                </a:solidFill>
              </a:rPr>
              <a:t>cases/deaths/US 273</a:t>
            </a:r>
            <a:r>
              <a:rPr lang="en-US" sz="4400" dirty="0">
                <a:solidFill>
                  <a:prstClr val="white"/>
                </a:solidFill>
              </a:rPr>
              <a:t>*/0</a:t>
            </a:r>
          </a:p>
        </p:txBody>
      </p:sp>
    </p:spTree>
    <p:extLst>
      <p:ext uri="{BB962C8B-B14F-4D97-AF65-F5344CB8AC3E}">
        <p14:creationId xmlns:p14="http://schemas.microsoft.com/office/powerpoint/2010/main" val="792320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762"/>
            <a:ext cx="9144000" cy="6848475"/>
          </a:xfrm>
          <a:prstGeom prst="rect">
            <a:avLst/>
          </a:prstGeom>
        </p:spPr>
      </p:pic>
      <p:sp>
        <p:nvSpPr>
          <p:cNvPr id="3" name="TextBox 2"/>
          <p:cNvSpPr txBox="1"/>
          <p:nvPr/>
        </p:nvSpPr>
        <p:spPr>
          <a:xfrm>
            <a:off x="0" y="5594866"/>
            <a:ext cx="9144000" cy="707886"/>
          </a:xfrm>
          <a:prstGeom prst="rect">
            <a:avLst/>
          </a:prstGeom>
          <a:solidFill>
            <a:srgbClr val="686868"/>
          </a:solidFill>
        </p:spPr>
        <p:txBody>
          <a:bodyPr wrap="square" rtlCol="0">
            <a:spAutoFit/>
          </a:bodyPr>
          <a:lstStyle/>
          <a:p>
            <a:r>
              <a:rPr lang="en-US" sz="4000" dirty="0" smtClean="0">
                <a:solidFill>
                  <a:schemeClr val="bg1"/>
                </a:solidFill>
              </a:rPr>
              <a:t>Burden of Tuberculosis in the United States</a:t>
            </a:r>
            <a:endParaRPr lang="en-US" sz="4000" dirty="0">
              <a:solidFill>
                <a:schemeClr val="bg1"/>
              </a:solidFill>
            </a:endParaRPr>
          </a:p>
        </p:txBody>
      </p:sp>
    </p:spTree>
    <p:extLst>
      <p:ext uri="{BB962C8B-B14F-4D97-AF65-F5344CB8AC3E}">
        <p14:creationId xmlns:p14="http://schemas.microsoft.com/office/powerpoint/2010/main" val="2203860967"/>
      </p:ext>
    </p:extLst>
  </p:cSld>
  <p:clrMapOvr>
    <a:masterClrMapping/>
  </p:clrMapOvr>
  <mc:AlternateContent xmlns:mc="http://schemas.openxmlformats.org/markup-compatibility/2006" xmlns:p14="http://schemas.microsoft.com/office/powerpoint/2010/main">
    <mc:Choice Requires="p14">
      <p:transition spd="slow" p14:dur="2000" advTm="205"/>
    </mc:Choice>
    <mc:Fallback xmlns="">
      <p:transition spd="slow" advTm="20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6156" y="-762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TB Morbidity</a:t>
            </a:r>
            <a:br>
              <a:rPr lang="en-US" dirty="0" smtClean="0"/>
            </a:br>
            <a:r>
              <a:rPr lang="en-US" sz="2200" dirty="0" smtClean="0"/>
              <a:t>United States, 2003-2015</a:t>
            </a:r>
            <a:endParaRPr lang="en-US" sz="2200" dirty="0"/>
          </a:p>
        </p:txBody>
      </p:sp>
      <p:graphicFrame>
        <p:nvGraphicFramePr>
          <p:cNvPr id="3" name="Content Placeholder 4"/>
          <p:cNvGraphicFramePr>
            <a:graphicFrameLocks/>
          </p:cNvGraphicFramePr>
          <p:nvPr>
            <p:extLst>
              <p:ext uri="{D42A27DB-BD31-4B8C-83A1-F6EECF244321}">
                <p14:modId xmlns:p14="http://schemas.microsoft.com/office/powerpoint/2010/main" val="2080989287"/>
              </p:ext>
            </p:extLst>
          </p:nvPr>
        </p:nvGraphicFramePr>
        <p:xfrm>
          <a:off x="488515" y="940105"/>
          <a:ext cx="7629525" cy="5578248"/>
        </p:xfrm>
        <a:graphic>
          <a:graphicData uri="http://schemas.openxmlformats.org/drawingml/2006/table">
            <a:tbl>
              <a:tblPr/>
              <a:tblGrid>
                <a:gridCol w="2143125"/>
                <a:gridCol w="2314575"/>
                <a:gridCol w="3171825"/>
              </a:tblGrid>
              <a:tr h="426751">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200" b="1" i="0" u="none" strike="noStrike" cap="none" normalizeH="0" baseline="0" dirty="0" smtClean="0">
                          <a:ln>
                            <a:noFill/>
                          </a:ln>
                          <a:solidFill>
                            <a:srgbClr val="000066"/>
                          </a:solidFill>
                          <a:effectLst/>
                          <a:latin typeface="Arial" pitchFamily="34" charset="0"/>
                        </a:rPr>
                        <a:t>Year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200" b="1" i="0" u="none" strike="noStrike" cap="none" normalizeH="0" baseline="0" dirty="0" smtClean="0">
                          <a:ln>
                            <a:noFill/>
                          </a:ln>
                          <a:solidFill>
                            <a:srgbClr val="000066"/>
                          </a:solidFill>
                          <a:effectLst/>
                          <a:latin typeface="Arial" pitchFamily="34" charset="0"/>
                        </a:rPr>
                        <a:t>No. of Cases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200" b="1" i="0" u="none" strike="noStrike" cap="none" normalizeH="0" baseline="0" dirty="0" smtClean="0">
                          <a:ln>
                            <a:noFill/>
                          </a:ln>
                          <a:solidFill>
                            <a:srgbClr val="000066"/>
                          </a:solidFill>
                          <a:effectLst/>
                          <a:latin typeface="Arial" pitchFamily="34" charset="0"/>
                        </a:rPr>
                        <a:t>Rate (per 100,000)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96269">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2003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14, 837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5.1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r>
              <a:tr h="396269">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2004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14, 501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4.9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CB"/>
                    </a:solidFill>
                  </a:tcPr>
                </a:tc>
              </a:tr>
              <a:tr h="396269">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2005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14, 065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4.7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r>
              <a:tr h="396269">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2006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13, 754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CB"/>
                    </a:solidFill>
                  </a:tcPr>
                </a:tc>
              </a:tr>
              <a:tr h="396269">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2007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13, 299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4.4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r>
              <a:tr h="396269">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2008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12, 898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4.2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CB"/>
                    </a:solidFill>
                  </a:tcPr>
                </a:tc>
              </a:tr>
              <a:tr h="396269">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2009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11, 540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3.8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r>
              <a:tr h="396269">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2010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11, 181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0" i="0" u="none" strike="noStrike" cap="none" normalizeH="0" baseline="0" dirty="0" smtClean="0">
                          <a:ln>
                            <a:noFill/>
                          </a:ln>
                          <a:solidFill>
                            <a:srgbClr val="006666"/>
                          </a:solidFill>
                          <a:effectLst/>
                          <a:latin typeface="Arial" pitchFamily="34" charset="0"/>
                        </a:rPr>
                        <a:t>3.6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CB"/>
                    </a:solidFill>
                  </a:tcPr>
                </a:tc>
              </a:tr>
              <a:tr h="396269">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1" i="0" u="none" strike="noStrike" cap="none" normalizeH="0" baseline="0" dirty="0" smtClean="0">
                          <a:ln>
                            <a:noFill/>
                          </a:ln>
                          <a:solidFill>
                            <a:srgbClr val="3030F8"/>
                          </a:solidFill>
                          <a:effectLst/>
                          <a:latin typeface="Arial" pitchFamily="34" charset="0"/>
                        </a:rPr>
                        <a:t>2011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1" i="0" u="none" strike="noStrike" cap="none" normalizeH="0" baseline="0" dirty="0" smtClean="0">
                          <a:ln>
                            <a:noFill/>
                          </a:ln>
                          <a:solidFill>
                            <a:srgbClr val="3030F8"/>
                          </a:solidFill>
                          <a:effectLst/>
                          <a:latin typeface="Arial" pitchFamily="34" charset="0"/>
                        </a:rPr>
                        <a:t>10, 521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1" i="0" u="none" strike="noStrike" cap="none" normalizeH="0" baseline="0" dirty="0" smtClean="0">
                          <a:ln>
                            <a:noFill/>
                          </a:ln>
                          <a:solidFill>
                            <a:srgbClr val="3030F8"/>
                          </a:solidFill>
                          <a:effectLst/>
                          <a:latin typeface="Arial" pitchFamily="34" charset="0"/>
                        </a:rPr>
                        <a:t>3.4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r>
              <a:tr h="396269">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1" i="0" u="none" strike="noStrike" cap="none" normalizeH="0" baseline="0" dirty="0" smtClean="0">
                          <a:ln>
                            <a:noFill/>
                          </a:ln>
                          <a:solidFill>
                            <a:srgbClr val="3030F8"/>
                          </a:solidFill>
                          <a:effectLst/>
                          <a:latin typeface="Arial" pitchFamily="34" charset="0"/>
                        </a:rPr>
                        <a:t>2012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1" i="0" u="none" strike="noStrike" cap="none" normalizeH="0" baseline="0" dirty="0" smtClean="0">
                          <a:ln>
                            <a:noFill/>
                          </a:ln>
                          <a:solidFill>
                            <a:srgbClr val="3030F8"/>
                          </a:solidFill>
                          <a:effectLst/>
                          <a:latin typeface="Arial" pitchFamily="34" charset="0"/>
                        </a:rPr>
                        <a:t>9,951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1" i="0" u="none" strike="noStrike" cap="none" normalizeH="0" baseline="0" dirty="0" smtClean="0">
                          <a:ln>
                            <a:noFill/>
                          </a:ln>
                          <a:solidFill>
                            <a:srgbClr val="3030F8"/>
                          </a:solidFill>
                          <a:effectLst/>
                          <a:latin typeface="Arial" pitchFamily="34" charset="0"/>
                        </a:rPr>
                        <a:t>3.2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r>
              <a:tr h="396269">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1" i="0" u="none" strike="noStrike" cap="none" normalizeH="0" baseline="0" dirty="0" smtClean="0">
                          <a:ln>
                            <a:noFill/>
                          </a:ln>
                          <a:solidFill>
                            <a:srgbClr val="3030F8"/>
                          </a:solidFill>
                          <a:effectLst/>
                          <a:latin typeface="Arial" pitchFamily="34" charset="0"/>
                        </a:rPr>
                        <a:t>2013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1" i="0" u="none" strike="noStrike" cap="none" normalizeH="0" baseline="0" dirty="0" smtClean="0">
                          <a:ln>
                            <a:noFill/>
                          </a:ln>
                          <a:solidFill>
                            <a:srgbClr val="3030F8"/>
                          </a:solidFill>
                          <a:effectLst/>
                          <a:latin typeface="Arial" pitchFamily="34" charset="0"/>
                        </a:rPr>
                        <a:t>9,588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1" i="0" u="none" strike="noStrike" cap="none" normalizeH="0" baseline="0" dirty="0" smtClean="0">
                          <a:ln>
                            <a:noFill/>
                          </a:ln>
                          <a:solidFill>
                            <a:srgbClr val="3030F8"/>
                          </a:solidFill>
                          <a:effectLst/>
                          <a:latin typeface="Arial" pitchFamily="34" charset="0"/>
                        </a:rPr>
                        <a:t>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r>
              <a:tr h="396269">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1" i="0" u="none" strike="noStrike" cap="none" normalizeH="0" baseline="0" dirty="0" smtClean="0">
                          <a:ln>
                            <a:noFill/>
                          </a:ln>
                          <a:solidFill>
                            <a:srgbClr val="3030F8"/>
                          </a:solidFill>
                          <a:effectLst/>
                          <a:latin typeface="Arial" pitchFamily="34" charset="0"/>
                        </a:rPr>
                        <a:t>2014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1" i="0" u="none" strike="noStrike" cap="none" normalizeH="0" baseline="0" dirty="0" smtClean="0">
                          <a:ln>
                            <a:noFill/>
                          </a:ln>
                          <a:solidFill>
                            <a:srgbClr val="3030F8"/>
                          </a:solidFill>
                          <a:effectLst/>
                          <a:latin typeface="Arial" pitchFamily="34" charset="0"/>
                        </a:rPr>
                        <a:t> 9,406*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1" i="0" u="none" strike="noStrike" cap="none" normalizeH="0" baseline="0" dirty="0" smtClean="0">
                          <a:ln>
                            <a:noFill/>
                          </a:ln>
                          <a:solidFill>
                            <a:srgbClr val="3030F8"/>
                          </a:solidFill>
                          <a:effectLst/>
                          <a:latin typeface="Arial" pitchFamily="34" charset="0"/>
                        </a:rPr>
                        <a:t>2.95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r>
              <a:tr h="396269">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1" i="0" u="none" strike="noStrike" cap="none" normalizeH="0" baseline="0" dirty="0" smtClean="0">
                          <a:ln>
                            <a:noFill/>
                          </a:ln>
                          <a:solidFill>
                            <a:srgbClr val="3030F8"/>
                          </a:solidFill>
                          <a:effectLst/>
                          <a:latin typeface="Arial" pitchFamily="34" charset="0"/>
                        </a:rPr>
                        <a:t>2015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1" i="0" u="none" strike="noStrike" cap="none" normalizeH="0" baseline="0" dirty="0" smtClean="0">
                          <a:ln>
                            <a:noFill/>
                          </a:ln>
                          <a:solidFill>
                            <a:srgbClr val="FF0000"/>
                          </a:solidFill>
                          <a:effectLst/>
                          <a:latin typeface="Arial" pitchFamily="34" charset="0"/>
                        </a:rPr>
                        <a:t>9,563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50000"/>
                        <a:buFontTx/>
                        <a:buNone/>
                        <a:tabLst/>
                      </a:pPr>
                      <a:r>
                        <a:rPr kumimoji="0" lang="en-US" sz="2000" b="1" i="0" u="none" strike="noStrike" cap="none" normalizeH="0" baseline="0" dirty="0" smtClean="0">
                          <a:ln>
                            <a:noFill/>
                          </a:ln>
                          <a:solidFill>
                            <a:srgbClr val="FF0000"/>
                          </a:solidFill>
                          <a:effectLst/>
                          <a:latin typeface="Arial" pitchFamily="34" charset="0"/>
                        </a:rPr>
                        <a:t>3.0</a:t>
                      </a:r>
                      <a:r>
                        <a:rPr kumimoji="0" lang="en-US" sz="2000" b="1" i="0" u="none" strike="noStrike" cap="none" normalizeH="0" baseline="0" dirty="0" smtClean="0">
                          <a:ln>
                            <a:noFill/>
                          </a:ln>
                          <a:solidFill>
                            <a:srgbClr val="3030F8"/>
                          </a:solidFill>
                          <a:effectLst/>
                          <a:latin typeface="Arial" pitchFamily="34" charset="0"/>
                        </a:rPr>
                        <a:t>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4E7"/>
                    </a:solidFill>
                  </a:tcPr>
                </a:tc>
              </a:tr>
            </a:tbl>
          </a:graphicData>
        </a:graphic>
      </p:graphicFrame>
      <p:sp>
        <p:nvSpPr>
          <p:cNvPr id="4" name="AutoShape 8"/>
          <p:cNvSpPr>
            <a:spLocks/>
          </p:cNvSpPr>
          <p:nvPr/>
        </p:nvSpPr>
        <p:spPr bwMode="auto">
          <a:xfrm>
            <a:off x="6788727" y="5342386"/>
            <a:ext cx="212725" cy="660400"/>
          </a:xfrm>
          <a:prstGeom prst="rightBrace">
            <a:avLst>
              <a:gd name="adj1" fmla="val 32051"/>
              <a:gd name="adj2" fmla="val 50000"/>
            </a:avLst>
          </a:prstGeom>
          <a:noFill/>
          <a:ln w="28575">
            <a:solidFill>
              <a:srgbClr val="00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solidFill>
                <a:srgbClr val="000066"/>
              </a:solidFill>
              <a:latin typeface="Calibri" pitchFamily="34" charset="0"/>
            </a:endParaRPr>
          </a:p>
        </p:txBody>
      </p:sp>
      <p:sp>
        <p:nvSpPr>
          <p:cNvPr id="5" name="TextBox 9"/>
          <p:cNvSpPr txBox="1">
            <a:spLocks noChangeArrowheads="1"/>
          </p:cNvSpPr>
          <p:nvPr/>
        </p:nvSpPr>
        <p:spPr bwMode="auto">
          <a:xfrm>
            <a:off x="6895089" y="5451306"/>
            <a:ext cx="171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l" eaLnBrk="1" hangingPunct="1"/>
            <a:r>
              <a:rPr lang="en-US" sz="1800" b="1" i="1" dirty="0">
                <a:solidFill>
                  <a:srgbClr val="FF0000"/>
                </a:solidFill>
                <a:latin typeface="Calibri" pitchFamily="34" charset="0"/>
              </a:rPr>
              <a:t>2</a:t>
            </a:r>
            <a:r>
              <a:rPr lang="en-US" sz="1800" b="1" i="1" dirty="0" smtClean="0">
                <a:solidFill>
                  <a:srgbClr val="FF0000"/>
                </a:solidFill>
                <a:latin typeface="Calibri" pitchFamily="34" charset="0"/>
              </a:rPr>
              <a:t>.2% </a:t>
            </a:r>
            <a:r>
              <a:rPr lang="en-US" sz="1800" b="1" i="1" dirty="0">
                <a:solidFill>
                  <a:srgbClr val="FF0000"/>
                </a:solidFill>
                <a:latin typeface="Calibri" pitchFamily="34" charset="0"/>
              </a:rPr>
              <a:t>decline</a:t>
            </a:r>
          </a:p>
        </p:txBody>
      </p:sp>
      <p:sp>
        <p:nvSpPr>
          <p:cNvPr id="6" name="TextBox 6"/>
          <p:cNvSpPr txBox="1">
            <a:spLocks noChangeArrowheads="1"/>
          </p:cNvSpPr>
          <p:nvPr/>
        </p:nvSpPr>
        <p:spPr bwMode="auto">
          <a:xfrm>
            <a:off x="6081100" y="6452284"/>
            <a:ext cx="2047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l" eaLnBrk="1" hangingPunct="1"/>
            <a:r>
              <a:rPr lang="en-US" sz="1800" b="1" i="1" dirty="0" smtClean="0">
                <a:latin typeface="Calibri" pitchFamily="34" charset="0"/>
              </a:rPr>
              <a:t>*Lowest </a:t>
            </a:r>
            <a:r>
              <a:rPr lang="en-US" sz="1800" b="1" i="1" dirty="0">
                <a:latin typeface="Calibri" pitchFamily="34" charset="0"/>
              </a:rPr>
              <a:t>since 1953</a:t>
            </a:r>
          </a:p>
        </p:txBody>
      </p:sp>
      <p:sp>
        <p:nvSpPr>
          <p:cNvPr id="7" name="TextBox 6"/>
          <p:cNvSpPr txBox="1"/>
          <p:nvPr/>
        </p:nvSpPr>
        <p:spPr>
          <a:xfrm>
            <a:off x="6743669" y="6139934"/>
            <a:ext cx="1491755" cy="369332"/>
          </a:xfrm>
          <a:prstGeom prst="rect">
            <a:avLst/>
          </a:prstGeom>
          <a:noFill/>
        </p:spPr>
        <p:txBody>
          <a:bodyPr wrap="none" rtlCol="0">
            <a:spAutoFit/>
          </a:bodyPr>
          <a:lstStyle/>
          <a:p>
            <a:r>
              <a:rPr lang="en-US" b="1" dirty="0" smtClean="0">
                <a:solidFill>
                  <a:srgbClr val="FF0000"/>
                </a:solidFill>
              </a:rPr>
              <a:t>1.7% increase</a:t>
            </a:r>
            <a:endParaRPr lang="en-US" b="1" dirty="0">
              <a:solidFill>
                <a:srgbClr val="FF0000"/>
              </a:solidFill>
            </a:endParaRPr>
          </a:p>
        </p:txBody>
      </p:sp>
    </p:spTree>
    <p:extLst>
      <p:ext uri="{BB962C8B-B14F-4D97-AF65-F5344CB8AC3E}">
        <p14:creationId xmlns:p14="http://schemas.microsoft.com/office/powerpoint/2010/main" val="390081401"/>
      </p:ext>
    </p:extLst>
  </p:cSld>
  <p:clrMapOvr>
    <a:masterClrMapping/>
  </p:clrMapOvr>
  <mc:AlternateContent xmlns:mc="http://schemas.openxmlformats.org/markup-compatibility/2006" xmlns:p14="http://schemas.microsoft.com/office/powerpoint/2010/main">
    <mc:Choice Requires="p14">
      <p:transition spd="slow" p14:dur="2000" advTm="233"/>
    </mc:Choice>
    <mc:Fallback xmlns="">
      <p:transition spd="slow" advTm="23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cs typeface="Arial" charset="0"/>
              </a:rPr>
              <a:t>Reported TB Cases </a:t>
            </a:r>
            <a:br>
              <a:rPr lang="en-US" dirty="0" smtClean="0">
                <a:latin typeface="Arial" charset="0"/>
                <a:cs typeface="Arial" charset="0"/>
              </a:rPr>
            </a:br>
            <a:r>
              <a:rPr lang="en-US" dirty="0" smtClean="0">
                <a:latin typeface="Arial" charset="0"/>
                <a:cs typeface="Arial" charset="0"/>
              </a:rPr>
              <a:t>United States, 1982–2015*</a:t>
            </a:r>
            <a:endParaRPr lang="en-US" dirty="0"/>
          </a:p>
        </p:txBody>
      </p:sp>
      <p:sp>
        <p:nvSpPr>
          <p:cNvPr id="4" name="Text Placeholder 3"/>
          <p:cNvSpPr>
            <a:spLocks noGrp="1"/>
          </p:cNvSpPr>
          <p:nvPr>
            <p:ph type="body" sz="quarter" idx="4294967295"/>
          </p:nvPr>
        </p:nvSpPr>
        <p:spPr>
          <a:xfrm>
            <a:off x="457200" y="6019800"/>
            <a:ext cx="6705600" cy="609600"/>
          </a:xfrm>
          <a:prstGeom prst="rect">
            <a:avLst/>
          </a:prstGeom>
        </p:spPr>
        <p:txBody>
          <a:bodyPr/>
          <a:lstStyle/>
          <a:p>
            <a:pPr>
              <a:buNone/>
            </a:pPr>
            <a:r>
              <a:rPr lang="en-US" sz="1100" dirty="0" smtClean="0">
                <a:solidFill>
                  <a:schemeClr val="tx2"/>
                </a:solidFill>
              </a:rPr>
              <a:t>*Updated as of March 25, 2016.</a:t>
            </a:r>
            <a:endParaRPr lang="en-US" sz="1100" dirty="0">
              <a:solidFill>
                <a:schemeClr val="tx2"/>
              </a:solidFill>
            </a:endParaRPr>
          </a:p>
        </p:txBody>
      </p:sp>
      <p:graphicFrame>
        <p:nvGraphicFramePr>
          <p:cNvPr id="6" name="Chart 5"/>
          <p:cNvGraphicFramePr/>
          <p:nvPr>
            <p:extLst>
              <p:ext uri="{D42A27DB-BD31-4B8C-83A1-F6EECF244321}">
                <p14:modId xmlns:p14="http://schemas.microsoft.com/office/powerpoint/2010/main" val="1861467025"/>
              </p:ext>
            </p:extLst>
          </p:nvPr>
        </p:nvGraphicFramePr>
        <p:xfrm>
          <a:off x="533400" y="1397000"/>
          <a:ext cx="7848600" cy="4394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2400" y="1752600"/>
            <a:ext cx="461665" cy="2862322"/>
          </a:xfrm>
          <a:prstGeom prst="rect">
            <a:avLst/>
          </a:prstGeom>
          <a:noFill/>
        </p:spPr>
        <p:txBody>
          <a:bodyPr vert="vert270" wrap="square" rtlCol="0">
            <a:spAutoFit/>
          </a:bodyPr>
          <a:lstStyle/>
          <a:p>
            <a:pPr algn="ctr"/>
            <a:r>
              <a:rPr lang="en-US" dirty="0" smtClean="0">
                <a:solidFill>
                  <a:schemeClr val="tx2"/>
                </a:solidFill>
              </a:rPr>
              <a:t>No. of Cases</a:t>
            </a:r>
            <a:endParaRPr lang="en-US" dirty="0">
              <a:solidFill>
                <a:schemeClr val="tx2"/>
              </a:solidFill>
            </a:endParaRPr>
          </a:p>
        </p:txBody>
      </p:sp>
      <p:sp>
        <p:nvSpPr>
          <p:cNvPr id="8" name="TextBox 7"/>
          <p:cNvSpPr txBox="1"/>
          <p:nvPr/>
        </p:nvSpPr>
        <p:spPr>
          <a:xfrm rot="5400000">
            <a:off x="4400729" y="4510206"/>
            <a:ext cx="461665" cy="2862322"/>
          </a:xfrm>
          <a:prstGeom prst="rect">
            <a:avLst/>
          </a:prstGeom>
          <a:noFill/>
        </p:spPr>
        <p:txBody>
          <a:bodyPr vert="vert270" wrap="square" rtlCol="0">
            <a:spAutoFit/>
          </a:bodyPr>
          <a:lstStyle/>
          <a:p>
            <a:pPr algn="ctr"/>
            <a:r>
              <a:rPr lang="en-US" dirty="0">
                <a:solidFill>
                  <a:schemeClr val="tx2"/>
                </a:solidFill>
              </a:rPr>
              <a:t>Year</a:t>
            </a:r>
          </a:p>
        </p:txBody>
      </p:sp>
    </p:spTree>
    <p:extLst>
      <p:ext uri="{BB962C8B-B14F-4D97-AF65-F5344CB8AC3E}">
        <p14:creationId xmlns:p14="http://schemas.microsoft.com/office/powerpoint/2010/main" val="409418336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TB Morbidity</a:t>
            </a:r>
            <a:br>
              <a:rPr lang="en-US" dirty="0" smtClean="0"/>
            </a:br>
            <a:r>
              <a:rPr lang="en-US" sz="2200" dirty="0" smtClean="0"/>
              <a:t>United States, 2002-2013</a:t>
            </a:r>
            <a:endParaRPr lang="en-US" sz="2200" dirty="0"/>
          </a:p>
        </p:txBody>
      </p:sp>
      <p:sp>
        <p:nvSpPr>
          <p:cNvPr id="3" name="Content Placeholder 2"/>
          <p:cNvSpPr txBox="1">
            <a:spLocks/>
          </p:cNvSpPr>
          <p:nvPr/>
        </p:nvSpPr>
        <p:spPr>
          <a:xfrm>
            <a:off x="190500" y="1676400"/>
            <a:ext cx="8724900" cy="5244513"/>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96875" indent="-396875" defTabSz="912813"/>
            <a:r>
              <a:rPr lang="en-US" sz="2400" dirty="0" smtClean="0"/>
              <a:t>TB disproportionately affects foreign-born persons (13.4 </a:t>
            </a:r>
            <a:r>
              <a:rPr lang="en-US" sz="2400" dirty="0"/>
              <a:t>times higher than among U.S.-born </a:t>
            </a:r>
            <a:r>
              <a:rPr lang="en-US" sz="2400" dirty="0" smtClean="0"/>
              <a:t>persons)</a:t>
            </a:r>
            <a:r>
              <a:rPr lang="en-US" sz="2400" dirty="0"/>
              <a:t>,</a:t>
            </a:r>
            <a:r>
              <a:rPr lang="en-US" sz="2400" dirty="0" smtClean="0"/>
              <a:t> Asians, blacks, and people with HIV</a:t>
            </a:r>
          </a:p>
          <a:p>
            <a:r>
              <a:rPr lang="en-US" sz="2400" dirty="0" smtClean="0"/>
              <a:t>Compared with whites, </a:t>
            </a:r>
            <a:r>
              <a:rPr lang="en-US" sz="2400" b="1" dirty="0" smtClean="0">
                <a:solidFill>
                  <a:srgbClr val="FF0000"/>
                </a:solidFill>
              </a:rPr>
              <a:t>TB is 29 times higher for Asians</a:t>
            </a:r>
            <a:r>
              <a:rPr lang="en-US" sz="2400" dirty="0" smtClean="0"/>
              <a:t>, </a:t>
            </a:r>
            <a:r>
              <a:rPr lang="en-US" sz="2400" dirty="0"/>
              <a:t>8</a:t>
            </a:r>
            <a:r>
              <a:rPr lang="en-US" sz="2400" dirty="0" smtClean="0"/>
              <a:t> times higher for blacks and 8 times higher for Hispanics.</a:t>
            </a:r>
          </a:p>
          <a:p>
            <a:pPr marL="914400" lvl="1" indent="-396875" defTabSz="912813"/>
            <a:r>
              <a:rPr lang="en-US" sz="2400" dirty="0" smtClean="0"/>
              <a:t>More TB cases reported among Asians than any other racial/ethnic group in the US in 2014 </a:t>
            </a:r>
          </a:p>
          <a:p>
            <a:pPr marL="396875" indent="-396875" defTabSz="912813"/>
            <a:r>
              <a:rPr lang="en-US" sz="2400" dirty="0" smtClean="0"/>
              <a:t>Multidrug-resistant TB (MDR TB) cases accounted for 86 of all US TB cases in 2013 (1.2% of all cases)</a:t>
            </a:r>
          </a:p>
          <a:p>
            <a:pPr marL="914400" lvl="1" indent="-396875" defTabSz="912813"/>
            <a:r>
              <a:rPr lang="en-US" sz="2400" dirty="0" smtClean="0"/>
              <a:t>18 cases of extensively drug resistant (XDR TB) (2008-2013),   (2 cases in 2013; 2 in 2012; 5 cases in 2011) (&gt;90% FB)</a:t>
            </a:r>
          </a:p>
          <a:p>
            <a:pPr marL="396875" indent="-396875" defTabSz="912813"/>
            <a:r>
              <a:rPr lang="en-US" sz="2400" dirty="0" smtClean="0"/>
              <a:t>HIV status known for 85% of TB cases</a:t>
            </a:r>
          </a:p>
          <a:p>
            <a:pPr marL="914400" lvl="1" indent="-396875" defTabSz="912813"/>
            <a:r>
              <a:rPr lang="en-US" sz="2400" dirty="0" smtClean="0"/>
              <a:t>6.8 % co-infected with HIV</a:t>
            </a:r>
          </a:p>
        </p:txBody>
      </p:sp>
    </p:spTree>
    <p:custDataLst>
      <p:tags r:id="rId1"/>
    </p:custDataLst>
    <p:extLst>
      <p:ext uri="{BB962C8B-B14F-4D97-AF65-F5344CB8AC3E}">
        <p14:creationId xmlns:p14="http://schemas.microsoft.com/office/powerpoint/2010/main" val="3321284635"/>
      </p:ext>
    </p:extLst>
  </p:cSld>
  <p:clrMapOvr>
    <a:masterClrMapping/>
  </p:clrMapOvr>
  <mc:AlternateContent xmlns:mc="http://schemas.openxmlformats.org/markup-compatibility/2006" xmlns:p14="http://schemas.microsoft.com/office/powerpoint/2010/main">
    <mc:Choice Requires="p14">
      <p:transition spd="slow" p14:dur="2000" advTm="5962"/>
    </mc:Choice>
    <mc:Fallback xmlns="">
      <p:transition spd="slow" advTm="59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What are the “Hidden Stats” on TB</a:t>
            </a:r>
            <a:endParaRPr lang="en-US" dirty="0"/>
          </a:p>
        </p:txBody>
      </p:sp>
      <p:sp>
        <p:nvSpPr>
          <p:cNvPr id="3" name="Content Placeholder 2"/>
          <p:cNvSpPr>
            <a:spLocks noGrp="1"/>
          </p:cNvSpPr>
          <p:nvPr>
            <p:ph idx="1"/>
            <p:custDataLst>
              <p:tags r:id="rId2"/>
            </p:custDataLst>
          </p:nvPr>
        </p:nvSpPr>
        <p:spPr>
          <a:xfrm>
            <a:off x="457200" y="1600200"/>
            <a:ext cx="8229600" cy="5257800"/>
          </a:xfrm>
        </p:spPr>
        <p:txBody>
          <a:bodyPr>
            <a:normAutofit lnSpcReduction="10000"/>
          </a:bodyPr>
          <a:lstStyle/>
          <a:p>
            <a:r>
              <a:rPr lang="en-US" dirty="0" smtClean="0"/>
              <a:t>Active TB cases </a:t>
            </a:r>
            <a:r>
              <a:rPr lang="en-US" sz="4400" dirty="0" smtClean="0">
                <a:solidFill>
                  <a:srgbClr val="C00000"/>
                </a:solidFill>
              </a:rPr>
              <a:t>9,563</a:t>
            </a:r>
          </a:p>
          <a:p>
            <a:r>
              <a:rPr lang="en-US" dirty="0" smtClean="0"/>
              <a:t>Contact investigation* identifies average of </a:t>
            </a:r>
            <a:r>
              <a:rPr lang="en-US" sz="3600" dirty="0" smtClean="0"/>
              <a:t>17.9</a:t>
            </a:r>
            <a:r>
              <a:rPr lang="en-US" dirty="0" smtClean="0"/>
              <a:t> contacts/active case; 1% new active case identified; 20% LTBI; estimated over </a:t>
            </a:r>
            <a:r>
              <a:rPr lang="en-US" sz="4000" dirty="0" smtClean="0">
                <a:solidFill>
                  <a:srgbClr val="C00000"/>
                </a:solidFill>
              </a:rPr>
              <a:t>170,000</a:t>
            </a:r>
            <a:r>
              <a:rPr lang="en-US" dirty="0" smtClean="0"/>
              <a:t> individuals that need to be evaluated, tested and offered preventive treatment if infected.</a:t>
            </a:r>
          </a:p>
          <a:p>
            <a:r>
              <a:rPr lang="en-US" dirty="0" smtClean="0"/>
              <a:t>TB Infection (LTBI) Estimated </a:t>
            </a:r>
            <a:r>
              <a:rPr lang="en-US" b="1" dirty="0" smtClean="0">
                <a:solidFill>
                  <a:srgbClr val="C00000"/>
                </a:solidFill>
              </a:rPr>
              <a:t>&gt;</a:t>
            </a:r>
            <a:r>
              <a:rPr lang="en-US" sz="4000" dirty="0" smtClean="0">
                <a:solidFill>
                  <a:srgbClr val="C00000"/>
                </a:solidFill>
              </a:rPr>
              <a:t>13,000,000</a:t>
            </a:r>
            <a:r>
              <a:rPr lang="en-US" dirty="0" smtClean="0"/>
              <a:t> with </a:t>
            </a:r>
            <a:r>
              <a:rPr lang="en-US" u="sng" dirty="0" smtClean="0"/>
              <a:t>~ </a:t>
            </a:r>
            <a:r>
              <a:rPr lang="en-US" dirty="0" smtClean="0"/>
              <a:t> 10% risk of active TB in lifetime</a:t>
            </a:r>
          </a:p>
          <a:p>
            <a:pPr marL="0" indent="0">
              <a:buNone/>
            </a:pPr>
            <a:endParaRPr lang="en-US" sz="1400" dirty="0" smtClean="0"/>
          </a:p>
          <a:p>
            <a:pPr marL="0" indent="0">
              <a:buNone/>
            </a:pPr>
            <a:r>
              <a:rPr lang="en-US" sz="2000" dirty="0" smtClean="0"/>
              <a:t>                                                          		 </a:t>
            </a:r>
            <a:r>
              <a:rPr lang="en-US" sz="1200" dirty="0" smtClean="0"/>
              <a:t>*ARPE Report US, 2010 (CDC data 2/1/2015)</a:t>
            </a:r>
          </a:p>
          <a:p>
            <a:pPr marL="0" indent="0">
              <a:buNone/>
            </a:pPr>
            <a:endParaRPr lang="en-US" dirty="0"/>
          </a:p>
        </p:txBody>
      </p:sp>
    </p:spTree>
    <p:extLst>
      <p:ext uri="{BB962C8B-B14F-4D97-AF65-F5344CB8AC3E}">
        <p14:creationId xmlns:p14="http://schemas.microsoft.com/office/powerpoint/2010/main" val="184281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Well </a:t>
            </a:r>
            <a:r>
              <a:rPr lang="en-US" dirty="0"/>
              <a:t>A</a:t>
            </a:r>
            <a:r>
              <a:rPr lang="en-US" dirty="0" smtClean="0"/>
              <a:t>re </a:t>
            </a:r>
            <a:r>
              <a:rPr lang="en-US" dirty="0"/>
              <a:t>W</a:t>
            </a:r>
            <a:r>
              <a:rPr lang="en-US" dirty="0" smtClean="0"/>
              <a:t>e </a:t>
            </a:r>
            <a:r>
              <a:rPr lang="en-US" dirty="0"/>
              <a:t>D</a:t>
            </a:r>
            <a:r>
              <a:rPr lang="en-US" dirty="0" smtClean="0"/>
              <a:t>oing with TB Contact Investigation?</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2012 of the Close Contacts of Smear + Patients*</a:t>
            </a:r>
          </a:p>
          <a:p>
            <a:pPr lvl="1"/>
            <a:r>
              <a:rPr lang="en-US" dirty="0" smtClean="0"/>
              <a:t>82% were evaluated</a:t>
            </a:r>
          </a:p>
          <a:p>
            <a:pPr lvl="2"/>
            <a:r>
              <a:rPr lang="en-US" dirty="0" smtClean="0"/>
              <a:t>0.6% were found to have active TB</a:t>
            </a:r>
          </a:p>
          <a:p>
            <a:pPr lvl="2"/>
            <a:r>
              <a:rPr lang="en-US" dirty="0" smtClean="0"/>
              <a:t>18.9% had LTBI</a:t>
            </a:r>
          </a:p>
          <a:p>
            <a:pPr lvl="3"/>
            <a:r>
              <a:rPr lang="en-US" sz="2400" dirty="0" smtClean="0"/>
              <a:t>67% were started on LTBI treatment</a:t>
            </a:r>
          </a:p>
          <a:p>
            <a:pPr marL="1828800" lvl="4" indent="0">
              <a:buNone/>
            </a:pPr>
            <a:r>
              <a:rPr lang="en-US" sz="2400" dirty="0" smtClean="0"/>
              <a:t>44.6% completed treatment (</a:t>
            </a:r>
            <a:r>
              <a:rPr lang="en-US" sz="2400" b="1" dirty="0" smtClean="0">
                <a:solidFill>
                  <a:srgbClr val="FF0000"/>
                </a:solidFill>
              </a:rPr>
              <a:t>24.7% of high risk contacts</a:t>
            </a:r>
            <a:r>
              <a:rPr lang="en-US" sz="2400" dirty="0" smtClean="0"/>
              <a:t>)</a:t>
            </a:r>
          </a:p>
          <a:p>
            <a:pPr marL="1828800" lvl="4" indent="0">
              <a:buNone/>
            </a:pPr>
            <a:endParaRPr lang="en-US" sz="2400" dirty="0"/>
          </a:p>
          <a:p>
            <a:pPr marL="1828800" lvl="4" indent="0">
              <a:buNone/>
            </a:pPr>
            <a:r>
              <a:rPr lang="en-US" sz="1600" dirty="0" smtClean="0"/>
              <a:t>                                                                               *MMWR/Jan 1, 2016/Vol.64/Nos.50 &amp; 51</a:t>
            </a:r>
            <a:endParaRPr lang="en-US" sz="1600" dirty="0"/>
          </a:p>
        </p:txBody>
      </p:sp>
    </p:spTree>
    <p:extLst>
      <p:ext uri="{BB962C8B-B14F-4D97-AF65-F5344CB8AC3E}">
        <p14:creationId xmlns:p14="http://schemas.microsoft.com/office/powerpoint/2010/main" val="903043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figure above is a combination line graph and bar chart showing the number and rate of newly diagnosed tuberculosis (TB) cases among U.S.-born and foreign-born persons reported in the United States during 2000-2014. The 3,114 TB cases in U.S.-born per¬sons (representing 33.5% of all cases in persons with known national origin) indicated a 6.3% decrease in the number of cases compared with 2013 and a 64% decrease compared with 20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8585" y="1417638"/>
            <a:ext cx="8010525" cy="44481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0" y="274638"/>
            <a:ext cx="9067800" cy="1143000"/>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  TB Cases in US-born vs Non-US-born persons</a:t>
            </a:r>
            <a:br>
              <a:rPr lang="en-US" dirty="0" smtClean="0"/>
            </a:br>
            <a:r>
              <a:rPr lang="en-US" dirty="0" smtClean="0"/>
              <a:t>			</a:t>
            </a:r>
            <a:r>
              <a:rPr lang="en-US" sz="2200" dirty="0" smtClean="0"/>
              <a:t>United States, 2000-2014*</a:t>
            </a:r>
            <a:endParaRPr lang="en-US" sz="2200" dirty="0"/>
          </a:p>
        </p:txBody>
      </p:sp>
      <p:sp>
        <p:nvSpPr>
          <p:cNvPr id="4" name="Rectangle 6"/>
          <p:cNvSpPr>
            <a:spLocks noChangeArrowheads="1"/>
          </p:cNvSpPr>
          <p:nvPr/>
        </p:nvSpPr>
        <p:spPr bwMode="auto">
          <a:xfrm>
            <a:off x="4038600" y="6062003"/>
            <a:ext cx="487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p>
            <a:r>
              <a:rPr lang="en-US" sz="1600" dirty="0"/>
              <a:t>*Updated March </a:t>
            </a:r>
            <a:r>
              <a:rPr lang="en-US" sz="1600" dirty="0" smtClean="0"/>
              <a:t>21, 2015 </a:t>
            </a:r>
            <a:r>
              <a:rPr lang="en-US" sz="1600" dirty="0"/>
              <a:t>with provisional </a:t>
            </a:r>
            <a:r>
              <a:rPr lang="en-US" sz="1600" dirty="0" smtClean="0"/>
              <a:t>2014 data </a:t>
            </a:r>
          </a:p>
          <a:p>
            <a:r>
              <a:rPr lang="en-US" sz="1600" b="1" dirty="0" smtClean="0">
                <a:solidFill>
                  <a:srgbClr val="FF0000"/>
                </a:solidFill>
              </a:rPr>
              <a:t>66.5% Foreign-born</a:t>
            </a:r>
            <a:endParaRPr lang="en-US" sz="1600" b="1" dirty="0">
              <a:solidFill>
                <a:srgbClr val="FF0000"/>
              </a:solidFill>
            </a:endParaRPr>
          </a:p>
        </p:txBody>
      </p:sp>
    </p:spTree>
    <p:extLst>
      <p:ext uri="{BB962C8B-B14F-4D97-AF65-F5344CB8AC3E}">
        <p14:creationId xmlns:p14="http://schemas.microsoft.com/office/powerpoint/2010/main" val="3831100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endParaRPr lang="en-US" altLang="en-US" dirty="0" smtClean="0"/>
          </a:p>
        </p:txBody>
      </p:sp>
      <p:pic>
        <p:nvPicPr>
          <p:cNvPr id="13315" name="Picture 7" descr="BestFrontal"/>
          <p:cNvPicPr>
            <a:picLocks noGrp="1" noChangeAspect="1" noChangeArrowheads="1"/>
          </p:cNvPicPr>
          <p:nvPr>
            <p:ph sz="half" idx="1"/>
          </p:nvPr>
        </p:nvPicPr>
        <p:blipFill>
          <a:blip r:embed="rId3">
            <a:extLst>
              <a:ext uri="{28A0092B-C50C-407E-A947-70E740481C1C}">
                <a14:useLocalDpi xmlns:a14="http://schemas.microsoft.com/office/drawing/2010/main"/>
              </a:ext>
            </a:extLst>
          </a:blip>
          <a:stretch>
            <a:fillRect/>
          </a:stretch>
        </p:blipFill>
        <p:spPr>
          <a:xfrm>
            <a:off x="0" y="0"/>
            <a:ext cx="9144000" cy="68479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1575338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175920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1234122" y="381000"/>
            <a:ext cx="6931025" cy="443198"/>
          </a:xfrm>
        </p:spPr>
        <p:txBody>
          <a:bodyPr/>
          <a:lstStyle/>
          <a:p>
            <a:r>
              <a:rPr lang="en-US" dirty="0" smtClean="0">
                <a:latin typeface="Roboto" panose="02000000000000000000" pitchFamily="2" charset="0"/>
                <a:ea typeface="Roboto" panose="02000000000000000000" pitchFamily="2" charset="0"/>
                <a:cs typeface="Roboto" panose="02000000000000000000" pitchFamily="2" charset="0"/>
              </a:rPr>
              <a:t>Following a Mobile Patient: 2015-2016</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p:cNvSpPr/>
          <p:nvPr/>
        </p:nvSpPr>
        <p:spPr>
          <a:xfrm flipH="1">
            <a:off x="5336222" y="1447800"/>
            <a:ext cx="3502977" cy="731520"/>
          </a:xfrm>
          <a:prstGeom prst="rect">
            <a:avLst/>
          </a:prstGeom>
          <a:solidFill>
            <a:srgbClr val="F2F2F2">
              <a:alpha val="0"/>
            </a:srgbClr>
          </a:solidFill>
          <a:ln>
            <a:noFill/>
          </a:ln>
        </p:spPr>
        <p:style>
          <a:lnRef idx="1">
            <a:schemeClr val="dk1"/>
          </a:lnRef>
          <a:fillRef idx="0">
            <a:schemeClr val="dk1"/>
          </a:fillRef>
          <a:effectRef idx="0">
            <a:schemeClr val="dk1"/>
          </a:effectRef>
          <a:fontRef idx="minor">
            <a:schemeClr val="tx1"/>
          </a:fontRef>
        </p:style>
        <p:txBody>
          <a:bodyPr vert="horz" lIns="91440" tIns="45720" rIns="91440" bIns="45720" rtlCol="0" anchor="ctr">
            <a:noAutofit/>
          </a:bodyPr>
          <a:lstStyle/>
          <a:p>
            <a:r>
              <a:rPr lang="en-US" sz="1200" dirty="0">
                <a:solidFill>
                  <a:srgbClr val="000000"/>
                </a:solidFill>
                <a:latin typeface="Roboto" panose="02000000000000000000" pitchFamily="2" charset="0"/>
                <a:ea typeface="Roboto" panose="02000000000000000000" pitchFamily="2" charset="0"/>
                <a:cs typeface="Roboto" panose="02000000000000000000" pitchFamily="2" charset="0"/>
              </a:rPr>
              <a:t>Patient left US to visit family in Europe to return to US on August 11, 2015 </a:t>
            </a:r>
            <a:endParaRPr lang="en-US" sz="120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5" name="Rectangle 14"/>
          <p:cNvSpPr/>
          <p:nvPr/>
        </p:nvSpPr>
        <p:spPr>
          <a:xfrm>
            <a:off x="304800" y="944880"/>
            <a:ext cx="3502978" cy="731520"/>
          </a:xfrm>
          <a:prstGeom prst="rect">
            <a:avLst/>
          </a:prstGeom>
          <a:solidFill>
            <a:srgbClr val="F2F2F2">
              <a:alpha val="0"/>
            </a:srgbClr>
          </a:solidFill>
          <a:ln>
            <a:noFill/>
          </a:ln>
        </p:spPr>
        <p:style>
          <a:lnRef idx="1">
            <a:schemeClr val="dk1"/>
          </a:lnRef>
          <a:fillRef idx="0">
            <a:schemeClr val="dk1"/>
          </a:fillRef>
          <a:effectRef idx="0">
            <a:schemeClr val="dk1"/>
          </a:effectRef>
          <a:fontRef idx="minor">
            <a:schemeClr val="tx1"/>
          </a:fontRef>
        </p:style>
        <p:txBody>
          <a:bodyPr vert="horz" wrap="square" lIns="91440" tIns="45720" rIns="91440" bIns="45720" rtlCol="0" anchor="ctr">
            <a:noAutofit/>
          </a:bodyPr>
          <a:lstStyle/>
          <a:p>
            <a:pPr algn="r"/>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Bronchoscopy with biopsies revealed no </a:t>
            </a:r>
            <a:r>
              <a:rPr lang="en-US" sz="1200" dirty="0" smtClean="0">
                <a:solidFill>
                  <a:prstClr val="black"/>
                </a:solidFill>
                <a:latin typeface="Roboto" panose="02000000000000000000" pitchFamily="2" charset="0"/>
                <a:ea typeface="Roboto" panose="02000000000000000000" pitchFamily="2" charset="0"/>
                <a:cs typeface="Roboto" panose="02000000000000000000" pitchFamily="2" charset="0"/>
              </a:rPr>
              <a:t>cancer cells</a:t>
            </a:r>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 AFB negative </a:t>
            </a:r>
            <a:r>
              <a:rPr lang="en-US" sz="1200" dirty="0" smtClean="0">
                <a:solidFill>
                  <a:prstClr val="black"/>
                </a:solidFill>
                <a:latin typeface="Roboto" panose="02000000000000000000" pitchFamily="2" charset="0"/>
                <a:ea typeface="Roboto" panose="02000000000000000000" pitchFamily="2" charset="0"/>
                <a:cs typeface="Roboto" panose="02000000000000000000" pitchFamily="2" charset="0"/>
              </a:rPr>
              <a:t>smear. Felt </a:t>
            </a:r>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to be “inflammatory process”</a:t>
            </a:r>
          </a:p>
        </p:txBody>
      </p:sp>
      <p:sp>
        <p:nvSpPr>
          <p:cNvPr id="23" name="Rectangle 22"/>
          <p:cNvSpPr/>
          <p:nvPr/>
        </p:nvSpPr>
        <p:spPr>
          <a:xfrm>
            <a:off x="304800" y="2037258"/>
            <a:ext cx="3502978" cy="731520"/>
          </a:xfrm>
          <a:prstGeom prst="rect">
            <a:avLst/>
          </a:prstGeom>
          <a:solidFill>
            <a:srgbClr val="F2F2F2">
              <a:alpha val="0"/>
            </a:srgbClr>
          </a:solidFill>
          <a:ln>
            <a:noFill/>
          </a:ln>
        </p:spPr>
        <p:style>
          <a:lnRef idx="1">
            <a:schemeClr val="dk1"/>
          </a:lnRef>
          <a:fillRef idx="0">
            <a:schemeClr val="dk1"/>
          </a:fillRef>
          <a:effectRef idx="0">
            <a:schemeClr val="dk1"/>
          </a:effectRef>
          <a:fontRef idx="minor">
            <a:schemeClr val="tx1"/>
          </a:fontRef>
        </p:style>
        <p:txBody>
          <a:bodyPr vert="horz" lIns="91440" tIns="45720" rIns="91440" bIns="45720" rtlCol="0" anchor="ctr">
            <a:noAutofit/>
          </a:bodyPr>
          <a:lstStyle/>
          <a:p>
            <a:pPr algn="r"/>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AFB seen on enrichment </a:t>
            </a:r>
            <a:r>
              <a:rPr lang="en-US" sz="1200" dirty="0" smtClean="0">
                <a:solidFill>
                  <a:prstClr val="black"/>
                </a:solidFill>
                <a:latin typeface="Roboto" panose="02000000000000000000" pitchFamily="2" charset="0"/>
                <a:ea typeface="Roboto" panose="02000000000000000000" pitchFamily="2" charset="0"/>
                <a:cs typeface="Roboto" panose="02000000000000000000" pitchFamily="2" charset="0"/>
              </a:rPr>
              <a:t>broth</a:t>
            </a:r>
            <a:endParaRPr lang="en-US" sz="120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26" name="Rectangle 25"/>
          <p:cNvSpPr/>
          <p:nvPr/>
        </p:nvSpPr>
        <p:spPr>
          <a:xfrm flipH="1">
            <a:off x="5336223" y="2545080"/>
            <a:ext cx="3502976" cy="731520"/>
          </a:xfrm>
          <a:prstGeom prst="rect">
            <a:avLst/>
          </a:prstGeom>
          <a:solidFill>
            <a:schemeClr val="bg1">
              <a:lumMod val="95000"/>
            </a:schemeClr>
          </a:solidFill>
          <a:ln>
            <a:noFill/>
          </a:ln>
        </p:spPr>
        <p:style>
          <a:lnRef idx="1">
            <a:schemeClr val="dk1"/>
          </a:lnRef>
          <a:fillRef idx="0">
            <a:schemeClr val="dk1"/>
          </a:fillRef>
          <a:effectRef idx="0">
            <a:schemeClr val="dk1"/>
          </a:effectRef>
          <a:fontRef idx="minor">
            <a:schemeClr val="tx1"/>
          </a:fontRef>
        </p:style>
        <p:txBody>
          <a:bodyPr vert="horz" lIns="91440" tIns="45720" rIns="91440" bIns="45720" rtlCol="0" anchor="ctr">
            <a:noAutofit/>
          </a:bodyPr>
          <a:lstStyle/>
          <a:p>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DNA probe positive for </a:t>
            </a:r>
            <a:r>
              <a:rPr lang="en-US" sz="1200" dirty="0" smtClean="0">
                <a:solidFill>
                  <a:prstClr val="black"/>
                </a:solidFill>
                <a:latin typeface="Roboto" panose="02000000000000000000" pitchFamily="2" charset="0"/>
                <a:ea typeface="Roboto" panose="02000000000000000000" pitchFamily="2" charset="0"/>
                <a:cs typeface="Roboto" panose="02000000000000000000" pitchFamily="2" charset="0"/>
              </a:rPr>
              <a:t>MTB. Patient </a:t>
            </a:r>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placed on DNB (Do not Board) list by CDC Global Migration/Quarantine</a:t>
            </a:r>
          </a:p>
        </p:txBody>
      </p:sp>
      <p:sp>
        <p:nvSpPr>
          <p:cNvPr id="24" name="Rectangle 23"/>
          <p:cNvSpPr/>
          <p:nvPr/>
        </p:nvSpPr>
        <p:spPr>
          <a:xfrm>
            <a:off x="304800" y="3078480"/>
            <a:ext cx="3502978" cy="731520"/>
          </a:xfrm>
          <a:prstGeom prst="rect">
            <a:avLst/>
          </a:prstGeom>
          <a:solidFill>
            <a:schemeClr val="bg1">
              <a:lumMod val="95000"/>
            </a:schemeClr>
          </a:solidFill>
          <a:ln>
            <a:noFill/>
          </a:ln>
        </p:spPr>
        <p:style>
          <a:lnRef idx="1">
            <a:schemeClr val="dk1"/>
          </a:lnRef>
          <a:fillRef idx="0">
            <a:schemeClr val="dk1"/>
          </a:fillRef>
          <a:effectRef idx="0">
            <a:schemeClr val="dk1"/>
          </a:effectRef>
          <a:fontRef idx="minor">
            <a:schemeClr val="tx1"/>
          </a:fontRef>
        </p:style>
        <p:txBody>
          <a:bodyPr vert="horz" lIns="91440" tIns="45720" rIns="91440" bIns="45720" rtlCol="0" anchor="ctr">
            <a:noAutofit/>
          </a:bodyPr>
          <a:lstStyle/>
          <a:p>
            <a:r>
              <a:rPr lang="en-US" sz="1200" dirty="0" smtClean="0">
                <a:solidFill>
                  <a:prstClr val="black"/>
                </a:solidFill>
                <a:latin typeface="Roboto" panose="02000000000000000000" pitchFamily="2" charset="0"/>
                <a:ea typeface="Roboto" panose="02000000000000000000" pitchFamily="2" charset="0"/>
                <a:cs typeface="Roboto" panose="02000000000000000000" pitchFamily="2" charset="0"/>
              </a:rPr>
              <a:t>Health Network </a:t>
            </a:r>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notified by LA Quarantine Station and contacted by </a:t>
            </a:r>
            <a:r>
              <a:rPr lang="en-US" sz="1200" dirty="0" smtClean="0">
                <a:solidFill>
                  <a:prstClr val="black"/>
                </a:solidFill>
                <a:latin typeface="Roboto" panose="02000000000000000000" pitchFamily="2" charset="0"/>
                <a:ea typeface="Roboto" panose="02000000000000000000" pitchFamily="2" charset="0"/>
                <a:cs typeface="Roboto" panose="02000000000000000000" pitchFamily="2" charset="0"/>
              </a:rPr>
              <a:t>patient’s </a:t>
            </a:r>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son to enroll patient and find TB clinic in Europe</a:t>
            </a:r>
            <a:r>
              <a:rPr lang="en-US" sz="1200" dirty="0" smtClean="0">
                <a:solidFill>
                  <a:prstClr val="black"/>
                </a:solidFill>
                <a:latin typeface="Roboto" panose="02000000000000000000" pitchFamily="2" charset="0"/>
                <a:ea typeface="Roboto" panose="02000000000000000000" pitchFamily="2" charset="0"/>
                <a:cs typeface="Roboto" panose="02000000000000000000" pitchFamily="2" charset="0"/>
              </a:rPr>
              <a:t>. Consent </a:t>
            </a:r>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form received, medical records received from patient’s hospital</a:t>
            </a:r>
            <a:r>
              <a:rPr lang="en-US" sz="1200" dirty="0" smtClean="0">
                <a:solidFill>
                  <a:prstClr val="black"/>
                </a:solidFill>
                <a:latin typeface="Roboto" panose="02000000000000000000" pitchFamily="2" charset="0"/>
                <a:ea typeface="Roboto" panose="02000000000000000000" pitchFamily="2" charset="0"/>
                <a:cs typeface="Roboto" panose="02000000000000000000" pitchFamily="2" charset="0"/>
              </a:rPr>
              <a:t>. TB </a:t>
            </a:r>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clinic found in Europe, </a:t>
            </a:r>
            <a:r>
              <a:rPr lang="en-US" sz="1200" dirty="0" err="1">
                <a:solidFill>
                  <a:prstClr val="black"/>
                </a:solidFill>
                <a:latin typeface="Roboto" panose="02000000000000000000" pitchFamily="2" charset="0"/>
                <a:ea typeface="Roboto" panose="02000000000000000000" pitchFamily="2" charset="0"/>
                <a:cs typeface="Roboto" panose="02000000000000000000" pitchFamily="2" charset="0"/>
              </a:rPr>
              <a:t>appt</a:t>
            </a:r>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 made for </a:t>
            </a:r>
            <a:r>
              <a:rPr lang="en-US" sz="1200" dirty="0" smtClean="0">
                <a:solidFill>
                  <a:prstClr val="black"/>
                </a:solidFill>
                <a:latin typeface="Roboto" panose="02000000000000000000" pitchFamily="2" charset="0"/>
                <a:ea typeface="Roboto" panose="02000000000000000000" pitchFamily="2" charset="0"/>
                <a:cs typeface="Roboto" panose="02000000000000000000" pitchFamily="2" charset="0"/>
              </a:rPr>
              <a:t>8/13/15.  Medical </a:t>
            </a:r>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records </a:t>
            </a:r>
            <a:r>
              <a:rPr lang="en-US" sz="1200" dirty="0" smtClean="0">
                <a:solidFill>
                  <a:prstClr val="black"/>
                </a:solidFill>
                <a:latin typeface="Roboto" panose="02000000000000000000" pitchFamily="2" charset="0"/>
                <a:ea typeface="Roboto" panose="02000000000000000000" pitchFamily="2" charset="0"/>
                <a:cs typeface="Roboto" panose="02000000000000000000" pitchFamily="2" charset="0"/>
              </a:rPr>
              <a:t>sent.</a:t>
            </a:r>
            <a:endParaRPr lang="en-US" sz="120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27" name="Rectangle 26"/>
          <p:cNvSpPr/>
          <p:nvPr/>
        </p:nvSpPr>
        <p:spPr>
          <a:xfrm flipH="1">
            <a:off x="5336223" y="3611880"/>
            <a:ext cx="3502976" cy="731520"/>
          </a:xfrm>
          <a:prstGeom prst="rect">
            <a:avLst/>
          </a:prstGeom>
          <a:solidFill>
            <a:schemeClr val="bg1">
              <a:lumMod val="95000"/>
            </a:schemeClr>
          </a:solidFill>
          <a:ln>
            <a:noFill/>
          </a:ln>
        </p:spPr>
        <p:style>
          <a:lnRef idx="1">
            <a:schemeClr val="dk1"/>
          </a:lnRef>
          <a:fillRef idx="0">
            <a:schemeClr val="dk1"/>
          </a:fillRef>
          <a:effectRef idx="0">
            <a:schemeClr val="dk1"/>
          </a:effectRef>
          <a:fontRef idx="minor">
            <a:schemeClr val="tx1"/>
          </a:fontRef>
        </p:style>
        <p:txBody>
          <a:bodyPr vert="horz" lIns="91440" tIns="45720" rIns="91440" bIns="45720" rtlCol="0" anchor="ctr">
            <a:noAutofit/>
          </a:bodyPr>
          <a:lstStyle/>
          <a:p>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Patient kept appt. at TB clinic, medical records reviewed by clinician and patient started on RIPE that day</a:t>
            </a:r>
            <a:r>
              <a:rPr lang="en-US" sz="1200" dirty="0" smtClean="0">
                <a:solidFill>
                  <a:prstClr val="black"/>
                </a:solidFill>
                <a:latin typeface="Roboto" panose="02000000000000000000" pitchFamily="2" charset="0"/>
                <a:ea typeface="Roboto" panose="02000000000000000000" pitchFamily="2" charset="0"/>
                <a:cs typeface="Roboto" panose="02000000000000000000" pitchFamily="2" charset="0"/>
              </a:rPr>
              <a:t>. Three </a:t>
            </a:r>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early morning sputum samples requested</a:t>
            </a:r>
          </a:p>
        </p:txBody>
      </p:sp>
      <p:sp>
        <p:nvSpPr>
          <p:cNvPr id="25" name="Rectangle 24"/>
          <p:cNvSpPr/>
          <p:nvPr/>
        </p:nvSpPr>
        <p:spPr>
          <a:xfrm>
            <a:off x="152400" y="3971417"/>
            <a:ext cx="3655378" cy="1210183"/>
          </a:xfrm>
          <a:prstGeom prst="rect">
            <a:avLst/>
          </a:prstGeom>
          <a:solidFill>
            <a:schemeClr val="bg1">
              <a:lumMod val="95000"/>
            </a:schemeClr>
          </a:solidFill>
          <a:ln>
            <a:noFill/>
          </a:ln>
        </p:spPr>
        <p:style>
          <a:lnRef idx="1">
            <a:schemeClr val="dk1"/>
          </a:lnRef>
          <a:fillRef idx="0">
            <a:schemeClr val="dk1"/>
          </a:fillRef>
          <a:effectRef idx="0">
            <a:schemeClr val="dk1"/>
          </a:effectRef>
          <a:fontRef idx="minor">
            <a:schemeClr val="tx1"/>
          </a:fontRef>
        </p:style>
        <p:txBody>
          <a:bodyPr vert="horz" lIns="91440" tIns="45720" rIns="91440" bIns="45720" rtlCol="0" anchor="ctr">
            <a:noAutofit/>
          </a:bodyPr>
          <a:lstStyle/>
          <a:p>
            <a:pPr algn="r"/>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Sensitivities revealed “low level INH resistance” Do not need to adjust treatment</a:t>
            </a:r>
          </a:p>
        </p:txBody>
      </p:sp>
      <p:sp>
        <p:nvSpPr>
          <p:cNvPr id="28" name="Rectangle 27"/>
          <p:cNvSpPr/>
          <p:nvPr/>
        </p:nvSpPr>
        <p:spPr>
          <a:xfrm flipH="1">
            <a:off x="5336223" y="4754880"/>
            <a:ext cx="3502976" cy="731520"/>
          </a:xfrm>
          <a:prstGeom prst="rect">
            <a:avLst/>
          </a:prstGeom>
          <a:solidFill>
            <a:schemeClr val="bg1">
              <a:lumMod val="95000"/>
            </a:schemeClr>
          </a:solidFill>
          <a:ln>
            <a:noFill/>
          </a:ln>
        </p:spPr>
        <p:style>
          <a:lnRef idx="1">
            <a:schemeClr val="dk1"/>
          </a:lnRef>
          <a:fillRef idx="0">
            <a:schemeClr val="dk1"/>
          </a:fillRef>
          <a:effectRef idx="0">
            <a:schemeClr val="dk1"/>
          </a:effectRef>
          <a:fontRef idx="minor">
            <a:schemeClr val="tx1"/>
          </a:fontRef>
        </p:style>
        <p:txBody>
          <a:bodyPr vert="horz" lIns="91440" tIns="45720" rIns="91440" bIns="45720" rtlCol="0" anchor="ctr">
            <a:noAutofit/>
          </a:bodyPr>
          <a:lstStyle/>
          <a:p>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Airline “Fee waiver letter” sent by CDC Global Migration/Quarantine so that patient would not have to pay to rebook flight. All three smears were negative for AFB. Patient removed from DNB </a:t>
            </a:r>
            <a:r>
              <a:rPr lang="en-US" sz="1200" dirty="0" smtClean="0">
                <a:solidFill>
                  <a:prstClr val="black"/>
                </a:solidFill>
                <a:latin typeface="Roboto" panose="02000000000000000000" pitchFamily="2" charset="0"/>
                <a:ea typeface="Roboto" panose="02000000000000000000" pitchFamily="2" charset="0"/>
                <a:cs typeface="Roboto" panose="02000000000000000000" pitchFamily="2" charset="0"/>
              </a:rPr>
              <a:t>list</a:t>
            </a:r>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a:t>
            </a:r>
          </a:p>
        </p:txBody>
      </p:sp>
      <p:sp>
        <p:nvSpPr>
          <p:cNvPr id="36" name="Rectangle 35"/>
          <p:cNvSpPr/>
          <p:nvPr/>
        </p:nvSpPr>
        <p:spPr>
          <a:xfrm flipH="1">
            <a:off x="5336222" y="5974080"/>
            <a:ext cx="3350577" cy="731520"/>
          </a:xfrm>
          <a:prstGeom prst="rect">
            <a:avLst/>
          </a:prstGeom>
          <a:solidFill>
            <a:schemeClr val="bg1">
              <a:lumMod val="95000"/>
            </a:schemeClr>
          </a:solidFill>
          <a:ln>
            <a:noFill/>
          </a:ln>
        </p:spPr>
        <p:style>
          <a:lnRef idx="1">
            <a:schemeClr val="dk1"/>
          </a:lnRef>
          <a:fillRef idx="0">
            <a:schemeClr val="dk1"/>
          </a:fillRef>
          <a:effectRef idx="0">
            <a:schemeClr val="dk1"/>
          </a:effectRef>
          <a:fontRef idx="minor">
            <a:schemeClr val="tx1"/>
          </a:fontRef>
        </p:style>
        <p:txBody>
          <a:bodyPr vert="horz" lIns="91440" tIns="45720" rIns="91440" bIns="45720" rtlCol="0" anchor="ctr">
            <a:noAutofit/>
          </a:bodyPr>
          <a:lstStyle/>
          <a:p>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Patient completed her 6 month treatment for TB without difficulty</a:t>
            </a:r>
          </a:p>
        </p:txBody>
      </p:sp>
      <p:sp>
        <p:nvSpPr>
          <p:cNvPr id="43" name="Rectangle 42"/>
          <p:cNvSpPr/>
          <p:nvPr/>
        </p:nvSpPr>
        <p:spPr>
          <a:xfrm>
            <a:off x="304800" y="5364480"/>
            <a:ext cx="3502978" cy="731520"/>
          </a:xfrm>
          <a:prstGeom prst="rect">
            <a:avLst/>
          </a:prstGeom>
          <a:solidFill>
            <a:schemeClr val="bg1">
              <a:lumMod val="95000"/>
            </a:schemeClr>
          </a:solidFill>
          <a:ln>
            <a:noFill/>
          </a:ln>
        </p:spPr>
        <p:style>
          <a:lnRef idx="1">
            <a:schemeClr val="dk1"/>
          </a:lnRef>
          <a:fillRef idx="0">
            <a:schemeClr val="dk1"/>
          </a:fillRef>
          <a:effectRef idx="0">
            <a:schemeClr val="dk1"/>
          </a:effectRef>
          <a:fontRef idx="minor">
            <a:schemeClr val="tx1"/>
          </a:fontRef>
        </p:style>
        <p:txBody>
          <a:bodyPr vert="horz" lIns="91440" tIns="45720" rIns="91440" bIns="45720" rtlCol="0" anchor="ctr">
            <a:noAutofit/>
          </a:bodyPr>
          <a:lstStyle/>
          <a:p>
            <a:pPr algn="r"/>
            <a:r>
              <a:rPr lang="en-US" sz="1200" dirty="0">
                <a:solidFill>
                  <a:prstClr val="black"/>
                </a:solidFill>
                <a:latin typeface="Roboto" panose="02000000000000000000" pitchFamily="2" charset="0"/>
                <a:ea typeface="Roboto" panose="02000000000000000000" pitchFamily="2" charset="0"/>
                <a:cs typeface="Roboto" panose="02000000000000000000" pitchFamily="2" charset="0"/>
              </a:rPr>
              <a:t>Patient flew back home to resume treatment on August 21, </a:t>
            </a:r>
            <a:r>
              <a:rPr lang="en-US" sz="1200" dirty="0" smtClean="0">
                <a:solidFill>
                  <a:prstClr val="black"/>
                </a:solidFill>
                <a:latin typeface="Roboto" panose="02000000000000000000" pitchFamily="2" charset="0"/>
                <a:ea typeface="Roboto" panose="02000000000000000000" pitchFamily="2" charset="0"/>
                <a:cs typeface="Roboto" panose="02000000000000000000" pitchFamily="2" charset="0"/>
              </a:rPr>
              <a:t>2015 </a:t>
            </a:r>
            <a:endParaRPr lang="en-US" sz="120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2" name="Oval 11"/>
          <p:cNvSpPr/>
          <p:nvPr/>
        </p:nvSpPr>
        <p:spPr>
          <a:xfrm>
            <a:off x="4819650" y="1578737"/>
            <a:ext cx="457200" cy="457200"/>
          </a:xfrm>
          <a:prstGeom prst="ellipse">
            <a:avLst/>
          </a:prstGeom>
          <a:solidFill>
            <a:schemeClr val="tx1">
              <a:lumMod val="50000"/>
              <a:lumOff val="50000"/>
            </a:schemeClr>
          </a:solidFill>
          <a:ln w="31750">
            <a:noFill/>
          </a:ln>
        </p:spPr>
        <p:style>
          <a:lnRef idx="1">
            <a:schemeClr val="dk1"/>
          </a:lnRef>
          <a:fillRef idx="0">
            <a:schemeClr val="dk1"/>
          </a:fillRef>
          <a:effectRef idx="0">
            <a:schemeClr val="dk1"/>
          </a:effectRef>
          <a:fontRef idx="minor">
            <a:schemeClr val="tx1"/>
          </a:fontRef>
        </p:style>
        <p:txBody>
          <a:bodyPr wrap="none" lIns="0" tIns="0" rIns="0" bIns="0" rtlCol="0" anchor="ctr"/>
          <a:lstStyle/>
          <a:p>
            <a:pPr algn="ctr"/>
            <a:r>
              <a:rPr lang="en-US" sz="1200" dirty="0" smtClean="0">
                <a:solidFill>
                  <a:srgbClr val="FFFFFF"/>
                </a:solidFill>
                <a:latin typeface="Roboto" panose="02000000000000000000" pitchFamily="2" charset="0"/>
                <a:ea typeface="Roboto" panose="02000000000000000000" pitchFamily="2" charset="0"/>
                <a:cs typeface="Roboto" panose="02000000000000000000" pitchFamily="2" charset="0"/>
              </a:rPr>
              <a:t>7/22</a:t>
            </a:r>
            <a:endParaRPr lang="en-US" sz="12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8" name="Oval 7"/>
          <p:cNvSpPr/>
          <p:nvPr/>
        </p:nvSpPr>
        <p:spPr>
          <a:xfrm>
            <a:off x="3867150" y="1075817"/>
            <a:ext cx="457200" cy="457200"/>
          </a:xfrm>
          <a:prstGeom prst="ellipse">
            <a:avLst/>
          </a:prstGeom>
          <a:solidFill>
            <a:schemeClr val="tx1">
              <a:lumMod val="50000"/>
              <a:lumOff val="50000"/>
            </a:schemeClr>
          </a:solidFill>
          <a:ln w="31750">
            <a:noFill/>
          </a:ln>
        </p:spPr>
        <p:style>
          <a:lnRef idx="1">
            <a:schemeClr val="dk1"/>
          </a:lnRef>
          <a:fillRef idx="0">
            <a:schemeClr val="dk1"/>
          </a:fillRef>
          <a:effectRef idx="0">
            <a:schemeClr val="dk1"/>
          </a:effectRef>
          <a:fontRef idx="minor">
            <a:schemeClr val="tx1"/>
          </a:fontRef>
        </p:style>
        <p:txBody>
          <a:bodyPr wrap="none" lIns="0" tIns="0" rIns="0" bIns="0" rtlCol="0" anchor="ctr"/>
          <a:lstStyle/>
          <a:p>
            <a:pPr algn="ctr"/>
            <a:r>
              <a:rPr lang="en-US" sz="1200" dirty="0" smtClean="0">
                <a:solidFill>
                  <a:srgbClr val="FFFFFF"/>
                </a:solidFill>
                <a:latin typeface="Roboto" panose="02000000000000000000" pitchFamily="2" charset="0"/>
                <a:ea typeface="Roboto" panose="02000000000000000000" pitchFamily="2" charset="0"/>
                <a:cs typeface="Roboto" panose="02000000000000000000" pitchFamily="2" charset="0"/>
              </a:rPr>
              <a:t>7/15</a:t>
            </a:r>
            <a:endParaRPr lang="en-US" sz="12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17" name="Oval 16"/>
          <p:cNvSpPr/>
          <p:nvPr/>
        </p:nvSpPr>
        <p:spPr>
          <a:xfrm>
            <a:off x="3867150" y="2168195"/>
            <a:ext cx="457200" cy="457200"/>
          </a:xfrm>
          <a:prstGeom prst="ellipse">
            <a:avLst/>
          </a:prstGeom>
          <a:solidFill>
            <a:schemeClr val="tx1">
              <a:lumMod val="50000"/>
              <a:lumOff val="50000"/>
            </a:schemeClr>
          </a:solidFill>
          <a:ln w="31750">
            <a:noFill/>
          </a:ln>
        </p:spPr>
        <p:style>
          <a:lnRef idx="1">
            <a:schemeClr val="dk1"/>
          </a:lnRef>
          <a:fillRef idx="0">
            <a:schemeClr val="dk1"/>
          </a:fillRef>
          <a:effectRef idx="0">
            <a:schemeClr val="dk1"/>
          </a:effectRef>
          <a:fontRef idx="minor">
            <a:schemeClr val="tx1"/>
          </a:fontRef>
        </p:style>
        <p:txBody>
          <a:bodyPr wrap="none" lIns="0" tIns="0" rIns="0" bIns="0" rtlCol="0" anchor="ctr"/>
          <a:lstStyle/>
          <a:p>
            <a:pPr algn="ctr"/>
            <a:r>
              <a:rPr lang="en-US" sz="1200" dirty="0" smtClean="0">
                <a:solidFill>
                  <a:srgbClr val="FFFFFF"/>
                </a:solidFill>
                <a:latin typeface="Roboto" panose="02000000000000000000" pitchFamily="2" charset="0"/>
                <a:ea typeface="Roboto" panose="02000000000000000000" pitchFamily="2" charset="0"/>
                <a:cs typeface="Roboto" panose="02000000000000000000" pitchFamily="2" charset="0"/>
              </a:rPr>
              <a:t>8/3</a:t>
            </a:r>
            <a:endParaRPr lang="en-US" sz="12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18" name="Oval 17"/>
          <p:cNvSpPr/>
          <p:nvPr/>
        </p:nvSpPr>
        <p:spPr>
          <a:xfrm>
            <a:off x="4819650" y="2676017"/>
            <a:ext cx="457200" cy="457200"/>
          </a:xfrm>
          <a:prstGeom prst="ellipse">
            <a:avLst/>
          </a:prstGeom>
          <a:solidFill>
            <a:schemeClr val="tx1">
              <a:lumMod val="50000"/>
              <a:lumOff val="50000"/>
            </a:schemeClr>
          </a:solidFill>
          <a:ln w="31750">
            <a:noFill/>
          </a:ln>
        </p:spPr>
        <p:style>
          <a:lnRef idx="1">
            <a:schemeClr val="dk1"/>
          </a:lnRef>
          <a:fillRef idx="0">
            <a:schemeClr val="dk1"/>
          </a:fillRef>
          <a:effectRef idx="0">
            <a:schemeClr val="dk1"/>
          </a:effectRef>
          <a:fontRef idx="minor">
            <a:schemeClr val="tx1"/>
          </a:fontRef>
        </p:style>
        <p:txBody>
          <a:bodyPr wrap="none" lIns="0" tIns="0" rIns="0" bIns="0" rtlCol="0" anchor="ctr"/>
          <a:lstStyle/>
          <a:p>
            <a:pPr algn="ctr"/>
            <a:r>
              <a:rPr lang="en-US" sz="1200" dirty="0" smtClean="0">
                <a:solidFill>
                  <a:srgbClr val="FFFFFF"/>
                </a:solidFill>
                <a:latin typeface="Roboto" panose="02000000000000000000" pitchFamily="2" charset="0"/>
                <a:ea typeface="Roboto" panose="02000000000000000000" pitchFamily="2" charset="0"/>
                <a:cs typeface="Roboto" panose="02000000000000000000" pitchFamily="2" charset="0"/>
              </a:rPr>
              <a:t>8/6</a:t>
            </a:r>
            <a:endParaRPr lang="en-US" sz="12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19" name="Oval 18"/>
          <p:cNvSpPr/>
          <p:nvPr/>
        </p:nvSpPr>
        <p:spPr>
          <a:xfrm>
            <a:off x="3867150" y="3209417"/>
            <a:ext cx="457200" cy="457200"/>
          </a:xfrm>
          <a:prstGeom prst="ellipse">
            <a:avLst/>
          </a:prstGeom>
          <a:solidFill>
            <a:schemeClr val="tx1">
              <a:lumMod val="50000"/>
              <a:lumOff val="50000"/>
            </a:schemeClr>
          </a:solidFill>
          <a:ln w="31750">
            <a:noFill/>
          </a:ln>
        </p:spPr>
        <p:style>
          <a:lnRef idx="1">
            <a:schemeClr val="dk1"/>
          </a:lnRef>
          <a:fillRef idx="0">
            <a:schemeClr val="dk1"/>
          </a:fillRef>
          <a:effectRef idx="0">
            <a:schemeClr val="dk1"/>
          </a:effectRef>
          <a:fontRef idx="minor">
            <a:schemeClr val="tx1"/>
          </a:fontRef>
        </p:style>
        <p:txBody>
          <a:bodyPr wrap="none" lIns="0" tIns="0" rIns="0" bIns="0" rtlCol="0" anchor="ctr"/>
          <a:lstStyle/>
          <a:p>
            <a:pPr algn="ctr"/>
            <a:r>
              <a:rPr lang="en-US" sz="1200" dirty="0" smtClean="0">
                <a:solidFill>
                  <a:srgbClr val="FFFFFF"/>
                </a:solidFill>
                <a:latin typeface="Roboto" panose="02000000000000000000" pitchFamily="2" charset="0"/>
                <a:ea typeface="Roboto" panose="02000000000000000000" pitchFamily="2" charset="0"/>
                <a:cs typeface="Roboto" panose="02000000000000000000" pitchFamily="2" charset="0"/>
              </a:rPr>
              <a:t>8/12</a:t>
            </a:r>
            <a:endParaRPr lang="en-US" sz="12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20" name="Oval 19"/>
          <p:cNvSpPr/>
          <p:nvPr/>
        </p:nvSpPr>
        <p:spPr>
          <a:xfrm>
            <a:off x="4819650" y="3742817"/>
            <a:ext cx="457200" cy="457200"/>
          </a:xfrm>
          <a:prstGeom prst="ellipse">
            <a:avLst/>
          </a:prstGeom>
          <a:solidFill>
            <a:schemeClr val="tx1">
              <a:lumMod val="50000"/>
              <a:lumOff val="50000"/>
            </a:schemeClr>
          </a:solidFill>
          <a:ln w="31750">
            <a:noFill/>
          </a:ln>
        </p:spPr>
        <p:style>
          <a:lnRef idx="1">
            <a:schemeClr val="dk1"/>
          </a:lnRef>
          <a:fillRef idx="0">
            <a:schemeClr val="dk1"/>
          </a:fillRef>
          <a:effectRef idx="0">
            <a:schemeClr val="dk1"/>
          </a:effectRef>
          <a:fontRef idx="minor">
            <a:schemeClr val="tx1"/>
          </a:fontRef>
        </p:style>
        <p:txBody>
          <a:bodyPr wrap="none" lIns="0" tIns="0" rIns="0" bIns="0" rtlCol="0" anchor="ctr"/>
          <a:lstStyle/>
          <a:p>
            <a:pPr algn="ctr"/>
            <a:r>
              <a:rPr lang="en-US" sz="1200" dirty="0" smtClean="0">
                <a:solidFill>
                  <a:srgbClr val="FFFFFF"/>
                </a:solidFill>
                <a:latin typeface="Roboto" panose="02000000000000000000" pitchFamily="2" charset="0"/>
                <a:ea typeface="Roboto" panose="02000000000000000000" pitchFamily="2" charset="0"/>
                <a:cs typeface="Roboto" panose="02000000000000000000" pitchFamily="2" charset="0"/>
              </a:rPr>
              <a:t>8/13</a:t>
            </a:r>
            <a:endParaRPr lang="en-US" sz="12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21" name="Oval 20"/>
          <p:cNvSpPr/>
          <p:nvPr/>
        </p:nvSpPr>
        <p:spPr>
          <a:xfrm>
            <a:off x="3867150" y="4276217"/>
            <a:ext cx="457200" cy="457200"/>
          </a:xfrm>
          <a:prstGeom prst="ellipse">
            <a:avLst/>
          </a:prstGeom>
          <a:solidFill>
            <a:schemeClr val="tx1">
              <a:lumMod val="50000"/>
              <a:lumOff val="50000"/>
            </a:schemeClr>
          </a:solidFill>
          <a:ln w="31750">
            <a:noFill/>
          </a:ln>
        </p:spPr>
        <p:style>
          <a:lnRef idx="1">
            <a:schemeClr val="dk1"/>
          </a:lnRef>
          <a:fillRef idx="0">
            <a:schemeClr val="dk1"/>
          </a:fillRef>
          <a:effectRef idx="0">
            <a:schemeClr val="dk1"/>
          </a:effectRef>
          <a:fontRef idx="minor">
            <a:schemeClr val="tx1"/>
          </a:fontRef>
        </p:style>
        <p:txBody>
          <a:bodyPr wrap="none" lIns="0" tIns="0" rIns="0" bIns="0" rtlCol="0" anchor="ctr"/>
          <a:lstStyle/>
          <a:p>
            <a:pPr algn="ctr"/>
            <a:r>
              <a:rPr lang="en-US" sz="1200" dirty="0">
                <a:solidFill>
                  <a:srgbClr val="FFFFFF"/>
                </a:solidFill>
                <a:latin typeface="Roboto" panose="02000000000000000000" pitchFamily="2" charset="0"/>
                <a:ea typeface="Roboto" panose="02000000000000000000" pitchFamily="2" charset="0"/>
                <a:cs typeface="Roboto" panose="02000000000000000000" pitchFamily="2" charset="0"/>
              </a:rPr>
              <a:t>8</a:t>
            </a:r>
            <a:r>
              <a:rPr lang="en-US" sz="1200" dirty="0" smtClean="0">
                <a:solidFill>
                  <a:srgbClr val="FFFFFF"/>
                </a:solidFill>
                <a:latin typeface="Roboto" panose="02000000000000000000" pitchFamily="2" charset="0"/>
                <a:ea typeface="Roboto" panose="02000000000000000000" pitchFamily="2" charset="0"/>
                <a:cs typeface="Roboto" panose="02000000000000000000" pitchFamily="2" charset="0"/>
              </a:rPr>
              <a:t>/17</a:t>
            </a:r>
            <a:endParaRPr lang="en-US" sz="12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22" name="Oval 21"/>
          <p:cNvSpPr/>
          <p:nvPr/>
        </p:nvSpPr>
        <p:spPr>
          <a:xfrm>
            <a:off x="4790114" y="4876800"/>
            <a:ext cx="486736" cy="487680"/>
          </a:xfrm>
          <a:prstGeom prst="ellipse">
            <a:avLst/>
          </a:prstGeom>
          <a:solidFill>
            <a:schemeClr val="tx1">
              <a:lumMod val="50000"/>
              <a:lumOff val="50000"/>
            </a:schemeClr>
          </a:solidFill>
          <a:ln w="31750">
            <a:noFill/>
          </a:ln>
        </p:spPr>
        <p:style>
          <a:lnRef idx="1">
            <a:schemeClr val="dk1"/>
          </a:lnRef>
          <a:fillRef idx="0">
            <a:schemeClr val="dk1"/>
          </a:fillRef>
          <a:effectRef idx="0">
            <a:schemeClr val="dk1"/>
          </a:effectRef>
          <a:fontRef idx="minor">
            <a:schemeClr val="tx1"/>
          </a:fontRef>
        </p:style>
        <p:txBody>
          <a:bodyPr wrap="none" lIns="0" tIns="0" rIns="0" bIns="0" rtlCol="0" anchor="ctr"/>
          <a:lstStyle/>
          <a:p>
            <a:pPr algn="ctr"/>
            <a:r>
              <a:rPr lang="en-US" sz="1200" dirty="0" smtClean="0">
                <a:solidFill>
                  <a:srgbClr val="FFFFFF"/>
                </a:solidFill>
                <a:latin typeface="Roboto" panose="02000000000000000000" pitchFamily="2" charset="0"/>
                <a:ea typeface="Roboto" panose="02000000000000000000" pitchFamily="2" charset="0"/>
                <a:cs typeface="Roboto" panose="02000000000000000000" pitchFamily="2" charset="0"/>
              </a:rPr>
              <a:t>8/19</a:t>
            </a:r>
            <a:endParaRPr lang="en-US" sz="12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3" name="Oval 32"/>
          <p:cNvSpPr/>
          <p:nvPr/>
        </p:nvSpPr>
        <p:spPr>
          <a:xfrm>
            <a:off x="3867150" y="5495417"/>
            <a:ext cx="457200" cy="457200"/>
          </a:xfrm>
          <a:prstGeom prst="ellipse">
            <a:avLst/>
          </a:prstGeom>
          <a:solidFill>
            <a:schemeClr val="tx1">
              <a:lumMod val="50000"/>
              <a:lumOff val="50000"/>
            </a:schemeClr>
          </a:solidFill>
          <a:ln w="31750">
            <a:noFill/>
          </a:ln>
        </p:spPr>
        <p:style>
          <a:lnRef idx="1">
            <a:schemeClr val="dk1"/>
          </a:lnRef>
          <a:fillRef idx="0">
            <a:schemeClr val="dk1"/>
          </a:fillRef>
          <a:effectRef idx="0">
            <a:schemeClr val="dk1"/>
          </a:effectRef>
          <a:fontRef idx="minor">
            <a:schemeClr val="tx1"/>
          </a:fontRef>
        </p:style>
        <p:txBody>
          <a:bodyPr wrap="none" lIns="0" tIns="0" rIns="0" bIns="0" rtlCol="0" anchor="ctr"/>
          <a:lstStyle/>
          <a:p>
            <a:pPr algn="ctr"/>
            <a:r>
              <a:rPr lang="en-US" sz="1200" dirty="0" smtClean="0">
                <a:solidFill>
                  <a:srgbClr val="FFFFFF"/>
                </a:solidFill>
                <a:latin typeface="Roboto" panose="02000000000000000000" pitchFamily="2" charset="0"/>
                <a:ea typeface="Roboto" panose="02000000000000000000" pitchFamily="2" charset="0"/>
                <a:cs typeface="Roboto" panose="02000000000000000000" pitchFamily="2" charset="0"/>
              </a:rPr>
              <a:t>8/20</a:t>
            </a:r>
            <a:endParaRPr lang="en-US" sz="12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4" name="Oval 33"/>
          <p:cNvSpPr/>
          <p:nvPr/>
        </p:nvSpPr>
        <p:spPr>
          <a:xfrm>
            <a:off x="4819650" y="6105017"/>
            <a:ext cx="457200" cy="457200"/>
          </a:xfrm>
          <a:prstGeom prst="ellipse">
            <a:avLst/>
          </a:prstGeom>
          <a:solidFill>
            <a:schemeClr val="tx1">
              <a:lumMod val="50000"/>
              <a:lumOff val="50000"/>
            </a:schemeClr>
          </a:solidFill>
          <a:ln w="31750">
            <a:noFill/>
          </a:ln>
        </p:spPr>
        <p:style>
          <a:lnRef idx="1">
            <a:schemeClr val="dk1"/>
          </a:lnRef>
          <a:fillRef idx="0">
            <a:schemeClr val="dk1"/>
          </a:fillRef>
          <a:effectRef idx="0">
            <a:schemeClr val="dk1"/>
          </a:effectRef>
          <a:fontRef idx="minor">
            <a:schemeClr val="tx1"/>
          </a:fontRef>
        </p:style>
        <p:txBody>
          <a:bodyPr wrap="none" lIns="0" tIns="0" rIns="0" bIns="0" rtlCol="0" anchor="ctr"/>
          <a:lstStyle/>
          <a:p>
            <a:pPr algn="ctr"/>
            <a:r>
              <a:rPr lang="en-US" sz="1200" dirty="0" smtClean="0">
                <a:solidFill>
                  <a:srgbClr val="FFFFFF"/>
                </a:solidFill>
                <a:latin typeface="Roboto" panose="02000000000000000000" pitchFamily="2" charset="0"/>
                <a:ea typeface="Roboto" panose="02000000000000000000" pitchFamily="2" charset="0"/>
                <a:cs typeface="Roboto" panose="02000000000000000000" pitchFamily="2" charset="0"/>
              </a:rPr>
              <a:t>2/19</a:t>
            </a:r>
            <a:endParaRPr lang="en-US" sz="12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cxnSp>
        <p:nvCxnSpPr>
          <p:cNvPr id="5" name="Straight Connector 4"/>
          <p:cNvCxnSpPr/>
          <p:nvPr/>
        </p:nvCxnSpPr>
        <p:spPr>
          <a:xfrm flipV="1">
            <a:off x="4572000" y="1046290"/>
            <a:ext cx="0" cy="5580062"/>
          </a:xfrm>
          <a:prstGeom prst="line">
            <a:avLst/>
          </a:prstGeom>
          <a:ln w="25400">
            <a:solidFill>
              <a:schemeClr val="bg1">
                <a:lumMod val="75000"/>
              </a:schemeClr>
            </a:solidFill>
            <a:prstDash val="solid"/>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308475" y="1304417"/>
            <a:ext cx="274320" cy="0"/>
          </a:xfrm>
          <a:prstGeom prst="line">
            <a:avLst/>
          </a:prstGeom>
          <a:ln w="15875">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562475" y="1807337"/>
            <a:ext cx="274320" cy="0"/>
          </a:xfrm>
          <a:prstGeom prst="line">
            <a:avLst/>
          </a:prstGeom>
          <a:ln w="15875">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308475" y="2396795"/>
            <a:ext cx="274320" cy="0"/>
          </a:xfrm>
          <a:prstGeom prst="line">
            <a:avLst/>
          </a:prstGeom>
          <a:ln w="15875">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308475" y="3438017"/>
            <a:ext cx="274320" cy="0"/>
          </a:xfrm>
          <a:prstGeom prst="line">
            <a:avLst/>
          </a:prstGeom>
          <a:ln w="15875">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308475" y="4504817"/>
            <a:ext cx="274320" cy="0"/>
          </a:xfrm>
          <a:prstGeom prst="line">
            <a:avLst/>
          </a:prstGeom>
          <a:ln w="15875">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308475" y="5724017"/>
            <a:ext cx="274320" cy="0"/>
          </a:xfrm>
          <a:prstGeom prst="line">
            <a:avLst/>
          </a:prstGeom>
          <a:ln w="15875">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562475" y="2904617"/>
            <a:ext cx="274320" cy="0"/>
          </a:xfrm>
          <a:prstGeom prst="line">
            <a:avLst/>
          </a:prstGeom>
          <a:ln w="15875">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562475" y="3971417"/>
            <a:ext cx="274320" cy="0"/>
          </a:xfrm>
          <a:prstGeom prst="line">
            <a:avLst/>
          </a:prstGeom>
          <a:ln w="15875">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562475" y="5114417"/>
            <a:ext cx="274320" cy="0"/>
          </a:xfrm>
          <a:prstGeom prst="line">
            <a:avLst/>
          </a:prstGeom>
          <a:ln w="15875">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562475" y="6333617"/>
            <a:ext cx="274320" cy="0"/>
          </a:xfrm>
          <a:prstGeom prst="line">
            <a:avLst/>
          </a:prstGeom>
          <a:ln w="15875">
            <a:solidFill>
              <a:schemeClr val="accent6"/>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92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par>
                                <p:cTn id="77" presetID="10" presetClass="entr" presetSubtype="0"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par>
                                <p:cTn id="88" presetID="10" presetClass="entr" presetSubtype="0" fill="hold"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500"/>
                                        <p:tgtEl>
                                          <p:spTgt spid="33"/>
                                        </p:tgtEl>
                                      </p:cBhvr>
                                    </p:animEffect>
                                  </p:childTnLst>
                                </p:cTn>
                              </p:par>
                              <p:par>
                                <p:cTn id="99" presetID="10" presetClass="entr" presetSubtype="0" fill="hold"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500"/>
                                        <p:tgtEl>
                                          <p:spTgt spid="4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par>
                                <p:cTn id="110" presetID="10" presetClass="entr" presetSubtype="0" fill="hold" nodeType="withEffect">
                                  <p:stCondLst>
                                    <p:cond delay="0"/>
                                  </p:stCondLst>
                                  <p:childTnLst>
                                    <p:set>
                                      <p:cBhvr>
                                        <p:cTn id="111" dur="1" fill="hold">
                                          <p:stCondLst>
                                            <p:cond delay="0"/>
                                          </p:stCondLst>
                                        </p:cTn>
                                        <p:tgtEl>
                                          <p:spTgt spid="52"/>
                                        </p:tgtEl>
                                        <p:attrNameLst>
                                          <p:attrName>style.visibility</p:attrName>
                                        </p:attrNameLst>
                                      </p:cBhvr>
                                      <p:to>
                                        <p:strVal val="visible"/>
                                      </p:to>
                                    </p:set>
                                    <p:animEffect transition="in" filter="fade">
                                      <p:cBhvr>
                                        <p:cTn id="1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23" grpId="0" animBg="1"/>
      <p:bldP spid="26" grpId="0" animBg="1"/>
      <p:bldP spid="24" grpId="0" animBg="1"/>
      <p:bldP spid="27" grpId="0" animBg="1"/>
      <p:bldP spid="25" grpId="0" animBg="1"/>
      <p:bldP spid="28" grpId="0" animBg="1"/>
      <p:bldP spid="36" grpId="0" animBg="1"/>
      <p:bldP spid="43" grpId="0" animBg="1"/>
      <p:bldP spid="12" grpId="0" animBg="1"/>
      <p:bldP spid="8" grpId="0" animBg="1"/>
      <p:bldP spid="17" grpId="0" animBg="1"/>
      <p:bldP spid="18" grpId="0" animBg="1"/>
      <p:bldP spid="19" grpId="0" animBg="1"/>
      <p:bldP spid="20" grpId="0" animBg="1"/>
      <p:bldP spid="21" grpId="0" animBg="1"/>
      <p:bldP spid="22" grpId="0" animBg="1"/>
      <p:bldP spid="33"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endParaRPr lang="en-US" altLang="en-US" dirty="0" smtClean="0"/>
          </a:p>
        </p:txBody>
      </p:sp>
      <p:pic>
        <p:nvPicPr>
          <p:cNvPr id="14339" name="Picture 6" descr="LeftLat"/>
          <p:cNvPicPr>
            <a:picLocks noGrp="1" noChangeAspect="1" noChangeArrowheads="1"/>
          </p:cNvPicPr>
          <p:nvPr>
            <p:ph idx="1"/>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1723699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endParaRPr lang="en-US" altLang="en-US" dirty="0" smtClean="0"/>
          </a:p>
        </p:txBody>
      </p:sp>
      <p:pic>
        <p:nvPicPr>
          <p:cNvPr id="15363" name="Picture 6" descr="EdPt"/>
          <p:cNvPicPr>
            <a:picLocks noGrp="1" noChangeAspect="1" noChangeArrowheads="1"/>
          </p:cNvPicPr>
          <p:nvPr>
            <p:ph idx="1"/>
          </p:nvPr>
        </p:nvPicPr>
        <p:blipFill rotWithShape="1">
          <a:blip r:embed="rId3" cstate="print">
            <a:extLst>
              <a:ext uri="{28A0092B-C50C-407E-A947-70E740481C1C}">
                <a14:useLocalDpi xmlns:a14="http://schemas.microsoft.com/office/drawing/2010/main"/>
              </a:ext>
            </a:extLst>
          </a:blip>
          <a:srcRect/>
          <a:stretch/>
        </p:blipFill>
        <p:spPr>
          <a:xfrm>
            <a:off x="9617" y="0"/>
            <a:ext cx="9134383"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3441170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TB Treatment</a:t>
            </a:r>
            <a:endParaRPr lang="en-US" dirty="0"/>
          </a:p>
        </p:txBody>
      </p:sp>
      <p:sp>
        <p:nvSpPr>
          <p:cNvPr id="4" name="Content Placeholder 3"/>
          <p:cNvSpPr>
            <a:spLocks noGrp="1"/>
          </p:cNvSpPr>
          <p:nvPr>
            <p:ph sz="half" idx="2"/>
          </p:nvPr>
        </p:nvSpPr>
        <p:spPr>
          <a:xfrm>
            <a:off x="4648200" y="2514600"/>
            <a:ext cx="4495800" cy="2895600"/>
          </a:xfrm>
        </p:spPr>
        <p:txBody>
          <a:bodyPr>
            <a:normAutofit/>
          </a:bodyPr>
          <a:lstStyle/>
          <a:p>
            <a:r>
              <a:rPr lang="en-US" sz="3600" dirty="0" smtClean="0"/>
              <a:t>TB infection $700</a:t>
            </a:r>
          </a:p>
          <a:p>
            <a:r>
              <a:rPr lang="en-US" sz="3600" dirty="0" smtClean="0"/>
              <a:t>TB Disease $17,000</a:t>
            </a:r>
          </a:p>
          <a:p>
            <a:r>
              <a:rPr lang="en-US" sz="3600" dirty="0" smtClean="0"/>
              <a:t>MDR-TB $400,000</a:t>
            </a:r>
          </a:p>
          <a:p>
            <a:r>
              <a:rPr lang="en-US" sz="3600" dirty="0" smtClean="0"/>
              <a:t>XDR-TB &gt;$1,000,000</a:t>
            </a:r>
            <a:endParaRPr lang="en-US" sz="3600"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8832" y="1219200"/>
            <a:ext cx="4524632" cy="5839295"/>
          </a:xfrm>
          <a:prstGeom prst="rect">
            <a:avLst/>
          </a:prstGeom>
        </p:spPr>
      </p:pic>
    </p:spTree>
    <p:extLst>
      <p:ext uri="{BB962C8B-B14F-4D97-AF65-F5344CB8AC3E}">
        <p14:creationId xmlns:p14="http://schemas.microsoft.com/office/powerpoint/2010/main" val="1499997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0" y="0"/>
            <a:ext cx="9144000" cy="6858000"/>
          </a:xfrm>
          <a:prstGeom prst="rect">
            <a:avLst/>
          </a:prstGeom>
          <a:solidFill>
            <a:schemeClr val="bg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2400" y="4343400"/>
            <a:ext cx="8839200" cy="2308324"/>
          </a:xfrm>
          <a:prstGeom prst="rect">
            <a:avLst/>
          </a:prstGeom>
        </p:spPr>
        <p:txBody>
          <a:bodyPr wrap="square">
            <a:spAutoFit/>
          </a:bodyPr>
          <a:lstStyle/>
          <a:p>
            <a:pPr algn="ctr" fontAlgn="auto">
              <a:spcBef>
                <a:spcPts val="0"/>
              </a:spcBef>
              <a:spcAft>
                <a:spcPts val="0"/>
              </a:spcAft>
              <a:defRPr/>
            </a:pPr>
            <a:r>
              <a:rPr lang="en-US" sz="4800" dirty="0">
                <a:effectLst>
                  <a:outerShdw blurRad="38100" dist="38100" dir="2700000" algn="tl">
                    <a:srgbClr val="000000">
                      <a:alpha val="43137"/>
                    </a:srgbClr>
                  </a:outerShdw>
                </a:effectLst>
              </a:rPr>
              <a:t>Eliminate health disparities due </a:t>
            </a:r>
            <a:r>
              <a:rPr lang="en-US" sz="4800" dirty="0" smtClean="0">
                <a:effectLst>
                  <a:outerShdw blurRad="38100" dist="38100" dir="2700000" algn="tl">
                    <a:srgbClr val="000000">
                      <a:alpha val="43137"/>
                    </a:srgbClr>
                  </a:outerShdw>
                </a:effectLst>
              </a:rPr>
              <a:t/>
            </a:r>
            <a:br>
              <a:rPr lang="en-US" sz="4800" dirty="0" smtClean="0">
                <a:effectLst>
                  <a:outerShdw blurRad="38100" dist="38100" dir="2700000" algn="tl">
                    <a:srgbClr val="000000">
                      <a:alpha val="43137"/>
                    </a:srgbClr>
                  </a:outerShdw>
                </a:effectLst>
              </a:rPr>
            </a:br>
            <a:r>
              <a:rPr lang="en-US" sz="4800" dirty="0" smtClean="0">
                <a:effectLst>
                  <a:outerShdw blurRad="38100" dist="38100" dir="2700000" algn="tl">
                    <a:srgbClr val="000000">
                      <a:alpha val="43137"/>
                    </a:srgbClr>
                  </a:outerShdw>
                </a:effectLst>
              </a:rPr>
              <a:t>to </a:t>
            </a:r>
            <a:r>
              <a:rPr lang="en-US" sz="4800" dirty="0">
                <a:effectLst>
                  <a:outerShdw blurRad="38100" dist="38100" dir="2700000" algn="tl">
                    <a:srgbClr val="000000">
                      <a:alpha val="43137"/>
                    </a:srgbClr>
                  </a:outerShdw>
                </a:effectLst>
              </a:rPr>
              <a:t>patient </a:t>
            </a:r>
            <a:r>
              <a:rPr lang="en-US" sz="4800" dirty="0" smtClean="0">
                <a:effectLst>
                  <a:outerShdw blurRad="38100" dist="38100" dir="2700000" algn="tl">
                    <a:srgbClr val="000000">
                      <a:alpha val="43137"/>
                    </a:srgbClr>
                  </a:outerShdw>
                </a:effectLst>
              </a:rPr>
              <a:t>mobility</a:t>
            </a:r>
            <a:br>
              <a:rPr lang="en-US" sz="4800" dirty="0" smtClean="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
        <p:nvSpPr>
          <p:cNvPr id="5" name="Rectangle 4"/>
          <p:cNvSpPr/>
          <p:nvPr/>
        </p:nvSpPr>
        <p:spPr>
          <a:xfrm>
            <a:off x="4838957" y="58454"/>
            <a:ext cx="4330032" cy="1938992"/>
          </a:xfrm>
          <a:prstGeom prst="rect">
            <a:avLst/>
          </a:prstGeom>
        </p:spPr>
        <p:txBody>
          <a:bodyPr wrap="none">
            <a:spAutoFit/>
          </a:bodyPr>
          <a:lstStyle/>
          <a:p>
            <a:pPr algn="r"/>
            <a:r>
              <a:rPr lang="en-US" sz="6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MCN </a:t>
            </a:r>
            <a:r>
              <a:rPr lang="en-US" sz="6000" dirty="0" smtClean="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Health</a:t>
            </a:r>
            <a:br>
              <a:rPr lang="en-US" sz="6000" dirty="0" smtClean="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br>
            <a:r>
              <a:rPr lang="en-US" sz="6000" dirty="0" smtClean="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Network</a:t>
            </a:r>
            <a:endParaRPr lang="en-US" sz="6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7730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4000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70312" y="838200"/>
            <a:ext cx="9045575" cy="508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9144000" cy="88406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5973932"/>
            <a:ext cx="9144000" cy="88406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3944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nframedartistsgallery.com/images/forms.png"/>
          <p:cNvPicPr>
            <a:picLocks noChangeAspect="1" noChangeArrowheads="1"/>
          </p:cNvPicPr>
          <p:nvPr/>
        </p:nvPicPr>
        <p:blipFill>
          <a:blip r:embed="rId2" cstate="email">
            <a:duotone>
              <a:prstClr val="black"/>
              <a:schemeClr val="accent5">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60193" y="2971800"/>
            <a:ext cx="8963025" cy="32784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400" y="512618"/>
            <a:ext cx="6356227" cy="2123658"/>
          </a:xfrm>
          <a:prstGeom prst="rect">
            <a:avLst/>
          </a:prstGeom>
        </p:spPr>
        <p:txBody>
          <a:bodyPr wrap="none">
            <a:spAutoFit/>
          </a:bodyPr>
          <a:lstStyle/>
          <a:p>
            <a:pPr algn="ctr"/>
            <a:r>
              <a:rPr lang="en-US" altLang="en-US" sz="6600" dirty="0">
                <a:latin typeface="Roboto" panose="02000000000000000000" pitchFamily="2" charset="0"/>
                <a:ea typeface="Roboto" panose="02000000000000000000" pitchFamily="2" charset="0"/>
                <a:cs typeface="Roboto" panose="02000000000000000000" pitchFamily="2" charset="0"/>
              </a:rPr>
              <a:t>Forms Required </a:t>
            </a:r>
            <a:r>
              <a:rPr lang="en-US" altLang="en-US" sz="6600" dirty="0" smtClean="0">
                <a:latin typeface="Roboto" panose="02000000000000000000" pitchFamily="2" charset="0"/>
                <a:ea typeface="Roboto" panose="02000000000000000000" pitchFamily="2" charset="0"/>
                <a:cs typeface="Roboto" panose="02000000000000000000" pitchFamily="2" charset="0"/>
              </a:rPr>
              <a:t/>
            </a:r>
            <a:br>
              <a:rPr lang="en-US" altLang="en-US" sz="6600" dirty="0" smtClean="0">
                <a:latin typeface="Roboto" panose="02000000000000000000" pitchFamily="2" charset="0"/>
                <a:ea typeface="Roboto" panose="02000000000000000000" pitchFamily="2" charset="0"/>
                <a:cs typeface="Roboto" panose="02000000000000000000" pitchFamily="2" charset="0"/>
              </a:rPr>
            </a:br>
            <a:r>
              <a:rPr lang="en-US" altLang="en-US" sz="6600" dirty="0" smtClean="0">
                <a:latin typeface="Roboto" panose="02000000000000000000" pitchFamily="2" charset="0"/>
                <a:ea typeface="Roboto" panose="02000000000000000000" pitchFamily="2" charset="0"/>
                <a:cs typeface="Roboto" panose="02000000000000000000" pitchFamily="2" charset="0"/>
              </a:rPr>
              <a:t>for </a:t>
            </a:r>
            <a:r>
              <a:rPr lang="en-US" altLang="en-US" sz="6600" dirty="0">
                <a:latin typeface="Roboto" panose="02000000000000000000" pitchFamily="2" charset="0"/>
                <a:ea typeface="Roboto" panose="02000000000000000000" pitchFamily="2" charset="0"/>
                <a:cs typeface="Roboto" panose="02000000000000000000" pitchFamily="2" charset="0"/>
              </a:rPr>
              <a:t>Enrollment</a:t>
            </a:r>
            <a:endParaRPr lang="en-US" sz="6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212598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9814" y="0"/>
            <a:ext cx="5124372" cy="6858000"/>
          </a:xfrm>
          <a:prstGeom prst="rect">
            <a:avLst/>
          </a:prstGeom>
        </p:spPr>
      </p:pic>
      <p:pic>
        <p:nvPicPr>
          <p:cNvPr id="3" name="Picture 2"/>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752600" y="4982990"/>
            <a:ext cx="1905000" cy="1447800"/>
          </a:xfrm>
          <a:prstGeom prst="rect">
            <a:avLst/>
          </a:prstGeom>
        </p:spPr>
      </p:pic>
      <p:pic>
        <p:nvPicPr>
          <p:cNvPr id="4" name="Picture 3"/>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rot="2717146" flipV="1">
            <a:off x="912248" y="4533950"/>
            <a:ext cx="1168862" cy="1739322"/>
          </a:xfrm>
          <a:prstGeom prst="rect">
            <a:avLst/>
          </a:prstGeom>
        </p:spPr>
      </p:pic>
      <p:sp>
        <p:nvSpPr>
          <p:cNvPr id="5" name="TextBox 4"/>
          <p:cNvSpPr txBox="1"/>
          <p:nvPr/>
        </p:nvSpPr>
        <p:spPr>
          <a:xfrm>
            <a:off x="128200" y="3276600"/>
            <a:ext cx="1624400" cy="369332"/>
          </a:xfrm>
          <a:prstGeom prst="rect">
            <a:avLst/>
          </a:prstGeom>
          <a:noFill/>
        </p:spPr>
        <p:txBody>
          <a:bodyPr wrap="square" rtlCol="0">
            <a:spAutoFit/>
          </a:bodyPr>
          <a:lstStyle/>
          <a:p>
            <a:endParaRPr lang="en-US" dirty="0"/>
          </a:p>
        </p:txBody>
      </p:sp>
      <p:sp>
        <p:nvSpPr>
          <p:cNvPr id="6" name="Rectangle 5"/>
          <p:cNvSpPr/>
          <p:nvPr/>
        </p:nvSpPr>
        <p:spPr>
          <a:xfrm rot="20796796">
            <a:off x="81023" y="3425926"/>
            <a:ext cx="2071528" cy="1508105"/>
          </a:xfrm>
          <a:custGeom>
            <a:avLst/>
            <a:gdLst>
              <a:gd name="connsiteX0" fmla="*/ 0 w 2081600"/>
              <a:gd name="connsiteY0" fmla="*/ 0 h 1200329"/>
              <a:gd name="connsiteX1" fmla="*/ 2081600 w 2081600"/>
              <a:gd name="connsiteY1" fmla="*/ 0 h 1200329"/>
              <a:gd name="connsiteX2" fmla="*/ 2081600 w 2081600"/>
              <a:gd name="connsiteY2" fmla="*/ 1200329 h 1200329"/>
              <a:gd name="connsiteX3" fmla="*/ 0 w 2081600"/>
              <a:gd name="connsiteY3" fmla="*/ 1200329 h 1200329"/>
              <a:gd name="connsiteX4" fmla="*/ 0 w 2081600"/>
              <a:gd name="connsiteY4" fmla="*/ 0 h 1200329"/>
              <a:gd name="connsiteX0" fmla="*/ 0 w 2081600"/>
              <a:gd name="connsiteY0" fmla="*/ 209395 h 1409724"/>
              <a:gd name="connsiteX1" fmla="*/ 1016630 w 2081600"/>
              <a:gd name="connsiteY1" fmla="*/ 0 h 1409724"/>
              <a:gd name="connsiteX2" fmla="*/ 2081600 w 2081600"/>
              <a:gd name="connsiteY2" fmla="*/ 209395 h 1409724"/>
              <a:gd name="connsiteX3" fmla="*/ 2081600 w 2081600"/>
              <a:gd name="connsiteY3" fmla="*/ 1409724 h 1409724"/>
              <a:gd name="connsiteX4" fmla="*/ 0 w 2081600"/>
              <a:gd name="connsiteY4" fmla="*/ 1409724 h 1409724"/>
              <a:gd name="connsiteX5" fmla="*/ 0 w 2081600"/>
              <a:gd name="connsiteY5" fmla="*/ 209395 h 1409724"/>
              <a:gd name="connsiteX0" fmla="*/ 0 w 2081600"/>
              <a:gd name="connsiteY0" fmla="*/ 209395 h 1409724"/>
              <a:gd name="connsiteX1" fmla="*/ 1016630 w 2081600"/>
              <a:gd name="connsiteY1" fmla="*/ 0 h 1409724"/>
              <a:gd name="connsiteX2" fmla="*/ 1920060 w 2081600"/>
              <a:gd name="connsiteY2" fmla="*/ 493216 h 1409724"/>
              <a:gd name="connsiteX3" fmla="*/ 2081600 w 2081600"/>
              <a:gd name="connsiteY3" fmla="*/ 1409724 h 1409724"/>
              <a:gd name="connsiteX4" fmla="*/ 0 w 2081600"/>
              <a:gd name="connsiteY4" fmla="*/ 1409724 h 1409724"/>
              <a:gd name="connsiteX5" fmla="*/ 0 w 2081600"/>
              <a:gd name="connsiteY5" fmla="*/ 209395 h 1409724"/>
              <a:gd name="connsiteX0" fmla="*/ 187622 w 2081600"/>
              <a:gd name="connsiteY0" fmla="*/ 549455 h 1409724"/>
              <a:gd name="connsiteX1" fmla="*/ 1016630 w 2081600"/>
              <a:gd name="connsiteY1" fmla="*/ 0 h 1409724"/>
              <a:gd name="connsiteX2" fmla="*/ 1920060 w 2081600"/>
              <a:gd name="connsiteY2" fmla="*/ 493216 h 1409724"/>
              <a:gd name="connsiteX3" fmla="*/ 2081600 w 2081600"/>
              <a:gd name="connsiteY3" fmla="*/ 1409724 h 1409724"/>
              <a:gd name="connsiteX4" fmla="*/ 0 w 2081600"/>
              <a:gd name="connsiteY4" fmla="*/ 1409724 h 1409724"/>
              <a:gd name="connsiteX5" fmla="*/ 187622 w 2081600"/>
              <a:gd name="connsiteY5" fmla="*/ 549455 h 140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1600" h="1409724">
                <a:moveTo>
                  <a:pt x="187622" y="549455"/>
                </a:moveTo>
                <a:cubicBezTo>
                  <a:pt x="529329" y="542993"/>
                  <a:pt x="674923" y="6462"/>
                  <a:pt x="1016630" y="0"/>
                </a:cubicBezTo>
                <a:lnTo>
                  <a:pt x="1920060" y="493216"/>
                </a:lnTo>
                <a:lnTo>
                  <a:pt x="2081600" y="1409724"/>
                </a:lnTo>
                <a:lnTo>
                  <a:pt x="0" y="1409724"/>
                </a:lnTo>
                <a:lnTo>
                  <a:pt x="187622" y="549455"/>
                </a:lnTo>
                <a:close/>
              </a:path>
            </a:pathLst>
          </a:custGeom>
        </p:spPr>
        <p:txBody>
          <a:bodyPr wrap="square">
            <a:spAutoFit/>
          </a:bodyPr>
          <a:lstStyle/>
          <a:p>
            <a:r>
              <a:rPr lang="en-US" sz="2300" b="1" dirty="0" smtClean="0">
                <a:solidFill>
                  <a:schemeClr val="bg1"/>
                </a:solidFill>
                <a:latin typeface="Permanent Marker" panose="02000000000000000000" pitchFamily="2" charset="0"/>
                <a:ea typeface="Permanent Marker" panose="02000000000000000000" pitchFamily="2" charset="0"/>
                <a:cs typeface="MV Boli" panose="02000500030200090000" pitchFamily="2" charset="0"/>
              </a:rPr>
              <a:t>Must</a:t>
            </a:r>
            <a:r>
              <a:rPr lang="en-US" sz="2300" dirty="0" smtClean="0">
                <a:solidFill>
                  <a:schemeClr val="bg1"/>
                </a:solidFill>
                <a:latin typeface="Permanent Marker" panose="02000000000000000000" pitchFamily="2" charset="0"/>
                <a:ea typeface="Permanent Marker" panose="02000000000000000000" pitchFamily="2" charset="0"/>
                <a:cs typeface="MV Boli" panose="02000500030200090000" pitchFamily="2" charset="0"/>
              </a:rPr>
              <a:t> </a:t>
            </a:r>
            <a:r>
              <a:rPr lang="en-US" sz="2300" dirty="0">
                <a:solidFill>
                  <a:schemeClr val="bg1"/>
                </a:solidFill>
                <a:latin typeface="Permanent Marker" panose="02000000000000000000" pitchFamily="2" charset="0"/>
                <a:ea typeface="Permanent Marker" panose="02000000000000000000" pitchFamily="2" charset="0"/>
                <a:cs typeface="MV Boli" panose="02000500030200090000" pitchFamily="2" charset="0"/>
              </a:rPr>
              <a:t>have the participant’s signature </a:t>
            </a:r>
          </a:p>
        </p:txBody>
      </p:sp>
      <p:sp>
        <p:nvSpPr>
          <p:cNvPr id="7" name="Rectangle 6"/>
          <p:cNvSpPr/>
          <p:nvPr/>
        </p:nvSpPr>
        <p:spPr>
          <a:xfrm rot="586546">
            <a:off x="6442167" y="201096"/>
            <a:ext cx="2286000" cy="2031325"/>
          </a:xfrm>
          <a:prstGeom prst="rect">
            <a:avLst/>
          </a:prstGeom>
          <a:solidFill>
            <a:schemeClr val="accent4">
              <a:lumMod val="40000"/>
              <a:lumOff val="60000"/>
            </a:schemeClr>
          </a:solidFill>
          <a:effectLst>
            <a:outerShdw blurRad="50800" dist="38100" dir="5400000" algn="t" rotWithShape="0">
              <a:prstClr val="black">
                <a:alpha val="40000"/>
              </a:prstClr>
            </a:outerShdw>
          </a:effectLst>
        </p:spPr>
        <p:txBody>
          <a:bodyPr wrap="square">
            <a:spAutoFit/>
          </a:bodyPr>
          <a:lstStyle/>
          <a:p>
            <a:pPr algn="ctr"/>
            <a:r>
              <a:rPr lang="en-US" altLang="en-US" dirty="0">
                <a:latin typeface="Permanent Marker" panose="02000000000000000000" pitchFamily="2" charset="0"/>
                <a:ea typeface="Permanent Marker" panose="02000000000000000000" pitchFamily="2" charset="0"/>
              </a:rPr>
              <a:t>Gives MCN staff legal permission to transfer participants’ medical records and contact participants</a:t>
            </a:r>
          </a:p>
        </p:txBody>
      </p:sp>
      <p:sp>
        <p:nvSpPr>
          <p:cNvPr id="8" name="Rectangle 7"/>
          <p:cNvSpPr/>
          <p:nvPr/>
        </p:nvSpPr>
        <p:spPr>
          <a:xfrm rot="449882">
            <a:off x="6528030" y="2445603"/>
            <a:ext cx="2286000" cy="2031325"/>
          </a:xfrm>
          <a:prstGeom prst="rect">
            <a:avLst/>
          </a:prstGeom>
          <a:solidFill>
            <a:schemeClr val="accent3">
              <a:lumMod val="40000"/>
              <a:lumOff val="60000"/>
            </a:schemeClr>
          </a:solidFill>
          <a:effectLst>
            <a:outerShdw blurRad="50800" dist="38100" dir="5400000" algn="t" rotWithShape="0">
              <a:prstClr val="black">
                <a:alpha val="40000"/>
              </a:prstClr>
            </a:outerShdw>
          </a:effectLst>
        </p:spPr>
        <p:txBody>
          <a:bodyPr wrap="square">
            <a:spAutoFit/>
          </a:bodyPr>
          <a:lstStyle/>
          <a:p>
            <a:r>
              <a:rPr lang="en-US" altLang="en-US" dirty="0">
                <a:latin typeface="Permanent Marker" panose="02000000000000000000" pitchFamily="2" charset="0"/>
                <a:ea typeface="Permanent Marker" panose="02000000000000000000" pitchFamily="2" charset="0"/>
              </a:rPr>
              <a:t>Valid if sent </a:t>
            </a:r>
            <a:r>
              <a:rPr lang="en-US" altLang="en-US" dirty="0" smtClean="0">
                <a:latin typeface="Permanent Marker" panose="02000000000000000000" pitchFamily="2" charset="0"/>
                <a:ea typeface="Permanent Marker" panose="02000000000000000000" pitchFamily="2" charset="0"/>
              </a:rPr>
              <a:t>within </a:t>
            </a:r>
            <a:r>
              <a:rPr lang="en-US" altLang="en-US" dirty="0">
                <a:latin typeface="Permanent Marker" panose="02000000000000000000" pitchFamily="2" charset="0"/>
                <a:ea typeface="Permanent Marker" panose="02000000000000000000" pitchFamily="2" charset="0"/>
              </a:rPr>
              <a:t>5 business days of being signed by patient, </a:t>
            </a:r>
            <a:r>
              <a:rPr lang="en-US" altLang="en-US" dirty="0" smtClean="0">
                <a:latin typeface="Permanent Marker" panose="02000000000000000000" pitchFamily="2" charset="0"/>
                <a:ea typeface="Permanent Marker" panose="02000000000000000000" pitchFamily="2" charset="0"/>
              </a:rPr>
              <a:t>remains </a:t>
            </a:r>
            <a:r>
              <a:rPr lang="en-US" altLang="en-US" dirty="0">
                <a:latin typeface="Permanent Marker" panose="02000000000000000000" pitchFamily="2" charset="0"/>
                <a:ea typeface="Permanent Marker" panose="02000000000000000000" pitchFamily="2" charset="0"/>
              </a:rPr>
              <a:t>valid for 24 months from the date signed</a:t>
            </a:r>
          </a:p>
        </p:txBody>
      </p:sp>
      <p:sp>
        <p:nvSpPr>
          <p:cNvPr id="9" name="Rectangle 8"/>
          <p:cNvSpPr/>
          <p:nvPr/>
        </p:nvSpPr>
        <p:spPr>
          <a:xfrm rot="423130">
            <a:off x="5814505" y="4829728"/>
            <a:ext cx="2164209" cy="1754326"/>
          </a:xfrm>
          <a:prstGeom prst="rect">
            <a:avLst/>
          </a:prstGeom>
          <a:solidFill>
            <a:schemeClr val="accent4">
              <a:lumMod val="40000"/>
              <a:lumOff val="60000"/>
            </a:schemeClr>
          </a:solidFill>
          <a:effectLst>
            <a:outerShdw blurRad="50800" dist="38100" dir="5400000" algn="t" rotWithShape="0">
              <a:prstClr val="black">
                <a:alpha val="40000"/>
              </a:prstClr>
            </a:outerShdw>
          </a:effectLst>
        </p:spPr>
        <p:txBody>
          <a:bodyPr wrap="square">
            <a:spAutoFit/>
          </a:bodyPr>
          <a:lstStyle/>
          <a:p>
            <a:r>
              <a:rPr lang="en-US" altLang="en-US" dirty="0">
                <a:latin typeface="Permanent Marker" panose="02000000000000000000" pitchFamily="2" charset="0"/>
                <a:ea typeface="Permanent Marker" panose="02000000000000000000" pitchFamily="2" charset="0"/>
              </a:rPr>
              <a:t>Participants may renew their consent after it expires if they still need assistance</a:t>
            </a:r>
          </a:p>
        </p:txBody>
      </p:sp>
    </p:spTree>
    <p:extLst>
      <p:ext uri="{BB962C8B-B14F-4D97-AF65-F5344CB8AC3E}">
        <p14:creationId xmlns:p14="http://schemas.microsoft.com/office/powerpoint/2010/main" val="25971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3170" y="0"/>
            <a:ext cx="5257659" cy="6858000"/>
          </a:xfrm>
          <a:prstGeom prst="rect">
            <a:avLst/>
          </a:prstGeom>
        </p:spPr>
      </p:pic>
    </p:spTree>
    <p:extLst>
      <p:ext uri="{BB962C8B-B14F-4D97-AF65-F5344CB8AC3E}">
        <p14:creationId xmlns:p14="http://schemas.microsoft.com/office/powerpoint/2010/main" val="20544209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304800" y="974725"/>
            <a:ext cx="12192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1000" dirty="0" smtClean="0">
                <a:solidFill>
                  <a:schemeClr val="accent2"/>
                </a:solidFill>
                <a:latin typeface="Roboto" panose="02000000000000000000" pitchFamily="2" charset="0"/>
                <a:ea typeface="Roboto" panose="02000000000000000000" pitchFamily="2" charset="0"/>
                <a:cs typeface="Roboto" panose="02000000000000000000" pitchFamily="2" charset="0"/>
              </a:rPr>
              <a:t>1</a:t>
            </a:r>
            <a:endParaRPr lang="en-US" altLang="en-US" sz="11000" dirty="0">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sp>
        <p:nvSpPr>
          <p:cNvPr id="49155" name="Text Box 6"/>
          <p:cNvSpPr txBox="1">
            <a:spLocks noChangeArrowheads="1"/>
          </p:cNvSpPr>
          <p:nvPr/>
        </p:nvSpPr>
        <p:spPr bwMode="auto">
          <a:xfrm>
            <a:off x="152400" y="212725"/>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4400" dirty="0">
                <a:latin typeface="Roboto" panose="02000000000000000000" pitchFamily="2" charset="0"/>
                <a:ea typeface="Roboto" panose="02000000000000000000" pitchFamily="2" charset="0"/>
                <a:cs typeface="Roboto" panose="02000000000000000000" pitchFamily="2" charset="0"/>
              </a:rPr>
              <a:t>Health Network Enrollment Criteria</a:t>
            </a:r>
          </a:p>
        </p:txBody>
      </p:sp>
      <p:sp>
        <p:nvSpPr>
          <p:cNvPr id="49156" name="Text Box 8"/>
          <p:cNvSpPr txBox="1">
            <a:spLocks noChangeArrowheads="1"/>
          </p:cNvSpPr>
          <p:nvPr/>
        </p:nvSpPr>
        <p:spPr bwMode="auto">
          <a:xfrm>
            <a:off x="2514600" y="1676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dirty="0">
              <a:latin typeface="Arial" charset="0"/>
            </a:endParaRPr>
          </a:p>
        </p:txBody>
      </p:sp>
      <p:sp>
        <p:nvSpPr>
          <p:cNvPr id="330761" name="Text Box 9"/>
          <p:cNvSpPr txBox="1">
            <a:spLocks noChangeArrowheads="1"/>
          </p:cNvSpPr>
          <p:nvPr/>
        </p:nvSpPr>
        <p:spPr bwMode="auto">
          <a:xfrm>
            <a:off x="1235075" y="1173163"/>
            <a:ext cx="47244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6400" indent="-4064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latin typeface="Roboto" panose="02000000000000000000" pitchFamily="2" charset="0"/>
                <a:ea typeface="Roboto" panose="02000000000000000000" pitchFamily="2" charset="0"/>
                <a:cs typeface="Roboto" panose="02000000000000000000" pitchFamily="2" charset="0"/>
              </a:rPr>
              <a:t>Patient is</a:t>
            </a:r>
            <a:r>
              <a:rPr lang="en-US" altLang="en-US" sz="2800" dirty="0">
                <a:latin typeface="Roboto" panose="02000000000000000000" pitchFamily="2" charset="0"/>
                <a:ea typeface="Roboto" panose="02000000000000000000" pitchFamily="2" charset="0"/>
                <a:cs typeface="Roboto" panose="02000000000000000000" pitchFamily="2" charset="0"/>
              </a:rPr>
              <a:t>:</a:t>
            </a:r>
          </a:p>
          <a:p>
            <a:pPr eaLnBrk="1" hangingPunct="1">
              <a:spcBef>
                <a:spcPct val="0"/>
              </a:spcBef>
              <a:buFontTx/>
              <a:buChar char="•"/>
            </a:pPr>
            <a:r>
              <a:rPr lang="en-US" altLang="en-US" sz="2800" dirty="0">
                <a:latin typeface="Roboto" panose="02000000000000000000" pitchFamily="2" charset="0"/>
                <a:ea typeface="Roboto" panose="02000000000000000000" pitchFamily="2" charset="0"/>
                <a:cs typeface="Roboto" panose="02000000000000000000" pitchFamily="2" charset="0"/>
              </a:rPr>
              <a:t>Already mobile OR</a:t>
            </a:r>
          </a:p>
          <a:p>
            <a:pPr eaLnBrk="1" hangingPunct="1">
              <a:spcBef>
                <a:spcPct val="0"/>
              </a:spcBef>
              <a:buFontTx/>
              <a:buChar char="•"/>
            </a:pPr>
            <a:r>
              <a:rPr lang="en-US" altLang="en-US" sz="2800" dirty="0">
                <a:latin typeface="Roboto" panose="02000000000000000000" pitchFamily="2" charset="0"/>
                <a:ea typeface="Roboto" panose="02000000000000000000" pitchFamily="2" charset="0"/>
                <a:cs typeface="Roboto" panose="02000000000000000000" pitchFamily="2" charset="0"/>
              </a:rPr>
              <a:t>Likely to move</a:t>
            </a:r>
          </a:p>
        </p:txBody>
      </p:sp>
      <p:sp>
        <p:nvSpPr>
          <p:cNvPr id="49158" name="Rectangle 12"/>
          <p:cNvSpPr>
            <a:spLocks noChangeArrowheads="1"/>
          </p:cNvSpPr>
          <p:nvPr/>
        </p:nvSpPr>
        <p:spPr bwMode="auto">
          <a:xfrm>
            <a:off x="1042751" y="2724760"/>
            <a:ext cx="976549"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1000" dirty="0">
                <a:solidFill>
                  <a:schemeClr val="accent2"/>
                </a:solidFill>
                <a:latin typeface="Roboto" panose="02000000000000000000" pitchFamily="2" charset="0"/>
                <a:ea typeface="Roboto" panose="02000000000000000000" pitchFamily="2" charset="0"/>
                <a:cs typeface="Roboto" panose="02000000000000000000" pitchFamily="2" charset="0"/>
              </a:rPr>
              <a:t>2</a:t>
            </a:r>
          </a:p>
        </p:txBody>
      </p:sp>
      <p:sp>
        <p:nvSpPr>
          <p:cNvPr id="330765" name="Text Box 13"/>
          <p:cNvSpPr txBox="1">
            <a:spLocks noChangeArrowheads="1"/>
          </p:cNvSpPr>
          <p:nvPr/>
        </p:nvSpPr>
        <p:spPr bwMode="auto">
          <a:xfrm>
            <a:off x="2019300" y="3140258"/>
            <a:ext cx="685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buFontTx/>
              <a:buNone/>
            </a:pPr>
            <a:r>
              <a:rPr lang="en-US" altLang="en-US" sz="2800" dirty="0">
                <a:latin typeface="Roboto" panose="02000000000000000000" pitchFamily="2" charset="0"/>
                <a:ea typeface="Roboto" panose="02000000000000000000" pitchFamily="2" charset="0"/>
                <a:cs typeface="Roboto" panose="02000000000000000000" pitchFamily="2" charset="0"/>
              </a:rPr>
              <a:t>Patient </a:t>
            </a:r>
            <a:r>
              <a:rPr lang="en-US" altLang="en-US" sz="2800" dirty="0" smtClean="0">
                <a:latin typeface="Roboto" panose="02000000000000000000" pitchFamily="2" charset="0"/>
                <a:ea typeface="Roboto" panose="02000000000000000000" pitchFamily="2" charset="0"/>
                <a:cs typeface="Roboto" panose="02000000000000000000" pitchFamily="2" charset="0"/>
              </a:rPr>
              <a:t>is in </a:t>
            </a:r>
            <a:r>
              <a:rPr lang="en-US" altLang="en-US" sz="2800" dirty="0">
                <a:latin typeface="Roboto" panose="02000000000000000000" pitchFamily="2" charset="0"/>
                <a:ea typeface="Roboto" panose="02000000000000000000" pitchFamily="2" charset="0"/>
                <a:cs typeface="Roboto" panose="02000000000000000000" pitchFamily="2" charset="0"/>
              </a:rPr>
              <a:t>need of a clinic for follow-up of </a:t>
            </a:r>
            <a:r>
              <a:rPr lang="en-US" altLang="en-US" sz="2800" b="1" dirty="0">
                <a:latin typeface="Roboto" panose="02000000000000000000" pitchFamily="2" charset="0"/>
                <a:ea typeface="Roboto" panose="02000000000000000000" pitchFamily="2" charset="0"/>
                <a:cs typeface="Roboto" panose="02000000000000000000" pitchFamily="2" charset="0"/>
              </a:rPr>
              <a:t>ANY</a:t>
            </a:r>
            <a:r>
              <a:rPr lang="en-US" altLang="en-US" sz="2800" dirty="0">
                <a:latin typeface="Roboto" panose="02000000000000000000" pitchFamily="2" charset="0"/>
                <a:ea typeface="Roboto" panose="02000000000000000000" pitchFamily="2" charset="0"/>
                <a:cs typeface="Roboto" panose="02000000000000000000" pitchFamily="2" charset="0"/>
              </a:rPr>
              <a:t> health </a:t>
            </a:r>
            <a:r>
              <a:rPr lang="en-US" altLang="en-US" sz="2800" dirty="0" smtClean="0">
                <a:latin typeface="Roboto" panose="02000000000000000000" pitchFamily="2" charset="0"/>
                <a:ea typeface="Roboto" panose="02000000000000000000" pitchFamily="2" charset="0"/>
                <a:cs typeface="Roboto" panose="02000000000000000000" pitchFamily="2" charset="0"/>
              </a:rPr>
              <a:t>condition</a:t>
            </a:r>
            <a:endParaRPr lang="en-US" altLang="en-US" sz="2800" dirty="0">
              <a:latin typeface="Roboto" panose="02000000000000000000" pitchFamily="2" charset="0"/>
              <a:ea typeface="Roboto" panose="02000000000000000000" pitchFamily="2" charset="0"/>
              <a:cs typeface="Roboto" panose="02000000000000000000" pitchFamily="2" charset="0"/>
            </a:endParaRPr>
          </a:p>
        </p:txBody>
      </p:sp>
      <p:sp>
        <p:nvSpPr>
          <p:cNvPr id="49160" name="Rectangle 2"/>
          <p:cNvSpPr>
            <a:spLocks noChangeArrowheads="1"/>
          </p:cNvSpPr>
          <p:nvPr/>
        </p:nvSpPr>
        <p:spPr bwMode="auto">
          <a:xfrm>
            <a:off x="1905000" y="4543425"/>
            <a:ext cx="9667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600" dirty="0">
                <a:solidFill>
                  <a:schemeClr val="accent2"/>
                </a:solidFill>
                <a:latin typeface="Roboto" panose="02000000000000000000" pitchFamily="2" charset="0"/>
                <a:ea typeface="Roboto" panose="02000000000000000000" pitchFamily="2" charset="0"/>
                <a:cs typeface="Roboto" panose="02000000000000000000" pitchFamily="2" charset="0"/>
              </a:rPr>
              <a:t>3</a:t>
            </a:r>
          </a:p>
        </p:txBody>
      </p:sp>
      <p:sp>
        <p:nvSpPr>
          <p:cNvPr id="4" name="TextBox 3"/>
          <p:cNvSpPr txBox="1">
            <a:spLocks noChangeArrowheads="1"/>
          </p:cNvSpPr>
          <p:nvPr/>
        </p:nvSpPr>
        <p:spPr bwMode="auto">
          <a:xfrm>
            <a:off x="2895600" y="4781550"/>
            <a:ext cx="60674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latin typeface="Roboto" panose="02000000000000000000" pitchFamily="2" charset="0"/>
                <a:ea typeface="Roboto" panose="02000000000000000000" pitchFamily="2" charset="0"/>
                <a:cs typeface="Roboto" panose="02000000000000000000" pitchFamily="2" charset="0"/>
              </a:rPr>
              <a:t>Clinic Must</a:t>
            </a:r>
            <a:r>
              <a:rPr lang="en-US" altLang="en-US" sz="2800" dirty="0">
                <a:latin typeface="Roboto" panose="02000000000000000000" pitchFamily="2" charset="0"/>
                <a:ea typeface="Roboto" panose="02000000000000000000" pitchFamily="2" charset="0"/>
                <a:cs typeface="Roboto" panose="02000000000000000000" pitchFamily="2" charset="0"/>
              </a:rPr>
              <a:t>:</a:t>
            </a:r>
          </a:p>
          <a:p>
            <a:pPr marL="346075" indent="-346075" eaLnBrk="1" hangingPunct="1">
              <a:spcBef>
                <a:spcPct val="0"/>
              </a:spcBef>
              <a:buFontTx/>
              <a:buChar char="•"/>
            </a:pPr>
            <a:r>
              <a:rPr lang="en-US" altLang="en-US" sz="2800" dirty="0" smtClean="0">
                <a:latin typeface="Roboto" panose="02000000000000000000" pitchFamily="2" charset="0"/>
                <a:ea typeface="Roboto" panose="02000000000000000000" pitchFamily="2" charset="0"/>
                <a:cs typeface="Roboto" panose="02000000000000000000" pitchFamily="2" charset="0"/>
              </a:rPr>
              <a:t>Complete </a:t>
            </a:r>
            <a:r>
              <a:rPr lang="en-US" altLang="en-US" sz="2800" dirty="0">
                <a:latin typeface="Roboto" panose="02000000000000000000" pitchFamily="2" charset="0"/>
                <a:ea typeface="Roboto" panose="02000000000000000000" pitchFamily="2" charset="0"/>
                <a:cs typeface="Roboto" panose="02000000000000000000" pitchFamily="2" charset="0"/>
              </a:rPr>
              <a:t>Enrollment Registration</a:t>
            </a:r>
          </a:p>
          <a:p>
            <a:pPr marL="346075" indent="-346075" eaLnBrk="1" hangingPunct="1">
              <a:spcBef>
                <a:spcPct val="0"/>
              </a:spcBef>
              <a:buFontTx/>
              <a:buChar char="•"/>
            </a:pPr>
            <a:r>
              <a:rPr lang="en-US" altLang="en-US" sz="2800" dirty="0">
                <a:latin typeface="Roboto" panose="02000000000000000000" pitchFamily="2" charset="0"/>
                <a:ea typeface="Roboto" panose="02000000000000000000" pitchFamily="2" charset="0"/>
                <a:cs typeface="Roboto" panose="02000000000000000000" pitchFamily="2" charset="0"/>
              </a:rPr>
              <a:t>Have patient sign Consent/Send</a:t>
            </a:r>
          </a:p>
          <a:p>
            <a:pPr marL="346075" indent="-346075" eaLnBrk="1" hangingPunct="1">
              <a:spcBef>
                <a:spcPct val="0"/>
              </a:spcBef>
              <a:buFontTx/>
              <a:buChar char="•"/>
            </a:pPr>
            <a:r>
              <a:rPr lang="en-US" altLang="en-US" sz="2800" dirty="0">
                <a:latin typeface="Roboto" panose="02000000000000000000" pitchFamily="2" charset="0"/>
                <a:ea typeface="Roboto" panose="02000000000000000000" pitchFamily="2" charset="0"/>
                <a:cs typeface="Roboto" panose="02000000000000000000" pitchFamily="2" charset="0"/>
              </a:rPr>
              <a:t>Send Medical Records</a:t>
            </a:r>
          </a:p>
        </p:txBody>
      </p:sp>
    </p:spTree>
    <p:custDataLst>
      <p:tags r:id="rId1"/>
    </p:custDataLst>
    <p:extLst>
      <p:ext uri="{BB962C8B-B14F-4D97-AF65-F5344CB8AC3E}">
        <p14:creationId xmlns:p14="http://schemas.microsoft.com/office/powerpoint/2010/main" val="2861951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0761"/>
                                        </p:tgtEl>
                                        <p:attrNameLst>
                                          <p:attrName>style.visibility</p:attrName>
                                        </p:attrNameLst>
                                      </p:cBhvr>
                                      <p:to>
                                        <p:strVal val="visible"/>
                                      </p:to>
                                    </p:set>
                                    <p:animEffect transition="in" filter="checkerboard(across)">
                                      <p:cBhvr>
                                        <p:cTn id="7" dur="500"/>
                                        <p:tgtEl>
                                          <p:spTgt spid="3307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0765"/>
                                        </p:tgtEl>
                                        <p:attrNameLst>
                                          <p:attrName>style.visibility</p:attrName>
                                        </p:attrNameLst>
                                      </p:cBhvr>
                                      <p:to>
                                        <p:strVal val="visible"/>
                                      </p:to>
                                    </p:set>
                                    <p:animEffect transition="in" filter="checkerboard(across)">
                                      <p:cBhvr>
                                        <p:cTn id="12" dur="500"/>
                                        <p:tgtEl>
                                          <p:spTgt spid="3307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heckerboard(across)">
                                      <p:cBhvr>
                                        <p:cTn id="17" dur="500"/>
                                        <p:tgtEl>
                                          <p:spTgt spid="4">
                                            <p:txEl>
                                              <p:pRg st="0" end="0"/>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checkerboard(across)">
                                      <p:cBhvr>
                                        <p:cTn id="20" dur="500"/>
                                        <p:tgtEl>
                                          <p:spTgt spid="4">
                                            <p:txEl>
                                              <p:pRg st="1" end="1"/>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heckerboard(across)">
                                      <p:cBhvr>
                                        <p:cTn id="23" dur="500"/>
                                        <p:tgtEl>
                                          <p:spTgt spid="4">
                                            <p:txEl>
                                              <p:pRg st="2" end="2"/>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checkerboard(across)">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1" grpId="0"/>
      <p:bldP spid="33076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51232" y="1"/>
            <a:ext cx="47297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152400" y="1447800"/>
            <a:ext cx="4114800" cy="1143000"/>
          </a:xfrm>
          <a:prstGeom prst="rect">
            <a:avLst/>
          </a:prstGeom>
        </p:spPr>
        <p:txBody>
          <a:bodyPr rtlCol="0">
            <a:noAutofit/>
          </a:bodyPr>
          <a:lstStyle>
            <a:lvl1pPr algn="ctr" defTabSz="914400" rtl="0" eaLnBrk="1" latinLnBrk="0" hangingPunct="1">
              <a:spcBef>
                <a:spcPct val="0"/>
              </a:spcBef>
              <a:buNone/>
              <a:defRPr sz="4400" b="0" i="0" u="none"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a:defRPr/>
            </a:pPr>
            <a:r>
              <a:rPr lang="en-US" sz="4800" dirty="0" smtClean="0"/>
              <a:t>Health Network Maintaining a Patient in Care</a:t>
            </a:r>
          </a:p>
        </p:txBody>
      </p:sp>
    </p:spTree>
    <p:extLst>
      <p:ext uri="{BB962C8B-B14F-4D97-AF65-F5344CB8AC3E}">
        <p14:creationId xmlns:p14="http://schemas.microsoft.com/office/powerpoint/2010/main" val="1558472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858000"/>
          </a:xfrm>
          <a:prstGeom prst="rect">
            <a:avLst/>
          </a:prstGeom>
          <a:gradFill rotWithShape="1">
            <a:gsLst>
              <a:gs pos="0">
                <a:schemeClr val="hlink"/>
              </a:gs>
              <a:gs pos="100000">
                <a:srgbClr val="68B0E6"/>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a:spcBef>
                <a:spcPct val="15000"/>
              </a:spcBef>
            </a:pPr>
            <a:endParaRPr lang="en-US" altLang="en-US">
              <a:solidFill>
                <a:prstClr val="white"/>
              </a:solidFill>
            </a:endParaRPr>
          </a:p>
        </p:txBody>
      </p:sp>
      <p:grpSp>
        <p:nvGrpSpPr>
          <p:cNvPr id="10243" name="Group 10"/>
          <p:cNvGrpSpPr>
            <a:grpSpLocks/>
          </p:cNvGrpSpPr>
          <p:nvPr/>
        </p:nvGrpSpPr>
        <p:grpSpPr bwMode="auto">
          <a:xfrm>
            <a:off x="0" y="1147763"/>
            <a:ext cx="8943975" cy="4838700"/>
            <a:chOff x="0" y="723"/>
            <a:chExt cx="5634" cy="3048"/>
          </a:xfrm>
        </p:grpSpPr>
        <p:sp>
          <p:nvSpPr>
            <p:cNvPr id="10244" name="Freeform 6"/>
            <p:cNvSpPr>
              <a:spLocks noChangeAspect="1" noEditPoints="1"/>
            </p:cNvSpPr>
            <p:nvPr/>
          </p:nvSpPr>
          <p:spPr bwMode="auto">
            <a:xfrm>
              <a:off x="2433" y="723"/>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prstClr val="black"/>
                </a:solidFill>
              </a:endParaRPr>
            </a:p>
          </p:txBody>
        </p:sp>
        <p:sp>
          <p:nvSpPr>
            <p:cNvPr id="10245" name="Freeform 7"/>
            <p:cNvSpPr>
              <a:spLocks noEditPoints="1"/>
            </p:cNvSpPr>
            <p:nvPr/>
          </p:nvSpPr>
          <p:spPr bwMode="auto">
            <a:xfrm>
              <a:off x="0" y="753"/>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solidFill>
              <a:srgbClr val="DDDDDD"/>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prstClr val="black"/>
                </a:solidFill>
              </a:endParaRPr>
            </a:p>
          </p:txBody>
        </p:sp>
        <p:sp>
          <p:nvSpPr>
            <p:cNvPr id="10246" name="Freeform 8"/>
            <p:cNvSpPr>
              <a:spLocks/>
            </p:cNvSpPr>
            <p:nvPr/>
          </p:nvSpPr>
          <p:spPr bwMode="auto">
            <a:xfrm>
              <a:off x="3218" y="2127"/>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DDDDDD"/>
            </a:solidFill>
            <a:ln>
              <a:noFill/>
            </a:ln>
            <a:effectLst/>
            <a:extLst>
              <a:ext uri="{91240B29-F687-4F45-9708-019B960494DF}">
                <a14:hiddenLine xmlns:a14="http://schemas.microsoft.com/office/drawing/2010/main" w="952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prstClr val="black"/>
                </a:solidFill>
              </a:endParaRPr>
            </a:p>
          </p:txBody>
        </p:sp>
      </p:grpSp>
      <p:sp>
        <p:nvSpPr>
          <p:cNvPr id="2" name="Rectangle 1"/>
          <p:cNvSpPr/>
          <p:nvPr/>
        </p:nvSpPr>
        <p:spPr>
          <a:xfrm>
            <a:off x="0" y="0"/>
            <a:ext cx="9144000" cy="6858000"/>
          </a:xfrm>
          <a:prstGeom prst="rect">
            <a:avLst/>
          </a:prstGeom>
          <a:solidFill>
            <a:schemeClr val="tx2">
              <a:lumMod val="50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28600" y="457200"/>
            <a:ext cx="8715376" cy="6247864"/>
          </a:xfrm>
          <a:prstGeom prst="rect">
            <a:avLst/>
          </a:prstGeom>
          <a:noFill/>
        </p:spPr>
        <p:txBody>
          <a:bodyPr wrap="square" rtlCol="0">
            <a:spAutoFit/>
          </a:bodyPr>
          <a:lstStyle/>
          <a:p>
            <a:pPr marL="973138" indent="-973138"/>
            <a:endParaRPr lang="en-US" sz="7200" b="1" dirty="0" smtClean="0">
              <a:solidFill>
                <a:srgbClr val="C00000"/>
              </a:solidFill>
              <a:latin typeface="Roboto" panose="02000000000000000000" pitchFamily="2" charset="0"/>
              <a:ea typeface="Roboto" panose="02000000000000000000" pitchFamily="2" charset="0"/>
              <a:cs typeface="Roboto" panose="02000000000000000000" pitchFamily="2" charset="0"/>
            </a:endParaRPr>
          </a:p>
          <a:p>
            <a:pPr marL="1887538" lvl="2" indent="-973138"/>
            <a:r>
              <a:rPr lang="en-US" sz="7200" b="1" dirty="0" smtClean="0">
                <a:solidFill>
                  <a:prstClr val="white"/>
                </a:solidFill>
                <a:latin typeface="Roboto" panose="02000000000000000000" pitchFamily="2" charset="0"/>
                <a:ea typeface="Roboto" panose="02000000000000000000" pitchFamily="2" charset="0"/>
                <a:cs typeface="Roboto" panose="02000000000000000000" pitchFamily="2" charset="0"/>
              </a:rPr>
              <a:t>15</a:t>
            </a:r>
            <a:r>
              <a:rPr lang="en-US" sz="4400" dirty="0" smtClean="0">
                <a:solidFill>
                  <a:prstClr val="white"/>
                </a:solidFill>
                <a:latin typeface="Roboto" panose="02000000000000000000" pitchFamily="2" charset="0"/>
                <a:ea typeface="Roboto" panose="02000000000000000000" pitchFamily="2" charset="0"/>
                <a:cs typeface="Roboto" panose="02000000000000000000" pitchFamily="2" charset="0"/>
              </a:rPr>
              <a:t> </a:t>
            </a:r>
            <a:r>
              <a:rPr lang="en-US" sz="2800" dirty="0">
                <a:solidFill>
                  <a:prstClr val="white"/>
                </a:solidFill>
                <a:latin typeface="Roboto" panose="02000000000000000000" pitchFamily="2" charset="0"/>
                <a:ea typeface="Roboto" panose="02000000000000000000" pitchFamily="2" charset="0"/>
                <a:cs typeface="Roboto" panose="02000000000000000000" pitchFamily="2" charset="0"/>
              </a:rPr>
              <a:t>clinic calls</a:t>
            </a:r>
          </a:p>
          <a:p>
            <a:pPr marL="2344738" lvl="3" indent="-973138"/>
            <a:r>
              <a:rPr lang="en-US" sz="7200" b="1" dirty="0">
                <a:solidFill>
                  <a:prstClr val="white"/>
                </a:solidFill>
                <a:latin typeface="Roboto" panose="02000000000000000000" pitchFamily="2" charset="0"/>
                <a:ea typeface="Roboto" panose="02000000000000000000" pitchFamily="2" charset="0"/>
                <a:cs typeface="Roboto" panose="02000000000000000000" pitchFamily="2" charset="0"/>
              </a:rPr>
              <a:t>11</a:t>
            </a:r>
            <a:r>
              <a:rPr lang="en-US" sz="7200" dirty="0">
                <a:solidFill>
                  <a:prstClr val="white"/>
                </a:solidFill>
                <a:latin typeface="Roboto" panose="02000000000000000000" pitchFamily="2" charset="0"/>
                <a:ea typeface="Roboto" panose="02000000000000000000" pitchFamily="2" charset="0"/>
                <a:cs typeface="Roboto" panose="02000000000000000000" pitchFamily="2" charset="0"/>
              </a:rPr>
              <a:t> </a:t>
            </a:r>
            <a:r>
              <a:rPr lang="en-US" sz="2800" dirty="0">
                <a:solidFill>
                  <a:prstClr val="white"/>
                </a:solidFill>
                <a:latin typeface="Roboto" panose="02000000000000000000" pitchFamily="2" charset="0"/>
                <a:ea typeface="Roboto" panose="02000000000000000000" pitchFamily="2" charset="0"/>
                <a:cs typeface="Roboto" panose="02000000000000000000" pitchFamily="2" charset="0"/>
              </a:rPr>
              <a:t>patient calls</a:t>
            </a:r>
          </a:p>
          <a:p>
            <a:pPr marL="3090863" lvl="4" indent="-1262063"/>
            <a:r>
              <a:rPr lang="en-US" sz="7200" b="1" dirty="0">
                <a:solidFill>
                  <a:prstClr val="white"/>
                </a:solidFill>
                <a:latin typeface="Roboto" panose="02000000000000000000" pitchFamily="2" charset="0"/>
                <a:ea typeface="Roboto" panose="02000000000000000000" pitchFamily="2" charset="0"/>
                <a:cs typeface="Roboto" panose="02000000000000000000" pitchFamily="2" charset="0"/>
              </a:rPr>
              <a:t>44 </a:t>
            </a:r>
            <a:r>
              <a:rPr lang="en-US" sz="2800" dirty="0">
                <a:solidFill>
                  <a:prstClr val="white"/>
                </a:solidFill>
                <a:latin typeface="Roboto" panose="02000000000000000000" pitchFamily="2" charset="0"/>
                <a:ea typeface="Roboto" panose="02000000000000000000" pitchFamily="2" charset="0"/>
                <a:cs typeface="Roboto" panose="02000000000000000000" pitchFamily="2" charset="0"/>
              </a:rPr>
              <a:t>pages of medical records sent to two </a:t>
            </a:r>
            <a:r>
              <a:rPr lang="en-US" sz="2800" dirty="0" smtClean="0">
                <a:solidFill>
                  <a:prstClr val="white"/>
                </a:solidFill>
                <a:latin typeface="Roboto" panose="02000000000000000000" pitchFamily="2" charset="0"/>
                <a:ea typeface="Roboto" panose="02000000000000000000" pitchFamily="2" charset="0"/>
                <a:cs typeface="Roboto" panose="02000000000000000000" pitchFamily="2" charset="0"/>
              </a:rPr>
              <a:t>locations</a:t>
            </a:r>
          </a:p>
          <a:p>
            <a:pPr marL="1262063" indent="-1262063"/>
            <a:endParaRPr lang="en-US" sz="280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1262063" indent="-1262063"/>
            <a:endParaRPr lang="en-US" sz="2800" dirty="0" smtClean="0">
              <a:solidFill>
                <a:prstClr val="black"/>
              </a:solidFill>
              <a:latin typeface="Roboto" panose="02000000000000000000" pitchFamily="2" charset="0"/>
              <a:ea typeface="Roboto" panose="02000000000000000000" pitchFamily="2" charset="0"/>
              <a:cs typeface="Roboto" panose="02000000000000000000" pitchFamily="2" charset="0"/>
            </a:endParaRPr>
          </a:p>
          <a:p>
            <a:pPr marL="1262063" indent="-1262063"/>
            <a:endParaRPr lang="en-US" sz="280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870254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228600"/>
            <a:ext cx="2008636" cy="1944628"/>
          </a:xfrm>
          <a:prstGeom prst="rect">
            <a:avLst/>
          </a:prstGeom>
        </p:spPr>
      </p:pic>
      <p:sp>
        <p:nvSpPr>
          <p:cNvPr id="3" name="Rectangle 2"/>
          <p:cNvSpPr/>
          <p:nvPr/>
        </p:nvSpPr>
        <p:spPr>
          <a:xfrm>
            <a:off x="2618236" y="905448"/>
            <a:ext cx="5916164" cy="757130"/>
          </a:xfrm>
          <a:prstGeom prst="rect">
            <a:avLst/>
          </a:prstGeom>
        </p:spPr>
        <p:txBody>
          <a:bodyPr wrap="square">
            <a:spAutoFit/>
          </a:bodyPr>
          <a:lstStyle/>
          <a:p>
            <a:pPr>
              <a:lnSpc>
                <a:spcPct val="90000"/>
              </a:lnSpc>
              <a:defRPr/>
            </a:pPr>
            <a:r>
              <a:rPr lang="en-US" sz="2400" dirty="0" smtClean="0">
                <a:latin typeface="Roboto" panose="02000000000000000000" pitchFamily="2" charset="0"/>
                <a:ea typeface="Roboto" panose="02000000000000000000" pitchFamily="2" charset="0"/>
                <a:cs typeface="Roboto" panose="02000000000000000000" pitchFamily="2" charset="0"/>
              </a:rPr>
              <a:t>Contacts </a:t>
            </a:r>
            <a:r>
              <a:rPr lang="en-US" sz="2400" dirty="0">
                <a:latin typeface="Roboto" panose="02000000000000000000" pitchFamily="2" charset="0"/>
                <a:ea typeface="Roboto" panose="02000000000000000000" pitchFamily="2" charset="0"/>
                <a:cs typeface="Roboto" panose="02000000000000000000" pitchFamily="2" charset="0"/>
              </a:rPr>
              <a:t>patients on a scheduled </a:t>
            </a:r>
            <a:r>
              <a:rPr lang="en-US" sz="2400" dirty="0" smtClean="0">
                <a:latin typeface="Roboto" panose="02000000000000000000" pitchFamily="2" charset="0"/>
                <a:ea typeface="Roboto" panose="02000000000000000000" pitchFamily="2" charset="0"/>
                <a:cs typeface="Roboto" panose="02000000000000000000" pitchFamily="2" charset="0"/>
              </a:rPr>
              <a:t>basis</a:t>
            </a:r>
            <a:br>
              <a:rPr lang="en-US" sz="2400" dirty="0" smtClean="0">
                <a:latin typeface="Roboto" panose="02000000000000000000" pitchFamily="2" charset="0"/>
                <a:ea typeface="Roboto" panose="02000000000000000000" pitchFamily="2" charset="0"/>
                <a:cs typeface="Roboto" panose="02000000000000000000" pitchFamily="2" charset="0"/>
              </a:rPr>
            </a:br>
            <a:r>
              <a:rPr lang="en-US" sz="2400" dirty="0" smtClean="0">
                <a:latin typeface="Roboto" panose="02000000000000000000" pitchFamily="2" charset="0"/>
                <a:ea typeface="Roboto" panose="02000000000000000000" pitchFamily="2" charset="0"/>
                <a:cs typeface="Roboto" panose="02000000000000000000" pitchFamily="2" charset="0"/>
              </a:rPr>
              <a:t>(monthly for TB patients)</a:t>
            </a:r>
            <a:endParaRPr lang="en-US" sz="2400" dirty="0">
              <a:latin typeface="Roboto" panose="02000000000000000000" pitchFamily="2" charset="0"/>
              <a:ea typeface="Roboto" panose="02000000000000000000" pitchFamily="2" charset="0"/>
              <a:cs typeface="Roboto" panose="02000000000000000000" pitchFamily="2"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2286000"/>
            <a:ext cx="2086191" cy="1173482"/>
          </a:xfrm>
          <a:prstGeom prst="rect">
            <a:avLst/>
          </a:prstGeom>
        </p:spPr>
      </p:pic>
      <p:sp>
        <p:nvSpPr>
          <p:cNvPr id="5" name="Rectangle 4"/>
          <p:cNvSpPr/>
          <p:nvPr/>
        </p:nvSpPr>
        <p:spPr>
          <a:xfrm>
            <a:off x="3991191" y="2819400"/>
            <a:ext cx="4014240" cy="424732"/>
          </a:xfrm>
          <a:prstGeom prst="rect">
            <a:avLst/>
          </a:prstGeom>
        </p:spPr>
        <p:txBody>
          <a:bodyPr wrap="none">
            <a:spAutoFit/>
          </a:bodyPr>
          <a:lstStyle/>
          <a:p>
            <a:pPr>
              <a:lnSpc>
                <a:spcPct val="90000"/>
              </a:lnSpc>
              <a:defRPr/>
            </a:pPr>
            <a:r>
              <a:rPr lang="en-US" sz="2400" dirty="0" smtClean="0">
                <a:latin typeface="Roboto" panose="02000000000000000000" pitchFamily="2" charset="0"/>
                <a:ea typeface="Roboto" panose="02000000000000000000" pitchFamily="2" charset="0"/>
                <a:cs typeface="Roboto" panose="02000000000000000000" pitchFamily="2" charset="0"/>
              </a:rPr>
              <a:t>Contacts </a:t>
            </a:r>
            <a:r>
              <a:rPr lang="en-US" sz="2400" dirty="0">
                <a:latin typeface="Roboto" panose="02000000000000000000" pitchFamily="2" charset="0"/>
                <a:ea typeface="Roboto" panose="02000000000000000000" pitchFamily="2" charset="0"/>
                <a:cs typeface="Roboto" panose="02000000000000000000" pitchFamily="2" charset="0"/>
              </a:rPr>
              <a:t>TB clinics monthly</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3810000"/>
            <a:ext cx="2201520" cy="1203068"/>
          </a:xfrm>
          <a:prstGeom prst="rect">
            <a:avLst/>
          </a:prstGeom>
        </p:spPr>
      </p:pic>
      <p:sp>
        <p:nvSpPr>
          <p:cNvPr id="7" name="Rectangle 6"/>
          <p:cNvSpPr/>
          <p:nvPr/>
        </p:nvSpPr>
        <p:spPr>
          <a:xfrm>
            <a:off x="2434474" y="4114800"/>
            <a:ext cx="6176126" cy="830997"/>
          </a:xfrm>
          <a:prstGeom prst="rect">
            <a:avLst/>
          </a:prstGeom>
        </p:spPr>
        <p:txBody>
          <a:bodyPr wrap="square">
            <a:spAutoFit/>
          </a:bodyPr>
          <a:lstStyle/>
          <a:p>
            <a:r>
              <a:rPr lang="en-US" sz="2400" dirty="0">
                <a:latin typeface="Roboto" panose="02000000000000000000" pitchFamily="2" charset="0"/>
                <a:ea typeface="Roboto" panose="02000000000000000000" pitchFamily="2" charset="0"/>
                <a:cs typeface="Roboto" panose="02000000000000000000" pitchFamily="2" charset="0"/>
              </a:rPr>
              <a:t>Assists patients in locating clinics for services and resources</a:t>
            </a: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11890" y="5257800"/>
            <a:ext cx="1347545" cy="1447800"/>
          </a:xfrm>
          <a:prstGeom prst="rect">
            <a:avLst/>
          </a:prstGeom>
        </p:spPr>
      </p:pic>
      <p:sp>
        <p:nvSpPr>
          <p:cNvPr id="9" name="Rectangle 8"/>
          <p:cNvSpPr/>
          <p:nvPr/>
        </p:nvSpPr>
        <p:spPr>
          <a:xfrm>
            <a:off x="3681830" y="5567470"/>
            <a:ext cx="5203089" cy="757130"/>
          </a:xfrm>
          <a:prstGeom prst="rect">
            <a:avLst/>
          </a:prstGeom>
        </p:spPr>
        <p:txBody>
          <a:bodyPr wrap="square">
            <a:spAutoFit/>
          </a:bodyPr>
          <a:lstStyle/>
          <a:p>
            <a:pPr>
              <a:lnSpc>
                <a:spcPct val="90000"/>
              </a:lnSpc>
              <a:defRPr/>
            </a:pPr>
            <a:r>
              <a:rPr lang="en-US" sz="2400" dirty="0">
                <a:latin typeface="Roboto" panose="02000000000000000000" pitchFamily="2" charset="0"/>
                <a:ea typeface="Roboto" panose="02000000000000000000" pitchFamily="2" charset="0"/>
                <a:cs typeface="Roboto" panose="02000000000000000000" pitchFamily="2" charset="0"/>
              </a:rPr>
              <a:t>Reports back to the enrolling clinic and notifies them of </a:t>
            </a:r>
            <a:r>
              <a:rPr lang="en-US" sz="2400" dirty="0" smtClean="0">
                <a:latin typeface="Roboto" panose="02000000000000000000" pitchFamily="2" charset="0"/>
                <a:ea typeface="Roboto" panose="02000000000000000000" pitchFamily="2" charset="0"/>
                <a:cs typeface="Roboto" panose="02000000000000000000" pitchFamily="2" charset="0"/>
              </a:rPr>
              <a:t>outcomes</a:t>
            </a:r>
            <a:endParaRPr lang="en-US"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3548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572000" cy="6858000"/>
          </a:xfrm>
          <a:prstGeom prst="rect">
            <a:avLst/>
          </a:prstGeom>
        </p:spPr>
      </p:pic>
      <p:sp>
        <p:nvSpPr>
          <p:cNvPr id="3" name="Rectangle 2"/>
          <p:cNvSpPr/>
          <p:nvPr/>
        </p:nvSpPr>
        <p:spPr>
          <a:xfrm>
            <a:off x="4953000" y="1600200"/>
            <a:ext cx="3886200" cy="3416320"/>
          </a:xfrm>
          <a:prstGeom prst="rect">
            <a:avLst/>
          </a:prstGeom>
        </p:spPr>
        <p:txBody>
          <a:bodyPr wrap="square">
            <a:spAutoFit/>
          </a:bodyPr>
          <a:lstStyle/>
          <a:p>
            <a:pPr>
              <a:spcBef>
                <a:spcPct val="50000"/>
              </a:spcBef>
            </a:pPr>
            <a:r>
              <a:rPr lang="en-US" altLang="en-US" sz="7200" dirty="0">
                <a:latin typeface="Roboto" panose="02000000000000000000" pitchFamily="2" charset="0"/>
                <a:ea typeface="Roboto" panose="02000000000000000000" pitchFamily="2" charset="0"/>
                <a:cs typeface="Roboto" panose="02000000000000000000" pitchFamily="2" charset="0"/>
              </a:rPr>
              <a:t>The Patient’s Role…</a:t>
            </a:r>
          </a:p>
        </p:txBody>
      </p:sp>
    </p:spTree>
    <p:extLst>
      <p:ext uri="{BB962C8B-B14F-4D97-AF65-F5344CB8AC3E}">
        <p14:creationId xmlns:p14="http://schemas.microsoft.com/office/powerpoint/2010/main" val="21550392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2519589"/>
            <a:ext cx="7543800" cy="4338411"/>
          </a:xfrm>
          <a:prstGeom prst="rect">
            <a:avLst/>
          </a:prstGeom>
        </p:spPr>
      </p:pic>
      <p:pic>
        <p:nvPicPr>
          <p:cNvPr id="3" name="Picture 2"/>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3505200" y="473418"/>
            <a:ext cx="3124200" cy="3124200"/>
          </a:xfrm>
          <a:prstGeom prst="rect">
            <a:avLst/>
          </a:prstGeom>
        </p:spPr>
      </p:pic>
      <p:sp>
        <p:nvSpPr>
          <p:cNvPr id="4" name="TextBox 3"/>
          <p:cNvSpPr txBox="1"/>
          <p:nvPr/>
        </p:nvSpPr>
        <p:spPr>
          <a:xfrm>
            <a:off x="228600" y="119743"/>
            <a:ext cx="2667000" cy="3477875"/>
          </a:xfrm>
          <a:prstGeom prst="rect">
            <a:avLst/>
          </a:prstGeom>
          <a:noFill/>
        </p:spPr>
        <p:txBody>
          <a:bodyPr wrap="square" rtlCol="0">
            <a:spAutoFit/>
          </a:bodyPr>
          <a:lstStyle/>
          <a:p>
            <a:r>
              <a:rPr lang="en-US" sz="4400" dirty="0" smtClean="0">
                <a:latin typeface="Roboto" panose="02000000000000000000" pitchFamily="2" charset="0"/>
                <a:ea typeface="Roboto" panose="02000000000000000000" pitchFamily="2" charset="0"/>
                <a:cs typeface="Roboto" panose="02000000000000000000" pitchFamily="2" charset="0"/>
              </a:rPr>
              <a:t>As many phone numbers as possible</a:t>
            </a:r>
            <a:endParaRPr lang="en-US" sz="4400" dirty="0">
              <a:latin typeface="Roboto" panose="02000000000000000000" pitchFamily="2" charset="0"/>
              <a:ea typeface="Roboto" panose="02000000000000000000" pitchFamily="2" charset="0"/>
              <a:cs typeface="Roboto" panose="02000000000000000000" pitchFamily="2" charset="0"/>
            </a:endParaRPr>
          </a:p>
        </p:txBody>
      </p:sp>
      <p:sp>
        <p:nvSpPr>
          <p:cNvPr id="5" name="TextBox 4"/>
          <p:cNvSpPr txBox="1"/>
          <p:nvPr/>
        </p:nvSpPr>
        <p:spPr>
          <a:xfrm>
            <a:off x="3966678" y="914400"/>
            <a:ext cx="2204450" cy="523220"/>
          </a:xfrm>
          <a:prstGeom prst="rect">
            <a:avLst/>
          </a:prstGeom>
          <a:noFill/>
        </p:spPr>
        <p:txBody>
          <a:bodyPr wrap="none" rtlCol="0">
            <a:spAutoFit/>
          </a:bodyPr>
          <a:lstStyle/>
          <a:p>
            <a:r>
              <a:rPr lang="en-US" sz="2800" dirty="0" smtClean="0"/>
              <a:t>###-###-####</a:t>
            </a:r>
            <a:endParaRPr lang="en-US" sz="2800" dirty="0"/>
          </a:p>
        </p:txBody>
      </p:sp>
      <p:sp>
        <p:nvSpPr>
          <p:cNvPr id="6" name="TextBox 5"/>
          <p:cNvSpPr txBox="1"/>
          <p:nvPr/>
        </p:nvSpPr>
        <p:spPr>
          <a:xfrm>
            <a:off x="3991487" y="1432756"/>
            <a:ext cx="2201244" cy="523220"/>
          </a:xfrm>
          <a:prstGeom prst="rect">
            <a:avLst/>
          </a:prstGeom>
          <a:noFill/>
        </p:spPr>
        <p:txBody>
          <a:bodyPr wrap="none" rtlCol="0">
            <a:spAutoFit/>
          </a:bodyPr>
          <a:lstStyle/>
          <a:p>
            <a:r>
              <a:rPr lang="en-US" sz="2800" dirty="0" smtClean="0"/>
              <a:t>###-###-####</a:t>
            </a:r>
            <a:endParaRPr lang="en-US" sz="2800" dirty="0"/>
          </a:p>
        </p:txBody>
      </p:sp>
      <p:sp>
        <p:nvSpPr>
          <p:cNvPr id="7" name="TextBox 6"/>
          <p:cNvSpPr txBox="1"/>
          <p:nvPr/>
        </p:nvSpPr>
        <p:spPr>
          <a:xfrm>
            <a:off x="3964906" y="1996369"/>
            <a:ext cx="2201244" cy="523220"/>
          </a:xfrm>
          <a:prstGeom prst="rect">
            <a:avLst/>
          </a:prstGeom>
          <a:noFill/>
        </p:spPr>
        <p:txBody>
          <a:bodyPr wrap="none" rtlCol="0">
            <a:spAutoFit/>
          </a:bodyPr>
          <a:lstStyle/>
          <a:p>
            <a:r>
              <a:rPr lang="en-US" sz="2800" dirty="0" smtClean="0"/>
              <a:t>###-###-####</a:t>
            </a:r>
            <a:endParaRPr lang="en-US" sz="2800" dirty="0"/>
          </a:p>
        </p:txBody>
      </p:sp>
    </p:spTree>
    <p:extLst>
      <p:ext uri="{BB962C8B-B14F-4D97-AF65-F5344CB8AC3E}">
        <p14:creationId xmlns:p14="http://schemas.microsoft.com/office/powerpoint/2010/main" val="23636735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43400" y="914400"/>
            <a:ext cx="4381502" cy="6577406"/>
          </a:xfrm>
          <a:prstGeom prst="rect">
            <a:avLst/>
          </a:prstGeom>
        </p:spPr>
      </p:pic>
      <p:sp>
        <p:nvSpPr>
          <p:cNvPr id="3" name="TextBox 2"/>
          <p:cNvSpPr txBox="1"/>
          <p:nvPr/>
        </p:nvSpPr>
        <p:spPr>
          <a:xfrm>
            <a:off x="431074" y="329147"/>
            <a:ext cx="4114800" cy="6001643"/>
          </a:xfrm>
          <a:prstGeom prst="rect">
            <a:avLst/>
          </a:prstGeom>
          <a:noFill/>
        </p:spPr>
        <p:txBody>
          <a:bodyPr wrap="square" rtlCol="0">
            <a:spAutoFit/>
          </a:bodyPr>
          <a:lstStyle/>
          <a:p>
            <a:r>
              <a:rPr lang="en-US" sz="4800" dirty="0" smtClean="0">
                <a:latin typeface="Roboto" panose="02000000000000000000" pitchFamily="2" charset="0"/>
                <a:ea typeface="Roboto" panose="02000000000000000000" pitchFamily="2" charset="0"/>
                <a:cs typeface="Roboto" panose="02000000000000000000" pitchFamily="2" charset="0"/>
              </a:rPr>
              <a:t>Inform HN of any phone or address changes and contact HN staff after arriving in a new area</a:t>
            </a:r>
            <a:endParaRPr lang="en-US" sz="4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02891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1905000"/>
            <a:ext cx="5430862" cy="5257800"/>
          </a:xfrm>
          <a:prstGeom prst="rect">
            <a:avLst/>
          </a:prstGeom>
        </p:spPr>
      </p:pic>
      <p:sp>
        <p:nvSpPr>
          <p:cNvPr id="3" name="TextBox 2"/>
          <p:cNvSpPr txBox="1"/>
          <p:nvPr/>
        </p:nvSpPr>
        <p:spPr>
          <a:xfrm>
            <a:off x="4578531" y="609600"/>
            <a:ext cx="4114800" cy="3046988"/>
          </a:xfrm>
          <a:prstGeom prst="rect">
            <a:avLst/>
          </a:prstGeom>
          <a:noFill/>
        </p:spPr>
        <p:txBody>
          <a:bodyPr wrap="square" rtlCol="0">
            <a:spAutoFit/>
          </a:bodyPr>
          <a:lstStyle/>
          <a:p>
            <a:r>
              <a:rPr lang="en-US" sz="4800" dirty="0" smtClean="0">
                <a:latin typeface="Roboto" panose="02000000000000000000" pitchFamily="2" charset="0"/>
                <a:ea typeface="Roboto" panose="02000000000000000000" pitchFamily="2" charset="0"/>
                <a:cs typeface="Roboto" panose="02000000000000000000" pitchFamily="2" charset="0"/>
              </a:rPr>
              <a:t>Stay on treatment as long as indicated</a:t>
            </a:r>
            <a:endParaRPr lang="en-US" sz="4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645695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3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491" y="0"/>
            <a:ext cx="9181491" cy="6858000"/>
          </a:xfrm>
          <a:prstGeom prst="rect">
            <a:avLst/>
          </a:prstGeom>
          <a:gradFill flip="none" rotWithShape="1">
            <a:gsLst>
              <a:gs pos="0">
                <a:schemeClr val="accent1">
                  <a:tint val="66000"/>
                  <a:satMod val="160000"/>
                  <a:alpha val="14000"/>
                  <a:lumMod val="0"/>
                  <a:lumOff val="100000"/>
                </a:schemeClr>
              </a:gs>
              <a:gs pos="50000">
                <a:schemeClr val="accent1">
                  <a:tint val="44500"/>
                  <a:satMod val="160000"/>
                  <a:alpha val="65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D3D3D3">
                  <a:lumMod val="25000"/>
                </a:srgbClr>
              </a:solidFill>
              <a:latin typeface="Roboto" panose="02000000000000000000" pitchFamily="2" charset="0"/>
              <a:ea typeface="Roboto" panose="02000000000000000000" pitchFamily="2" charset="0"/>
              <a:cs typeface="Roboto" panose="02000000000000000000" pitchFamily="2" charset="0"/>
            </a:endParaRPr>
          </a:p>
        </p:txBody>
      </p:sp>
      <p:sp>
        <p:nvSpPr>
          <p:cNvPr id="3" name="Rectangle 2"/>
          <p:cNvSpPr/>
          <p:nvPr/>
        </p:nvSpPr>
        <p:spPr>
          <a:xfrm>
            <a:off x="304800" y="304800"/>
            <a:ext cx="6172200" cy="2954655"/>
          </a:xfrm>
          <a:prstGeom prst="rect">
            <a:avLst/>
          </a:prstGeom>
          <a:effectLst>
            <a:outerShdw blurRad="50800" dist="38100" algn="l" rotWithShape="0">
              <a:prstClr val="black">
                <a:alpha val="40000"/>
              </a:prstClr>
            </a:outerShdw>
          </a:effectLst>
        </p:spPr>
        <p:txBody>
          <a:bodyPr wrap="square">
            <a:spAutoFit/>
          </a:bodyPr>
          <a:lstStyle/>
          <a:p>
            <a:pPr fontAlgn="base">
              <a:spcBef>
                <a:spcPts val="600"/>
              </a:spcBef>
              <a:spcAft>
                <a:spcPts val="600"/>
              </a:spcAft>
            </a:pPr>
            <a:r>
              <a:rPr lang="en-US" altLang="en-US" sz="4400" b="1" dirty="0" smtClean="0">
                <a:ln w="6350">
                  <a:solidFill>
                    <a:srgbClr val="D3D3D3">
                      <a:lumMod val="25000"/>
                    </a:srgbClr>
                  </a:solidFill>
                  <a:prstDash val="solid"/>
                </a:ln>
                <a:solidFill>
                  <a:srgbClr val="FFFFFF">
                    <a:lumMod val="95000"/>
                  </a:srgbClr>
                </a:solidFill>
                <a:effectLst>
                  <a:outerShdw blurRad="41275" dist="20320" dir="1800000" algn="tl" rotWithShape="0">
                    <a:srgbClr val="000000">
                      <a:alpha val="40000"/>
                    </a:srgbClr>
                  </a:outerShdw>
                </a:effectLst>
                <a:latin typeface="Roboto" panose="02000000000000000000" pitchFamily="2" charset="0"/>
                <a:ea typeface="Roboto" panose="02000000000000000000" pitchFamily="2" charset="0"/>
                <a:cs typeface="Roboto" panose="02000000000000000000" pitchFamily="2" charset="0"/>
              </a:rPr>
              <a:t>Providing Global Continuity of Care for Mobile Patients</a:t>
            </a:r>
          </a:p>
          <a:p>
            <a:pPr fontAlgn="base">
              <a:spcBef>
                <a:spcPts val="600"/>
              </a:spcBef>
              <a:spcAft>
                <a:spcPts val="600"/>
              </a:spcAft>
            </a:pPr>
            <a:r>
              <a:rPr lang="en-US" altLang="en-US" sz="4400" b="1" dirty="0" smtClean="0">
                <a:ln w="6350">
                  <a:solidFill>
                    <a:srgbClr val="D3D3D3">
                      <a:lumMod val="25000"/>
                    </a:srgbClr>
                  </a:solidFill>
                  <a:prstDash val="solid"/>
                </a:ln>
                <a:solidFill>
                  <a:srgbClr val="FFFFFF">
                    <a:lumMod val="95000"/>
                  </a:srgbClr>
                </a:solidFill>
                <a:effectLst>
                  <a:outerShdw blurRad="41275" dist="20320" dir="1800000" algn="tl" rotWithShape="0">
                    <a:srgbClr val="000000">
                      <a:alpha val="40000"/>
                    </a:srgbClr>
                  </a:outerShdw>
                </a:effectLst>
                <a:latin typeface="Roboto" panose="02000000000000000000" pitchFamily="2" charset="0"/>
                <a:ea typeface="Roboto" panose="02000000000000000000" pitchFamily="2" charset="0"/>
                <a:cs typeface="Roboto" panose="02000000000000000000" pitchFamily="2" charset="0"/>
              </a:rPr>
              <a:t>2005-2015</a:t>
            </a:r>
            <a:endParaRPr lang="en-US" altLang="en-US" sz="4400" b="1" dirty="0">
              <a:ln w="6350">
                <a:solidFill>
                  <a:srgbClr val="D3D3D3">
                    <a:lumMod val="25000"/>
                  </a:srgbClr>
                </a:solidFill>
                <a:prstDash val="solid"/>
              </a:ln>
              <a:solidFill>
                <a:srgbClr val="FFFFFF">
                  <a:lumMod val="95000"/>
                </a:srgbClr>
              </a:solidFill>
              <a:effectLst>
                <a:outerShdw blurRad="41275" dist="20320" dir="1800000" algn="tl" rotWithShape="0">
                  <a:srgbClr val="000000">
                    <a:alpha val="40000"/>
                  </a:srgb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5" name="TextBox 4"/>
          <p:cNvSpPr txBox="1"/>
          <p:nvPr/>
        </p:nvSpPr>
        <p:spPr>
          <a:xfrm>
            <a:off x="228600" y="4191000"/>
            <a:ext cx="8763000" cy="1477328"/>
          </a:xfrm>
          <a:prstGeom prst="rect">
            <a:avLst/>
          </a:prstGeom>
          <a:noFill/>
        </p:spPr>
        <p:txBody>
          <a:bodyPr wrap="square" rtlCol="0">
            <a:spAutoFit/>
          </a:bodyPr>
          <a:lstStyle/>
          <a:p>
            <a:pPr algn="r"/>
            <a:endParaRPr lang="en-US" dirty="0">
              <a:solidFill>
                <a:srgbClr val="D3D3D3">
                  <a:lumMod val="25000"/>
                </a:srgbClr>
              </a:solidFill>
              <a:latin typeface="Roboto" panose="02000000000000000000" pitchFamily="2" charset="0"/>
              <a:ea typeface="Roboto" panose="02000000000000000000" pitchFamily="2" charset="0"/>
              <a:cs typeface="Roboto" panose="02000000000000000000" pitchFamily="2" charset="0"/>
            </a:endParaRPr>
          </a:p>
          <a:p>
            <a:pPr algn="r"/>
            <a:r>
              <a:rPr lang="en-US" b="1" dirty="0">
                <a:solidFill>
                  <a:srgbClr val="D3D3D3">
                    <a:lumMod val="25000"/>
                  </a:srgbClr>
                </a:solidFill>
                <a:latin typeface="Roboto" panose="02000000000000000000" pitchFamily="2" charset="0"/>
                <a:ea typeface="Roboto" panose="02000000000000000000" pitchFamily="2" charset="0"/>
                <a:cs typeface="Roboto" panose="02000000000000000000" pitchFamily="2" charset="0"/>
              </a:rPr>
              <a:t>Ed Zuroweste, MD</a:t>
            </a:r>
          </a:p>
          <a:p>
            <a:pPr algn="r"/>
            <a:r>
              <a:rPr lang="en-US" dirty="0">
                <a:solidFill>
                  <a:srgbClr val="D3D3D3">
                    <a:lumMod val="25000"/>
                  </a:srgbClr>
                </a:solidFill>
                <a:latin typeface="Roboto" panose="02000000000000000000" pitchFamily="2" charset="0"/>
                <a:ea typeface="Roboto" panose="02000000000000000000" pitchFamily="2" charset="0"/>
                <a:cs typeface="Roboto" panose="02000000000000000000" pitchFamily="2" charset="0"/>
              </a:rPr>
              <a:t>Chief Medical Officer</a:t>
            </a:r>
          </a:p>
          <a:p>
            <a:pPr algn="r"/>
            <a:r>
              <a:rPr lang="en-US" dirty="0">
                <a:solidFill>
                  <a:srgbClr val="D3D3D3">
                    <a:lumMod val="25000"/>
                  </a:srgbClr>
                </a:solidFill>
                <a:latin typeface="Roboto" panose="02000000000000000000" pitchFamily="2" charset="0"/>
                <a:ea typeface="Roboto" panose="02000000000000000000" pitchFamily="2" charset="0"/>
                <a:cs typeface="Roboto" panose="02000000000000000000" pitchFamily="2" charset="0"/>
              </a:rPr>
              <a:t>    Migrant Clinicians Network</a:t>
            </a:r>
          </a:p>
          <a:p>
            <a:endParaRPr lang="en-US" dirty="0">
              <a:solidFill>
                <a:srgbClr val="4C5059"/>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9400" y="5410200"/>
            <a:ext cx="1905000" cy="1152525"/>
          </a:xfrm>
          <a:prstGeom prst="rect">
            <a:avLst/>
          </a:prstGeom>
        </p:spPr>
      </p:pic>
    </p:spTree>
    <p:extLst>
      <p:ext uri="{BB962C8B-B14F-4D97-AF65-F5344CB8AC3E}">
        <p14:creationId xmlns:p14="http://schemas.microsoft.com/office/powerpoint/2010/main" val="18336690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7572" y="4057233"/>
            <a:ext cx="8001000" cy="2800767"/>
          </a:xfrm>
          <a:prstGeom prst="rect">
            <a:avLst/>
          </a:prstGeom>
          <a:noFill/>
        </p:spPr>
        <p:txBody>
          <a:bodyPr wrap="square" rtlCol="0">
            <a:spAutoFit/>
          </a:bodyPr>
          <a:lstStyle/>
          <a:p>
            <a:pPr algn="ctr"/>
            <a:r>
              <a:rPr lang="en-US" sz="9600" dirty="0" smtClean="0">
                <a:solidFill>
                  <a:srgbClr val="FFFFFF"/>
                </a:solidFill>
                <a:latin typeface="Permanent Marker" panose="02000000000000000000" pitchFamily="2" charset="0"/>
                <a:ea typeface="Permanent Marker" panose="02000000000000000000" pitchFamily="2" charset="0"/>
              </a:rPr>
              <a:t>20</a:t>
            </a:r>
            <a:r>
              <a:rPr lang="en-US" sz="8000" dirty="0" smtClean="0">
                <a:solidFill>
                  <a:srgbClr val="FFFFFF"/>
                </a:solidFill>
                <a:latin typeface="Permanent Marker" panose="02000000000000000000" pitchFamily="2" charset="0"/>
                <a:ea typeface="Permanent Marker" panose="02000000000000000000" pitchFamily="2" charset="0"/>
              </a:rPr>
              <a:t> Years of innovation </a:t>
            </a:r>
            <a:endParaRPr lang="en-US" sz="8000" dirty="0">
              <a:solidFill>
                <a:srgbClr val="FFFFFF"/>
              </a:solidFill>
              <a:latin typeface="Permanent Marker" panose="02000000000000000000" pitchFamily="2" charset="0"/>
              <a:ea typeface="Permanent Marker" panose="02000000000000000000" pitchFamily="2" charset="0"/>
            </a:endParaRPr>
          </a:p>
        </p:txBody>
      </p:sp>
    </p:spTree>
    <p:extLst>
      <p:ext uri="{BB962C8B-B14F-4D97-AF65-F5344CB8AC3E}">
        <p14:creationId xmlns:p14="http://schemas.microsoft.com/office/powerpoint/2010/main" val="16255390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59631"/>
            <a:ext cx="9144000" cy="4938738"/>
          </a:xfrm>
          <a:prstGeom prst="rect">
            <a:avLst/>
          </a:prstGeom>
        </p:spPr>
      </p:pic>
      <p:sp>
        <p:nvSpPr>
          <p:cNvPr id="3" name="Rectangle 2"/>
          <p:cNvSpPr/>
          <p:nvPr/>
        </p:nvSpPr>
        <p:spPr>
          <a:xfrm>
            <a:off x="765509" y="6096000"/>
            <a:ext cx="7814960" cy="523220"/>
          </a:xfrm>
          <a:prstGeom prst="rect">
            <a:avLst/>
          </a:prstGeom>
        </p:spPr>
        <p:txBody>
          <a:bodyPr wrap="none">
            <a:spAutoFit/>
          </a:bodyPr>
          <a:lstStyle/>
          <a:p>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2,951 total clinics in U.S. and over </a:t>
            </a:r>
            <a:r>
              <a:rPr lang="en-US" sz="2800" dirty="0" smtClean="0">
                <a:solidFill>
                  <a:srgbClr val="FFFFFF"/>
                </a:solidFill>
                <a:latin typeface="Roboto" panose="02000000000000000000" pitchFamily="2" charset="0"/>
                <a:ea typeface="Roboto" panose="02000000000000000000" pitchFamily="2" charset="0"/>
                <a:cs typeface="Roboto" panose="02000000000000000000" pitchFamily="2" charset="0"/>
              </a:rPr>
              <a:t>111 </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countries</a:t>
            </a:r>
          </a:p>
        </p:txBody>
      </p:sp>
    </p:spTree>
    <p:extLst>
      <p:ext uri="{BB962C8B-B14F-4D97-AF65-F5344CB8AC3E}">
        <p14:creationId xmlns:p14="http://schemas.microsoft.com/office/powerpoint/2010/main" val="17889198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886"/>
            <a:ext cx="9139646" cy="6847114"/>
          </a:xfrm>
          <a:prstGeom prst="rect">
            <a:avLst/>
          </a:prstGeom>
        </p:spPr>
      </p:pic>
      <p:sp>
        <p:nvSpPr>
          <p:cNvPr id="5" name="Rectangle 4"/>
          <p:cNvSpPr/>
          <p:nvPr/>
        </p:nvSpPr>
        <p:spPr>
          <a:xfrm>
            <a:off x="0" y="0"/>
            <a:ext cx="9144000" cy="6858000"/>
          </a:xfrm>
          <a:prstGeom prst="rect">
            <a:avLst/>
          </a:prstGeom>
          <a:solidFill>
            <a:schemeClr val="accent1">
              <a:alpha val="5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p:nvSpPr>
        <p:spPr>
          <a:xfrm>
            <a:off x="1052674" y="1793358"/>
            <a:ext cx="7034298" cy="2554545"/>
          </a:xfrm>
          <a:prstGeom prst="rect">
            <a:avLst/>
          </a:prstGeom>
        </p:spPr>
        <p:txBody>
          <a:bodyPr wrap="none">
            <a:spAutoFit/>
          </a:bodyPr>
          <a:lstStyle/>
          <a:p>
            <a:pPr algn="ctr">
              <a:defRPr/>
            </a:pPr>
            <a:r>
              <a:rPr lang="en-US" sz="8000" dirty="0" smtClean="0">
                <a:solidFill>
                  <a:srgbClr val="FFFFFF"/>
                </a:solidFill>
                <a:latin typeface="Permanent Marker" panose="02000000000000000000" pitchFamily="2" charset="0"/>
                <a:ea typeface="Permanent Marker" panose="02000000000000000000" pitchFamily="2" charset="0"/>
              </a:rPr>
              <a:t>8,660 </a:t>
            </a:r>
            <a:r>
              <a:rPr lang="en-US" sz="8000" dirty="0">
                <a:solidFill>
                  <a:srgbClr val="FFFFFF"/>
                </a:solidFill>
                <a:latin typeface="Permanent Marker" panose="02000000000000000000" pitchFamily="2" charset="0"/>
                <a:ea typeface="Permanent Marker" panose="02000000000000000000" pitchFamily="2" charset="0"/>
              </a:rPr>
              <a:t>total HN </a:t>
            </a:r>
            <a:r>
              <a:rPr lang="en-US" sz="8000" dirty="0" smtClean="0">
                <a:solidFill>
                  <a:srgbClr val="FFFFFF"/>
                </a:solidFill>
                <a:latin typeface="Permanent Marker" panose="02000000000000000000" pitchFamily="2" charset="0"/>
                <a:ea typeface="Permanent Marker" panose="02000000000000000000" pitchFamily="2" charset="0"/>
              </a:rPr>
              <a:t/>
            </a:r>
            <a:br>
              <a:rPr lang="en-US" sz="8000" dirty="0" smtClean="0">
                <a:solidFill>
                  <a:srgbClr val="FFFFFF"/>
                </a:solidFill>
                <a:latin typeface="Permanent Marker" panose="02000000000000000000" pitchFamily="2" charset="0"/>
                <a:ea typeface="Permanent Marker" panose="02000000000000000000" pitchFamily="2" charset="0"/>
              </a:rPr>
            </a:br>
            <a:r>
              <a:rPr lang="en-US" sz="8000" dirty="0" smtClean="0">
                <a:solidFill>
                  <a:srgbClr val="FFFFFF"/>
                </a:solidFill>
                <a:latin typeface="Permanent Marker" panose="02000000000000000000" pitchFamily="2" charset="0"/>
                <a:ea typeface="Permanent Marker" panose="02000000000000000000" pitchFamily="2" charset="0"/>
              </a:rPr>
              <a:t>enrollments </a:t>
            </a:r>
            <a:endParaRPr lang="en-US" sz="8000" dirty="0">
              <a:solidFill>
                <a:srgbClr val="FFFFFF"/>
              </a:solidFill>
              <a:latin typeface="Permanent Marker" panose="02000000000000000000" pitchFamily="2" charset="0"/>
              <a:ea typeface="Permanent Marker" panose="02000000000000000000" pitchFamily="2" charset="0"/>
            </a:endParaRPr>
          </a:p>
        </p:txBody>
      </p:sp>
    </p:spTree>
    <p:extLst>
      <p:ext uri="{BB962C8B-B14F-4D97-AF65-F5344CB8AC3E}">
        <p14:creationId xmlns:p14="http://schemas.microsoft.com/office/powerpoint/2010/main" val="32036309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873034648"/>
              </p:ext>
            </p:extLst>
          </p:nvPr>
        </p:nvGraphicFramePr>
        <p:xfrm>
          <a:off x="228600" y="228600"/>
          <a:ext cx="8610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4278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C5884"/>
        </a:solidFill>
        <a:effectLst/>
      </p:bgPr>
    </p:bg>
    <p:spTree>
      <p:nvGrpSpPr>
        <p:cNvPr id="1" name=""/>
        <p:cNvGrpSpPr/>
        <p:nvPr/>
      </p:nvGrpSpPr>
      <p:grpSpPr>
        <a:xfrm>
          <a:off x="0" y="0"/>
          <a:ext cx="0" cy="0"/>
          <a:chOff x="0" y="0"/>
          <a:chExt cx="0" cy="0"/>
        </a:xfrm>
      </p:grpSpPr>
      <p:sp>
        <p:nvSpPr>
          <p:cNvPr id="2" name="Rectangle 1"/>
          <p:cNvSpPr/>
          <p:nvPr>
            <p:custDataLst>
              <p:tags r:id="rId2"/>
            </p:custDataLst>
          </p:nvPr>
        </p:nvSpPr>
        <p:spPr>
          <a:xfrm>
            <a:off x="1142999" y="1295400"/>
            <a:ext cx="6786817" cy="2862322"/>
          </a:xfrm>
          <a:prstGeom prst="rect">
            <a:avLst/>
          </a:prstGeom>
          <a:noFill/>
        </p:spPr>
        <p:txBody>
          <a:bodyPr wrap="square" lIns="91440" tIns="45720" rIns="91440" bIns="45720">
            <a:spAutoFit/>
          </a:bodyPr>
          <a:lstStyle/>
          <a:p>
            <a:pPr algn="ctr"/>
            <a:r>
              <a:rPr lang="en-US" sz="6000" b="1" dirty="0" smtClean="0">
                <a:ln w="1905"/>
                <a:solidFill>
                  <a:schemeClr val="bg1"/>
                </a:solidFill>
                <a:effectLst>
                  <a:innerShdw blurRad="69850" dist="43180" dir="5400000">
                    <a:srgbClr val="000000">
                      <a:alpha val="65000"/>
                    </a:srgbClr>
                  </a:innerShdw>
                </a:effectLst>
              </a:rPr>
              <a:t>“Tuberculosis is a social problem with a medical aspect”</a:t>
            </a:r>
            <a:endParaRPr lang="en-US" sz="6000" b="1" dirty="0">
              <a:ln w="1905"/>
              <a:solidFill>
                <a:schemeClr val="bg1"/>
              </a:solidFill>
              <a:effectLst>
                <a:innerShdw blurRad="69850" dist="43180" dir="5400000">
                  <a:srgbClr val="000000">
                    <a:alpha val="65000"/>
                  </a:srgbClr>
                </a:innerShdw>
              </a:effectLst>
            </a:endParaRPr>
          </a:p>
        </p:txBody>
      </p:sp>
      <p:sp>
        <p:nvSpPr>
          <p:cNvPr id="4" name="TextBox 3"/>
          <p:cNvSpPr txBox="1"/>
          <p:nvPr>
            <p:custDataLst>
              <p:tags r:id="rId3"/>
            </p:custDataLst>
          </p:nvPr>
        </p:nvSpPr>
        <p:spPr>
          <a:xfrm>
            <a:off x="4572000" y="4419600"/>
            <a:ext cx="4059125" cy="584775"/>
          </a:xfrm>
          <a:prstGeom prst="rect">
            <a:avLst/>
          </a:prstGeom>
          <a:noFill/>
        </p:spPr>
        <p:txBody>
          <a:bodyPr wrap="none" rtlCol="0">
            <a:spAutoFit/>
          </a:bodyPr>
          <a:lstStyle/>
          <a:p>
            <a:r>
              <a:rPr lang="en-US" sz="3200" dirty="0" smtClean="0">
                <a:solidFill>
                  <a:schemeClr val="bg1"/>
                </a:solidFill>
              </a:rPr>
              <a:t>Sir William Osler, 1904</a:t>
            </a:r>
            <a:endParaRPr lang="en-US" sz="3200" dirty="0">
              <a:solidFill>
                <a:schemeClr val="bg1"/>
              </a:solidFill>
            </a:endParaRPr>
          </a:p>
        </p:txBody>
      </p:sp>
    </p:spTree>
    <p:custDataLst>
      <p:tags r:id="rId1"/>
    </p:custDataLst>
    <p:extLst>
      <p:ext uri="{BB962C8B-B14F-4D97-AF65-F5344CB8AC3E}">
        <p14:creationId xmlns:p14="http://schemas.microsoft.com/office/powerpoint/2010/main" val="1893457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237067" y="-304800"/>
            <a:ext cx="7772400" cy="1143000"/>
          </a:xfrm>
        </p:spPr>
        <p:txBody>
          <a:bodyPr/>
          <a:lstStyle/>
          <a:p>
            <a:pPr eaLnBrk="1" hangingPunct="1"/>
            <a:r>
              <a:rPr lang="en-US" altLang="en-US" sz="4000" b="0" dirty="0" smtClean="0"/>
              <a:t>Nationality TBNet 2005-2014</a:t>
            </a:r>
          </a:p>
        </p:txBody>
      </p:sp>
      <p:graphicFrame>
        <p:nvGraphicFramePr>
          <p:cNvPr id="4" name="Group 3"/>
          <p:cNvGraphicFramePr>
            <a:graphicFrameLocks/>
          </p:cNvGraphicFramePr>
          <p:nvPr>
            <p:extLst>
              <p:ext uri="{D42A27DB-BD31-4B8C-83A1-F6EECF244321}">
                <p14:modId xmlns:p14="http://schemas.microsoft.com/office/powerpoint/2010/main" val="2347887973"/>
              </p:ext>
            </p:extLst>
          </p:nvPr>
        </p:nvGraphicFramePr>
        <p:xfrm>
          <a:off x="457200" y="533400"/>
          <a:ext cx="7924800" cy="6355070"/>
        </p:xfrm>
        <a:graphic>
          <a:graphicData uri="http://schemas.openxmlformats.org/drawingml/2006/table">
            <a:tbl>
              <a:tblPr/>
              <a:tblGrid>
                <a:gridCol w="2895600"/>
                <a:gridCol w="2362200"/>
                <a:gridCol w="2667000"/>
              </a:tblGrid>
              <a:tr h="694866">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Country </a:t>
                      </a:r>
                    </a:p>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(81Total Countries)</a:t>
                      </a:r>
                    </a:p>
                  </a:txBody>
                  <a:tcPr marL="81280" marR="81280"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Total Class 3 patients</a:t>
                      </a:r>
                    </a:p>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(1,839 total patients)</a:t>
                      </a:r>
                    </a:p>
                  </a:txBody>
                  <a:tcPr marL="81280" marR="8128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Percent of total patients</a:t>
                      </a:r>
                    </a:p>
                  </a:txBody>
                  <a:tcPr marL="81280" marR="8128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866">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Honduras</a:t>
                      </a:r>
                    </a:p>
                  </a:txBody>
                  <a:tcPr marL="81280" marR="81280"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502</a:t>
                      </a:r>
                    </a:p>
                  </a:txBody>
                  <a:tcPr marL="81280" marR="8128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27.3%</a:t>
                      </a:r>
                    </a:p>
                  </a:txBody>
                  <a:tcPr marL="81280" marR="8128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7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Mexico </a:t>
                      </a:r>
                    </a:p>
                  </a:txBody>
                  <a:tcPr marL="81280" marR="81280"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 </a:t>
                      </a:r>
                      <a:r>
                        <a:rPr kumimoji="0" lang="en-US" sz="1800" b="0" i="0" u="none" strike="noStrike" cap="none" normalizeH="0" baseline="0" dirty="0" smtClean="0">
                          <a:ln>
                            <a:noFill/>
                          </a:ln>
                          <a:solidFill>
                            <a:schemeClr val="bg1"/>
                          </a:solidFill>
                          <a:effectLst/>
                          <a:latin typeface="Arial" pitchFamily="34" charset="0"/>
                        </a:rPr>
                        <a:t>374</a:t>
                      </a:r>
                    </a:p>
                  </a:txBody>
                  <a:tcPr marL="81280" marR="8128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 20.3%</a:t>
                      </a:r>
                    </a:p>
                  </a:txBody>
                  <a:tcPr marL="81280" marR="8128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7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Guatemala</a:t>
                      </a:r>
                    </a:p>
                  </a:txBody>
                  <a:tcPr marL="81280" marR="81280"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311</a:t>
                      </a:r>
                    </a:p>
                  </a:txBody>
                  <a:tcPr marL="81280" marR="8128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16.9%</a:t>
                      </a:r>
                    </a:p>
                  </a:txBody>
                  <a:tcPr marL="81280" marR="8128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7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El Salvador</a:t>
                      </a:r>
                    </a:p>
                  </a:txBody>
                  <a:tcPr marL="81280" marR="81280"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160</a:t>
                      </a:r>
                    </a:p>
                  </a:txBody>
                  <a:tcPr marL="81280" marR="8128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8.7%</a:t>
                      </a:r>
                    </a:p>
                  </a:txBody>
                  <a:tcPr marL="81280" marR="8128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7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India</a:t>
                      </a:r>
                    </a:p>
                  </a:txBody>
                  <a:tcPr marL="81280" marR="81280"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60</a:t>
                      </a:r>
                    </a:p>
                  </a:txBody>
                  <a:tcPr marL="81280" marR="8128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3.3%</a:t>
                      </a:r>
                    </a:p>
                  </a:txBody>
                  <a:tcPr marL="81280" marR="8128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9371">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China</a:t>
                      </a:r>
                    </a:p>
                  </a:txBody>
                  <a:tcPr marL="81280" marR="81280"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41</a:t>
                      </a:r>
                    </a:p>
                  </a:txBody>
                  <a:tcPr marL="81280" marR="8128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2.2%</a:t>
                      </a:r>
                    </a:p>
                  </a:txBody>
                  <a:tcPr marL="81280" marR="8128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4608">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Philippines</a:t>
                      </a:r>
                    </a:p>
                  </a:txBody>
                  <a:tcPr marL="81280" marR="81280"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34</a:t>
                      </a:r>
                    </a:p>
                  </a:txBody>
                  <a:tcPr marL="81280" marR="8128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1.8%</a:t>
                      </a:r>
                    </a:p>
                  </a:txBody>
                  <a:tcPr marL="81280" marR="8128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9371">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Nicaragua</a:t>
                      </a:r>
                    </a:p>
                  </a:txBody>
                  <a:tcPr marL="81280" marR="81280"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31</a:t>
                      </a:r>
                    </a:p>
                  </a:txBody>
                  <a:tcPr marL="81280" marR="8128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1.7%</a:t>
                      </a:r>
                    </a:p>
                  </a:txBody>
                  <a:tcPr marL="81280" marR="8128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7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Peru</a:t>
                      </a:r>
                    </a:p>
                  </a:txBody>
                  <a:tcPr marL="81280" marR="81280"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30</a:t>
                      </a:r>
                    </a:p>
                  </a:txBody>
                  <a:tcPr marL="81280" marR="8128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1.6%</a:t>
                      </a:r>
                    </a:p>
                  </a:txBody>
                  <a:tcPr marL="81280" marR="8128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7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Ecuador</a:t>
                      </a:r>
                    </a:p>
                  </a:txBody>
                  <a:tcPr marL="81280" marR="81280"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30</a:t>
                      </a:r>
                    </a:p>
                  </a:txBody>
                  <a:tcPr marL="81280" marR="8128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1.6%</a:t>
                      </a:r>
                    </a:p>
                  </a:txBody>
                  <a:tcPr marL="81280" marR="8128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9952">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United States</a:t>
                      </a:r>
                    </a:p>
                  </a:txBody>
                  <a:tcPr marL="81280" marR="81280"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28</a:t>
                      </a:r>
                    </a:p>
                  </a:txBody>
                  <a:tcPr marL="81280" marR="8128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1.5%</a:t>
                      </a:r>
                    </a:p>
                  </a:txBody>
                  <a:tcPr marL="81280" marR="8128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11117">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Haiti</a:t>
                      </a:r>
                    </a:p>
                  </a:txBody>
                  <a:tcPr marL="81280" marR="81280"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22</a:t>
                      </a:r>
                    </a:p>
                  </a:txBody>
                  <a:tcPr marL="81280" marR="8128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1.2%</a:t>
                      </a:r>
                    </a:p>
                  </a:txBody>
                  <a:tcPr marL="81280" marR="8128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2708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Viet Nam</a:t>
                      </a:r>
                    </a:p>
                  </a:txBody>
                  <a:tcPr marL="81280" marR="81280"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16</a:t>
                      </a:r>
                    </a:p>
                  </a:txBody>
                  <a:tcPr marL="81280" marR="8128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0.9%</a:t>
                      </a:r>
                    </a:p>
                  </a:txBody>
                  <a:tcPr marL="81280" marR="8128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40009">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1" i="0" u="none" strike="noStrike" cap="none" normalizeH="0" baseline="0" dirty="0" smtClean="0">
                          <a:ln>
                            <a:noFill/>
                          </a:ln>
                          <a:solidFill>
                            <a:schemeClr val="bg1"/>
                          </a:solidFill>
                          <a:effectLst/>
                          <a:latin typeface="Arial" pitchFamily="34" charset="0"/>
                        </a:rPr>
                        <a:t>Honduras; Mexico; Guatemala; El Salvador</a:t>
                      </a:r>
                    </a:p>
                  </a:txBody>
                  <a:tcPr marL="81280" marR="81280"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1" i="0" u="none" strike="noStrike" cap="none" normalizeH="0" baseline="0" dirty="0" smtClean="0">
                          <a:ln>
                            <a:noFill/>
                          </a:ln>
                          <a:solidFill>
                            <a:schemeClr val="bg1"/>
                          </a:solidFill>
                          <a:effectLst/>
                          <a:latin typeface="Arial" pitchFamily="34" charset="0"/>
                        </a:rPr>
                        <a:t>1,347</a:t>
                      </a:r>
                    </a:p>
                  </a:txBody>
                  <a:tcPr marL="81280" marR="8128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800" b="1" i="0" u="none" strike="noStrike" cap="none" normalizeH="0" baseline="0" dirty="0" smtClean="0">
                          <a:ln>
                            <a:noFill/>
                          </a:ln>
                          <a:solidFill>
                            <a:srgbClr val="FF0000"/>
                          </a:solidFill>
                          <a:effectLst/>
                          <a:latin typeface="Arial" pitchFamily="34" charset="0"/>
                        </a:rPr>
                        <a:t>73.2%</a:t>
                      </a:r>
                    </a:p>
                  </a:txBody>
                  <a:tcPr marL="81280" marR="81280"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extLst>
      <p:ext uri="{BB962C8B-B14F-4D97-AF65-F5344CB8AC3E}">
        <p14:creationId xmlns:p14="http://schemas.microsoft.com/office/powerpoint/2010/main" val="2592864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685800" y="152400"/>
            <a:ext cx="7772400" cy="685800"/>
          </a:xfrm>
        </p:spPr>
        <p:txBody>
          <a:bodyPr>
            <a:normAutofit fontScale="90000"/>
          </a:bodyPr>
          <a:lstStyle/>
          <a:p>
            <a:pPr eaLnBrk="1" hangingPunct="1"/>
            <a:r>
              <a:rPr lang="en-US" altLang="en-US" sz="4000" dirty="0" smtClean="0"/>
              <a:t>Nationality </a:t>
            </a:r>
            <a:r>
              <a:rPr lang="en-US" altLang="en-US" sz="4000" dirty="0" err="1" smtClean="0"/>
              <a:t>TBNet</a:t>
            </a:r>
            <a:r>
              <a:rPr lang="en-US" altLang="en-US" sz="4000" dirty="0" smtClean="0"/>
              <a:t> 2014</a:t>
            </a:r>
          </a:p>
        </p:txBody>
      </p:sp>
      <p:graphicFrame>
        <p:nvGraphicFramePr>
          <p:cNvPr id="4" name="Group 3"/>
          <p:cNvGraphicFramePr>
            <a:graphicFrameLocks/>
          </p:cNvGraphicFramePr>
          <p:nvPr>
            <p:extLst>
              <p:ext uri="{D42A27DB-BD31-4B8C-83A1-F6EECF244321}">
                <p14:modId xmlns:p14="http://schemas.microsoft.com/office/powerpoint/2010/main" val="3262901581"/>
              </p:ext>
            </p:extLst>
          </p:nvPr>
        </p:nvGraphicFramePr>
        <p:xfrm>
          <a:off x="457200" y="914400"/>
          <a:ext cx="8077200" cy="5608451"/>
        </p:xfrm>
        <a:graphic>
          <a:graphicData uri="http://schemas.openxmlformats.org/drawingml/2006/table">
            <a:tbl>
              <a:tblPr>
                <a:tableStyleId>{D113A9D2-9D6B-4929-AA2D-F23B5EE8CBE7}</a:tableStyleId>
              </a:tblPr>
              <a:tblGrid>
                <a:gridCol w="2951285"/>
                <a:gridCol w="2407627"/>
                <a:gridCol w="2718288"/>
              </a:tblGrid>
              <a:tr h="640010">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Country </a:t>
                      </a:r>
                    </a:p>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(25 Total Countries)</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Total Class 3 patients</a:t>
                      </a:r>
                    </a:p>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(187 patients)</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Percent of total patients</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3684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Guatemala</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44</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23.5%</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3684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Mexico</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 39</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 20.9%</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3684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Honduras</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31</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16.6%</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3684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1" i="0" u="none" strike="noStrike" cap="none" normalizeH="0" baseline="0" dirty="0" smtClean="0">
                          <a:ln>
                            <a:noFill/>
                          </a:ln>
                          <a:solidFill>
                            <a:srgbClr val="FFC000"/>
                          </a:solidFill>
                          <a:effectLst/>
                          <a:latin typeface="+mn-lt"/>
                        </a:rPr>
                        <a:t>India</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13</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7.0%</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3684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El Salvador</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10</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5.3%</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3684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Philippines</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8</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4.3%</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3684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China</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7</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3.7%</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3684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United States</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5</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2.7%</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3684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Nepal</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4</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2.1%</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3684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Dominican Republic</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3</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1.6%</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3684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defRPr/>
                      </a:pPr>
                      <a:r>
                        <a:rPr kumimoji="0" lang="en-US" sz="1600" b="0" i="0" u="none" strike="noStrike" cap="none" normalizeH="0" baseline="0" dirty="0" smtClean="0">
                          <a:ln>
                            <a:noFill/>
                          </a:ln>
                          <a:solidFill>
                            <a:schemeClr val="bg1"/>
                          </a:solidFill>
                          <a:effectLst/>
                          <a:latin typeface="+mn-lt"/>
                        </a:rPr>
                        <a:t>Ecuador</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3</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1.6%</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3684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Philippines</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3</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1.6%</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36843">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1" i="0" u="none" strike="noStrike" cap="none" normalizeH="0" baseline="0" dirty="0" smtClean="0">
                          <a:ln>
                            <a:noFill/>
                          </a:ln>
                          <a:solidFill>
                            <a:schemeClr val="bg1"/>
                          </a:solidFill>
                          <a:effectLst/>
                          <a:latin typeface="+mn-lt"/>
                        </a:rPr>
                        <a:t>TOTAL</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0" i="0" u="none" strike="noStrike" cap="none" normalizeH="0" baseline="0" dirty="0" smtClean="0">
                          <a:ln>
                            <a:noFill/>
                          </a:ln>
                          <a:solidFill>
                            <a:schemeClr val="bg1"/>
                          </a:solidFill>
                          <a:effectLst/>
                          <a:latin typeface="+mn-lt"/>
                        </a:rPr>
                        <a:t>187</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defRPr/>
                      </a:pPr>
                      <a:endParaRPr kumimoji="0" lang="en-US" sz="1600" b="0" i="0" u="none" strike="noStrike" cap="none" normalizeH="0" baseline="0" dirty="0" smtClean="0">
                        <a:ln>
                          <a:noFill/>
                        </a:ln>
                        <a:solidFill>
                          <a:schemeClr val="bg1"/>
                        </a:solidFill>
                        <a:effectLst/>
                        <a:latin typeface="+mn-lt"/>
                      </a:endParaRP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589482">
                <a:tc>
                  <a:txBody>
                    <a:bodyPr/>
                    <a:lstStyle/>
                    <a:p>
                      <a:pPr marL="0" marR="0" lvl="0" indent="0" algn="l"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1" i="0" u="none" strike="noStrike" cap="none" normalizeH="0" baseline="0" dirty="0" smtClean="0">
                          <a:ln>
                            <a:noFill/>
                          </a:ln>
                          <a:solidFill>
                            <a:schemeClr val="bg1"/>
                          </a:solidFill>
                          <a:effectLst/>
                          <a:latin typeface="+mn-lt"/>
                        </a:rPr>
                        <a:t>Honduras; Mexico; Guatemala; </a:t>
                      </a:r>
                      <a:r>
                        <a:rPr kumimoji="0" lang="en-US" sz="1600" b="1" i="0" u="none" strike="noStrike" cap="none" normalizeH="0" baseline="0" dirty="0" smtClean="0">
                          <a:ln>
                            <a:noFill/>
                          </a:ln>
                          <a:solidFill>
                            <a:srgbClr val="FFC000"/>
                          </a:solidFill>
                          <a:effectLst/>
                          <a:latin typeface="+mn-lt"/>
                        </a:rPr>
                        <a:t>India</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1" i="0" u="none" strike="noStrike" cap="none" normalizeH="0" baseline="0" dirty="0" smtClean="0">
                          <a:ln>
                            <a:noFill/>
                          </a:ln>
                          <a:solidFill>
                            <a:schemeClr val="bg1"/>
                          </a:solidFill>
                          <a:effectLst/>
                          <a:latin typeface="+mn-lt"/>
                        </a:rPr>
                        <a:t>127</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150000"/>
                        <a:buFont typeface="Wingdings" pitchFamily="2" charset="2"/>
                        <a:buNone/>
                        <a:tabLst/>
                      </a:pPr>
                      <a:r>
                        <a:rPr kumimoji="0" lang="en-US" sz="1600" b="1" i="0" u="none" strike="noStrike" cap="none" normalizeH="0" baseline="0" dirty="0" smtClean="0">
                          <a:ln>
                            <a:noFill/>
                          </a:ln>
                          <a:solidFill>
                            <a:srgbClr val="FFC000"/>
                          </a:solidFill>
                          <a:effectLst/>
                          <a:latin typeface="+mn-lt"/>
                        </a:rPr>
                        <a:t>67.9%</a:t>
                      </a:r>
                    </a:p>
                  </a:txBody>
                  <a:tcPr marL="81280" marR="81280" marT="45715" marB="45715"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ustDataLst>
      <p:tags r:id="rId1"/>
    </p:custDataLst>
    <p:extLst>
      <p:ext uri="{BB962C8B-B14F-4D97-AF65-F5344CB8AC3E}">
        <p14:creationId xmlns:p14="http://schemas.microsoft.com/office/powerpoint/2010/main" val="32999134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2059266348"/>
              </p:ext>
            </p:extLst>
          </p:nvPr>
        </p:nvGraphicFramePr>
        <p:xfrm>
          <a:off x="228600" y="304800"/>
          <a:ext cx="8610600" cy="6324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69939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7089"/>
            <a:ext cx="9144000" cy="6865089"/>
          </a:xfrm>
          <a:prstGeom prst="rect">
            <a:avLst/>
          </a:prstGeom>
        </p:spPr>
      </p:pic>
      <p:sp>
        <p:nvSpPr>
          <p:cNvPr id="3" name="TextBox 2"/>
          <p:cNvSpPr txBox="1"/>
          <p:nvPr/>
        </p:nvSpPr>
        <p:spPr>
          <a:xfrm>
            <a:off x="838200" y="3886200"/>
            <a:ext cx="7543800" cy="1569660"/>
          </a:xfrm>
          <a:prstGeom prst="rect">
            <a:avLst/>
          </a:prstGeom>
          <a:solidFill>
            <a:schemeClr val="bg1"/>
          </a:solidFill>
          <a:ln w="57150">
            <a:solidFill>
              <a:schemeClr val="accent3"/>
            </a:solidFill>
          </a:ln>
        </p:spPr>
        <p:txBody>
          <a:bodyPr wrap="square" rtlCol="0">
            <a:spAutoFit/>
          </a:bodyPr>
          <a:lstStyle/>
          <a:p>
            <a:pPr algn="ctr">
              <a:defRPr/>
            </a:pPr>
            <a:r>
              <a:rPr lang="en-US" sz="3200" dirty="0">
                <a:solidFill>
                  <a:srgbClr val="4C5059"/>
                </a:solidFill>
                <a:latin typeface="Roboto" panose="02000000000000000000" pitchFamily="2" charset="0"/>
                <a:ea typeface="Roboto" panose="02000000000000000000" pitchFamily="2" charset="0"/>
                <a:cs typeface="Roboto" panose="02000000000000000000" pitchFamily="2" charset="0"/>
              </a:rPr>
              <a:t>Class 3 Active TB:  </a:t>
            </a:r>
            <a:br>
              <a:rPr lang="en-US" sz="3200" dirty="0">
                <a:solidFill>
                  <a:srgbClr val="4C5059"/>
                </a:solidFill>
                <a:latin typeface="Roboto" panose="02000000000000000000" pitchFamily="2" charset="0"/>
                <a:ea typeface="Roboto" panose="02000000000000000000" pitchFamily="2" charset="0"/>
                <a:cs typeface="Roboto" panose="02000000000000000000" pitchFamily="2" charset="0"/>
              </a:rPr>
            </a:br>
            <a:r>
              <a:rPr lang="en-US" sz="3200" dirty="0" err="1">
                <a:solidFill>
                  <a:srgbClr val="4C5059"/>
                </a:solidFill>
                <a:latin typeface="Roboto" panose="02000000000000000000" pitchFamily="2" charset="0"/>
                <a:ea typeface="Roboto" panose="02000000000000000000" pitchFamily="2" charset="0"/>
                <a:cs typeface="Roboto" panose="02000000000000000000" pitchFamily="2" charset="0"/>
              </a:rPr>
              <a:t>TBNet</a:t>
            </a:r>
            <a:r>
              <a:rPr lang="en-US" sz="3200" dirty="0">
                <a:solidFill>
                  <a:srgbClr val="4C5059"/>
                </a:solidFill>
                <a:latin typeface="Roboto" panose="02000000000000000000" pitchFamily="2" charset="0"/>
                <a:ea typeface="Roboto" panose="02000000000000000000" pitchFamily="2" charset="0"/>
                <a:cs typeface="Roboto" panose="02000000000000000000" pitchFamily="2" charset="0"/>
              </a:rPr>
              <a:t> Treatment Success (</a:t>
            </a:r>
            <a:r>
              <a:rPr lang="en-US" sz="3200" dirty="0" smtClean="0">
                <a:solidFill>
                  <a:srgbClr val="4C5059"/>
                </a:solidFill>
                <a:latin typeface="Roboto" panose="02000000000000000000" pitchFamily="2" charset="0"/>
                <a:ea typeface="Roboto" panose="02000000000000000000" pitchFamily="2" charset="0"/>
                <a:cs typeface="Roboto" panose="02000000000000000000" pitchFamily="2" charset="0"/>
              </a:rPr>
              <a:t>2005-2014)</a:t>
            </a:r>
            <a:endParaRPr lang="en-US" sz="3200" dirty="0">
              <a:solidFill>
                <a:srgbClr val="4C5059"/>
              </a:solidFill>
              <a:latin typeface="Roboto" panose="02000000000000000000" pitchFamily="2" charset="0"/>
              <a:ea typeface="Roboto" panose="02000000000000000000" pitchFamily="2" charset="0"/>
              <a:cs typeface="Roboto" panose="02000000000000000000" pitchFamily="2" charset="0"/>
            </a:endParaRPr>
          </a:p>
          <a:p>
            <a:pPr algn="ctr">
              <a:defRPr/>
            </a:pPr>
            <a:r>
              <a:rPr lang="en-US" sz="3200" dirty="0" smtClean="0">
                <a:solidFill>
                  <a:srgbClr val="4C5059"/>
                </a:solidFill>
                <a:latin typeface="Roboto" panose="02000000000000000000" pitchFamily="2" charset="0"/>
                <a:ea typeface="Roboto" panose="02000000000000000000" pitchFamily="2" charset="0"/>
                <a:cs typeface="Roboto" panose="02000000000000000000" pitchFamily="2" charset="0"/>
              </a:rPr>
              <a:t>(111 </a:t>
            </a:r>
            <a:r>
              <a:rPr lang="en-US" sz="3200" dirty="0">
                <a:solidFill>
                  <a:srgbClr val="4C5059"/>
                </a:solidFill>
                <a:latin typeface="Roboto" panose="02000000000000000000" pitchFamily="2" charset="0"/>
                <a:ea typeface="Roboto" panose="02000000000000000000" pitchFamily="2" charset="0"/>
                <a:cs typeface="Roboto" panose="02000000000000000000" pitchFamily="2" charset="0"/>
              </a:rPr>
              <a:t>Total Countries</a:t>
            </a:r>
            <a:r>
              <a:rPr lang="en-US" sz="3200" dirty="0" smtClean="0">
                <a:solidFill>
                  <a:srgbClr val="4C5059"/>
                </a:solidFill>
                <a:latin typeface="Roboto" panose="02000000000000000000" pitchFamily="2" charset="0"/>
                <a:ea typeface="Roboto" panose="02000000000000000000" pitchFamily="2" charset="0"/>
                <a:cs typeface="Roboto" panose="02000000000000000000" pitchFamily="2" charset="0"/>
              </a:rPr>
              <a:t>)</a:t>
            </a:r>
            <a:endParaRPr lang="en-US" sz="3200" dirty="0">
              <a:solidFill>
                <a:srgbClr val="4C5059"/>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132701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7089"/>
            <a:ext cx="9144000" cy="6865089"/>
          </a:xfrm>
          <a:prstGeom prst="rect">
            <a:avLst/>
          </a:prstGeom>
        </p:spPr>
      </p:pic>
      <p:sp>
        <p:nvSpPr>
          <p:cNvPr id="4" name="Rectangle 3"/>
          <p:cNvSpPr/>
          <p:nvPr/>
        </p:nvSpPr>
        <p:spPr>
          <a:xfrm>
            <a:off x="0" y="-7089"/>
            <a:ext cx="9144001" cy="6865089"/>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defRPr/>
            </a:pPr>
            <a:endParaRPr lang="en-US" dirty="0">
              <a:solidFill>
                <a:srgbClr val="FFFFFF"/>
              </a:solidFill>
            </a:endParaRPr>
          </a:p>
        </p:txBody>
      </p:sp>
      <p:sp>
        <p:nvSpPr>
          <p:cNvPr id="5" name="TextBox 4"/>
          <p:cNvSpPr txBox="1"/>
          <p:nvPr/>
        </p:nvSpPr>
        <p:spPr>
          <a:xfrm>
            <a:off x="723901" y="2133600"/>
            <a:ext cx="7696200" cy="2000548"/>
          </a:xfrm>
          <a:prstGeom prst="rect">
            <a:avLst/>
          </a:prstGeom>
          <a:noFill/>
        </p:spPr>
        <p:txBody>
          <a:bodyPr wrap="square" rtlCol="0">
            <a:spAutoFit/>
          </a:bodyPr>
          <a:lstStyle/>
          <a:p>
            <a:pPr algn="ctr"/>
            <a:r>
              <a:rPr lang="en-US" sz="6000" dirty="0" smtClean="0">
                <a:solidFill>
                  <a:srgbClr val="FFFFFF"/>
                </a:solidFill>
                <a:latin typeface="Roboto" panose="02000000000000000000" pitchFamily="2" charset="0"/>
                <a:ea typeface="Roboto" panose="02000000000000000000" pitchFamily="2" charset="0"/>
                <a:cs typeface="Roboto" panose="02000000000000000000" pitchFamily="2" charset="0"/>
              </a:rPr>
              <a:t>1,737</a:t>
            </a:r>
            <a:r>
              <a:rPr lang="en-US" sz="4000" dirty="0" smtClean="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4000" dirty="0">
                <a:solidFill>
                  <a:srgbClr val="FFFFFF"/>
                </a:solidFill>
                <a:latin typeface="Roboto" panose="02000000000000000000" pitchFamily="2" charset="0"/>
                <a:ea typeface="Roboto" panose="02000000000000000000" pitchFamily="2" charset="0"/>
                <a:cs typeface="Roboto" panose="02000000000000000000" pitchFamily="2" charset="0"/>
              </a:rPr>
              <a:t>Class 3 Active TB Cases Referred </a:t>
            </a:r>
            <a:br>
              <a:rPr lang="en-US" sz="4000" dirty="0">
                <a:solidFill>
                  <a:srgbClr val="FFFFFF"/>
                </a:solidFill>
                <a:latin typeface="Roboto" panose="02000000000000000000" pitchFamily="2" charset="0"/>
                <a:ea typeface="Roboto" panose="02000000000000000000" pitchFamily="2" charset="0"/>
                <a:cs typeface="Roboto" panose="02000000000000000000" pitchFamily="2" charset="0"/>
              </a:rPr>
            </a:br>
            <a:r>
              <a:rPr lang="en-US" sz="2400" dirty="0" smtClean="0">
                <a:solidFill>
                  <a:srgbClr val="FFFFFF"/>
                </a:solidFill>
                <a:latin typeface="Roboto" panose="02000000000000000000" pitchFamily="2" charset="0"/>
                <a:ea typeface="Roboto" panose="02000000000000000000" pitchFamily="2" charset="0"/>
                <a:cs typeface="Roboto" panose="02000000000000000000" pitchFamily="2" charset="0"/>
              </a:rPr>
              <a:t>(40 </a:t>
            </a:r>
            <a:r>
              <a:rPr lang="en-US" sz="2400" dirty="0">
                <a:solidFill>
                  <a:srgbClr val="FFFFFF"/>
                </a:solidFill>
                <a:latin typeface="Roboto" panose="02000000000000000000" pitchFamily="2" charset="0"/>
                <a:ea typeface="Roboto" panose="02000000000000000000" pitchFamily="2" charset="0"/>
                <a:cs typeface="Roboto" panose="02000000000000000000" pitchFamily="2" charset="0"/>
              </a:rPr>
              <a:t>not recommended by country</a:t>
            </a:r>
            <a:r>
              <a:rPr lang="en-US" sz="2400" dirty="0" smtClean="0">
                <a:solidFill>
                  <a:srgbClr val="FFFFFF"/>
                </a:solidFill>
                <a:latin typeface="Roboto" panose="02000000000000000000" pitchFamily="2" charset="0"/>
                <a:ea typeface="Roboto" panose="02000000000000000000" pitchFamily="2" charset="0"/>
                <a:cs typeface="Roboto" panose="02000000000000000000" pitchFamily="2" charset="0"/>
              </a:rPr>
              <a:t>)</a:t>
            </a:r>
            <a:endParaRPr lang="en-US" sz="24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5810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7089"/>
            <a:ext cx="9144000" cy="6865089"/>
          </a:xfrm>
          <a:prstGeom prst="rect">
            <a:avLst/>
          </a:prstGeom>
        </p:spPr>
      </p:pic>
      <p:sp>
        <p:nvSpPr>
          <p:cNvPr id="4" name="Rectangle 3"/>
          <p:cNvSpPr/>
          <p:nvPr/>
        </p:nvSpPr>
        <p:spPr>
          <a:xfrm>
            <a:off x="0" y="-7089"/>
            <a:ext cx="9144001" cy="6865089"/>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defRPr/>
            </a:pPr>
            <a:endParaRPr lang="en-US" dirty="0">
              <a:solidFill>
                <a:srgbClr val="FFFFFF"/>
              </a:solidFill>
            </a:endParaRPr>
          </a:p>
        </p:txBody>
      </p:sp>
      <p:sp>
        <p:nvSpPr>
          <p:cNvPr id="5" name="TextBox 4"/>
          <p:cNvSpPr txBox="1"/>
          <p:nvPr/>
        </p:nvSpPr>
        <p:spPr>
          <a:xfrm>
            <a:off x="381000" y="2133600"/>
            <a:ext cx="8458200" cy="3477875"/>
          </a:xfrm>
          <a:prstGeom prst="rect">
            <a:avLst/>
          </a:prstGeom>
          <a:noFill/>
        </p:spPr>
        <p:txBody>
          <a:bodyPr wrap="square" rtlCol="0">
            <a:spAutoFit/>
          </a:bodyPr>
          <a:lstStyle/>
          <a:p>
            <a:pPr algn="ctr"/>
            <a:r>
              <a:rPr lang="en-US" sz="6000" dirty="0" smtClean="0">
                <a:solidFill>
                  <a:srgbClr val="FFFFFF"/>
                </a:solidFill>
                <a:latin typeface="Roboto" panose="02000000000000000000" pitchFamily="2" charset="0"/>
                <a:ea typeface="Roboto" panose="02000000000000000000" pitchFamily="2" charset="0"/>
                <a:cs typeface="Roboto" panose="02000000000000000000" pitchFamily="2" charset="0"/>
              </a:rPr>
              <a:t>1,670</a:t>
            </a:r>
            <a:r>
              <a:rPr lang="en-US" sz="4800" dirty="0" smtClean="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4800" dirty="0">
                <a:solidFill>
                  <a:srgbClr val="FFFFFF"/>
                </a:solidFill>
                <a:latin typeface="Roboto" panose="02000000000000000000" pitchFamily="2" charset="0"/>
                <a:ea typeface="Roboto" panose="02000000000000000000" pitchFamily="2" charset="0"/>
                <a:cs typeface="Roboto" panose="02000000000000000000" pitchFamily="2" charset="0"/>
              </a:rPr>
              <a:t>Treatment </a:t>
            </a:r>
            <a:r>
              <a:rPr lang="en-US" sz="4800" dirty="0" smtClean="0">
                <a:solidFill>
                  <a:srgbClr val="FFFFFF"/>
                </a:solidFill>
                <a:latin typeface="Roboto" panose="02000000000000000000" pitchFamily="2" charset="0"/>
                <a:ea typeface="Roboto" panose="02000000000000000000" pitchFamily="2" charset="0"/>
                <a:cs typeface="Roboto" panose="02000000000000000000" pitchFamily="2" charset="0"/>
              </a:rPr>
              <a:t>Recommended</a:t>
            </a:r>
          </a:p>
          <a:p>
            <a:pPr algn="ctr"/>
            <a:endParaRPr lang="en-US" sz="4800" dirty="0" smtClean="0">
              <a:solidFill>
                <a:srgbClr val="FFFFFF"/>
              </a:solidFill>
              <a:latin typeface="Roboto" panose="02000000000000000000" pitchFamily="2" charset="0"/>
              <a:ea typeface="Roboto" panose="02000000000000000000" pitchFamily="2" charset="0"/>
              <a:cs typeface="Roboto" panose="02000000000000000000" pitchFamily="2" charset="0"/>
            </a:endParaRPr>
          </a:p>
          <a:p>
            <a:pPr algn="ctr"/>
            <a:r>
              <a:rPr lang="en-US" sz="3200" dirty="0">
                <a:solidFill>
                  <a:srgbClr val="FFFFFF"/>
                </a:solidFill>
                <a:latin typeface="Roboto" panose="02000000000000000000" pitchFamily="2" charset="0"/>
                <a:ea typeface="Roboto" panose="02000000000000000000" pitchFamily="2" charset="0"/>
                <a:cs typeface="Roboto" panose="02000000000000000000" pitchFamily="2" charset="0"/>
              </a:rPr>
              <a:t>(26 MDR; 65 resistant to at least one drug</a:t>
            </a:r>
            <a:r>
              <a:rPr lang="en-US" sz="3200" dirty="0" smtClean="0">
                <a:solidFill>
                  <a:srgbClr val="FFFFFF"/>
                </a:solidFill>
                <a:latin typeface="Roboto" panose="02000000000000000000" pitchFamily="2" charset="0"/>
                <a:ea typeface="Roboto" panose="02000000000000000000" pitchFamily="2" charset="0"/>
                <a:cs typeface="Roboto" panose="02000000000000000000" pitchFamily="2" charset="0"/>
              </a:rPr>
              <a:t>)</a:t>
            </a:r>
            <a:endParaRPr lang="en-US" sz="32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lgn="ctr"/>
            <a:r>
              <a:rPr lang="en-US" sz="3200" i="1" dirty="0" smtClean="0">
                <a:solidFill>
                  <a:srgbClr val="FFFFFF"/>
                </a:solidFill>
                <a:latin typeface="Roboto" panose="02000000000000000000" pitchFamily="2" charset="0"/>
                <a:ea typeface="Roboto" panose="02000000000000000000" pitchFamily="2" charset="0"/>
                <a:cs typeface="Roboto" panose="02000000000000000000" pitchFamily="2" charset="0"/>
              </a:rPr>
              <a:t>29 </a:t>
            </a:r>
            <a:r>
              <a:rPr lang="en-US" sz="3200" i="1" dirty="0">
                <a:solidFill>
                  <a:srgbClr val="FFFFFF"/>
                </a:solidFill>
                <a:latin typeface="Roboto" panose="02000000000000000000" pitchFamily="2" charset="0"/>
                <a:ea typeface="Roboto" panose="02000000000000000000" pitchFamily="2" charset="0"/>
                <a:cs typeface="Roboto" panose="02000000000000000000" pitchFamily="2" charset="0"/>
              </a:rPr>
              <a:t>deceased</a:t>
            </a:r>
          </a:p>
        </p:txBody>
      </p:sp>
    </p:spTree>
    <p:extLst>
      <p:ext uri="{BB962C8B-B14F-4D97-AF65-F5344CB8AC3E}">
        <p14:creationId xmlns:p14="http://schemas.microsoft.com/office/powerpoint/2010/main" val="26124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7089"/>
            <a:ext cx="9144000" cy="6865089"/>
          </a:xfrm>
          <a:prstGeom prst="rect">
            <a:avLst/>
          </a:prstGeom>
        </p:spPr>
      </p:pic>
      <p:sp>
        <p:nvSpPr>
          <p:cNvPr id="4" name="Rectangle 3"/>
          <p:cNvSpPr/>
          <p:nvPr/>
        </p:nvSpPr>
        <p:spPr>
          <a:xfrm>
            <a:off x="0" y="-7089"/>
            <a:ext cx="9144001" cy="6865089"/>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defRPr/>
            </a:pPr>
            <a:endParaRPr lang="en-US" dirty="0">
              <a:solidFill>
                <a:srgbClr val="FFFFFF"/>
              </a:solidFill>
            </a:endParaRPr>
          </a:p>
        </p:txBody>
      </p:sp>
      <p:sp>
        <p:nvSpPr>
          <p:cNvPr id="5" name="TextBox 4"/>
          <p:cNvSpPr txBox="1"/>
          <p:nvPr/>
        </p:nvSpPr>
        <p:spPr>
          <a:xfrm>
            <a:off x="723901" y="2133600"/>
            <a:ext cx="7696200" cy="2739211"/>
          </a:xfrm>
          <a:prstGeom prst="rect">
            <a:avLst/>
          </a:prstGeom>
          <a:noFill/>
        </p:spPr>
        <p:txBody>
          <a:bodyPr wrap="square" rtlCol="0">
            <a:spAutoFit/>
          </a:bodyPr>
          <a:lstStyle/>
          <a:p>
            <a:pPr algn="ctr"/>
            <a:r>
              <a:rPr lang="en-US" sz="6000" dirty="0" smtClean="0">
                <a:solidFill>
                  <a:srgbClr val="FFFFFF"/>
                </a:solidFill>
                <a:latin typeface="Roboto" panose="02000000000000000000" pitchFamily="2" charset="0"/>
                <a:ea typeface="Roboto" panose="02000000000000000000" pitchFamily="2" charset="0"/>
                <a:cs typeface="Roboto" panose="02000000000000000000" pitchFamily="2" charset="0"/>
              </a:rPr>
              <a:t>1,641 </a:t>
            </a:r>
            <a:r>
              <a:rPr lang="en-US" sz="4800" dirty="0">
                <a:solidFill>
                  <a:srgbClr val="FFFFFF"/>
                </a:solidFill>
                <a:latin typeface="Roboto" panose="02000000000000000000" pitchFamily="2" charset="0"/>
                <a:ea typeface="Roboto" panose="02000000000000000000" pitchFamily="2" charset="0"/>
                <a:cs typeface="Roboto" panose="02000000000000000000" pitchFamily="2" charset="0"/>
              </a:rPr>
              <a:t>Followed by </a:t>
            </a:r>
            <a:r>
              <a:rPr lang="en-US" sz="4800" dirty="0" err="1">
                <a:solidFill>
                  <a:srgbClr val="FFFFFF"/>
                </a:solidFill>
                <a:latin typeface="Roboto" panose="02000000000000000000" pitchFamily="2" charset="0"/>
                <a:ea typeface="Roboto" panose="02000000000000000000" pitchFamily="2" charset="0"/>
                <a:cs typeface="Roboto" panose="02000000000000000000" pitchFamily="2" charset="0"/>
              </a:rPr>
              <a:t>TBNet</a:t>
            </a:r>
            <a:r>
              <a:rPr lang="en-US" sz="4800" dirty="0">
                <a:solidFill>
                  <a:srgbClr val="FFFFFF"/>
                </a:solidFill>
                <a:latin typeface="Roboto" panose="02000000000000000000" pitchFamily="2" charset="0"/>
                <a:ea typeface="Roboto" panose="02000000000000000000" pitchFamily="2" charset="0"/>
                <a:cs typeface="Roboto" panose="02000000000000000000" pitchFamily="2" charset="0"/>
              </a:rPr>
              <a:t> for Active TB</a:t>
            </a:r>
          </a:p>
          <a:p>
            <a:pPr algn="ctr"/>
            <a:r>
              <a:rPr lang="en-US" sz="3200" i="1" dirty="0" smtClean="0">
                <a:solidFill>
                  <a:srgbClr val="FFFFFF"/>
                </a:solidFill>
                <a:latin typeface="Roboto" panose="02000000000000000000" pitchFamily="2" charset="0"/>
                <a:ea typeface="Roboto" panose="02000000000000000000" pitchFamily="2" charset="0"/>
                <a:cs typeface="Roboto" panose="02000000000000000000" pitchFamily="2" charset="0"/>
              </a:rPr>
              <a:t>168 </a:t>
            </a:r>
            <a:r>
              <a:rPr lang="en-US" sz="3200" i="1" dirty="0">
                <a:solidFill>
                  <a:srgbClr val="FFFFFF"/>
                </a:solidFill>
                <a:latin typeface="Roboto" panose="02000000000000000000" pitchFamily="2" charset="0"/>
                <a:ea typeface="Roboto" panose="02000000000000000000" pitchFamily="2" charset="0"/>
                <a:cs typeface="Roboto" panose="02000000000000000000" pitchFamily="2" charset="0"/>
              </a:rPr>
              <a:t>lost to follow up</a:t>
            </a:r>
          </a:p>
          <a:p>
            <a:pPr algn="ctr"/>
            <a:r>
              <a:rPr lang="en-US" sz="3200" i="1" dirty="0" smtClean="0">
                <a:solidFill>
                  <a:srgbClr val="FFFFFF"/>
                </a:solidFill>
                <a:latin typeface="Roboto" panose="02000000000000000000" pitchFamily="2" charset="0"/>
                <a:ea typeface="Roboto" panose="02000000000000000000" pitchFamily="2" charset="0"/>
                <a:cs typeface="Roboto" panose="02000000000000000000" pitchFamily="2" charset="0"/>
              </a:rPr>
              <a:t>95 </a:t>
            </a:r>
            <a:r>
              <a:rPr lang="en-US" sz="3200" i="1" dirty="0">
                <a:solidFill>
                  <a:srgbClr val="FFFFFF"/>
                </a:solidFill>
                <a:latin typeface="Roboto" panose="02000000000000000000" pitchFamily="2" charset="0"/>
                <a:ea typeface="Roboto" panose="02000000000000000000" pitchFamily="2" charset="0"/>
                <a:cs typeface="Roboto" panose="02000000000000000000" pitchFamily="2" charset="0"/>
              </a:rPr>
              <a:t>refused treatment</a:t>
            </a:r>
          </a:p>
        </p:txBody>
      </p:sp>
    </p:spTree>
    <p:extLst>
      <p:ext uri="{BB962C8B-B14F-4D97-AF65-F5344CB8AC3E}">
        <p14:creationId xmlns:p14="http://schemas.microsoft.com/office/powerpoint/2010/main" val="211322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p:cNvSpPr txBox="1"/>
          <p:nvPr/>
        </p:nvSpPr>
        <p:spPr>
          <a:xfrm>
            <a:off x="709724" y="1219200"/>
            <a:ext cx="7696200" cy="3776418"/>
          </a:xfrm>
          <a:prstGeom prst="rect">
            <a:avLst/>
          </a:prstGeom>
          <a:noFill/>
        </p:spPr>
        <p:txBody>
          <a:bodyPr wrap="square" rtlCol="0">
            <a:spAutoFit/>
          </a:bodyPr>
          <a:lstStyle/>
          <a:p>
            <a:pPr algn="ctr">
              <a:lnSpc>
                <a:spcPct val="90000"/>
              </a:lnSpc>
              <a:defRPr/>
            </a:pPr>
            <a:r>
              <a:rPr lang="en-US" sz="4400" b="1" dirty="0" smtClean="0">
                <a:solidFill>
                  <a:srgbClr val="FFFFFF"/>
                </a:solidFill>
                <a:latin typeface="Roboto" panose="02000000000000000000" pitchFamily="2" charset="0"/>
                <a:ea typeface="Roboto" panose="02000000000000000000" pitchFamily="2" charset="0"/>
                <a:cs typeface="Roboto" panose="02000000000000000000" pitchFamily="2" charset="0"/>
              </a:rPr>
              <a:t>1,378 </a:t>
            </a:r>
            <a:r>
              <a:rPr lang="en-US" sz="4400" b="1" dirty="0">
                <a:solidFill>
                  <a:srgbClr val="FFFFFF"/>
                </a:solidFill>
                <a:latin typeface="Roboto" panose="02000000000000000000" pitchFamily="2" charset="0"/>
                <a:ea typeface="Roboto" panose="02000000000000000000" pitchFamily="2" charset="0"/>
                <a:cs typeface="Roboto" panose="02000000000000000000" pitchFamily="2" charset="0"/>
              </a:rPr>
              <a:t>Complete Treatment </a:t>
            </a:r>
            <a:r>
              <a:rPr lang="en-US" sz="7200" b="1" dirty="0" smtClean="0">
                <a:solidFill>
                  <a:srgbClr val="FFFFFF"/>
                </a:solidFill>
                <a:latin typeface="Roboto" panose="02000000000000000000" pitchFamily="2" charset="0"/>
                <a:ea typeface="Roboto" panose="02000000000000000000" pitchFamily="2" charset="0"/>
                <a:cs typeface="Roboto" panose="02000000000000000000" pitchFamily="2" charset="0"/>
              </a:rPr>
              <a:t/>
            </a:r>
            <a:br>
              <a:rPr lang="en-US" sz="7200" b="1" dirty="0" smtClean="0">
                <a:solidFill>
                  <a:srgbClr val="FFFFFF"/>
                </a:solidFill>
                <a:latin typeface="Roboto" panose="02000000000000000000" pitchFamily="2" charset="0"/>
                <a:ea typeface="Roboto" panose="02000000000000000000" pitchFamily="2" charset="0"/>
                <a:cs typeface="Roboto" panose="02000000000000000000" pitchFamily="2" charset="0"/>
              </a:rPr>
            </a:br>
            <a:r>
              <a:rPr lang="en-US" sz="7200" b="1" dirty="0" smtClean="0">
                <a:solidFill>
                  <a:srgbClr val="FFFFFF"/>
                </a:solidFill>
                <a:latin typeface="Roboto" panose="02000000000000000000" pitchFamily="2" charset="0"/>
                <a:ea typeface="Roboto" panose="02000000000000000000" pitchFamily="2" charset="0"/>
                <a:cs typeface="Roboto" panose="02000000000000000000" pitchFamily="2" charset="0"/>
              </a:rPr>
              <a:t/>
            </a:r>
            <a:br>
              <a:rPr lang="en-US" sz="7200" b="1" dirty="0" smtClean="0">
                <a:solidFill>
                  <a:srgbClr val="FFFFFF"/>
                </a:solidFill>
                <a:latin typeface="Roboto" panose="02000000000000000000" pitchFamily="2" charset="0"/>
                <a:ea typeface="Roboto" panose="02000000000000000000" pitchFamily="2" charset="0"/>
                <a:cs typeface="Roboto" panose="02000000000000000000" pitchFamily="2" charset="0"/>
              </a:rPr>
            </a:br>
            <a:r>
              <a:rPr lang="en-US" sz="15000" b="1" dirty="0" smtClean="0">
                <a:solidFill>
                  <a:srgbClr val="FDB128"/>
                </a:solidFill>
                <a:latin typeface="Roboto" panose="02000000000000000000" pitchFamily="2" charset="0"/>
                <a:ea typeface="Roboto" panose="02000000000000000000" pitchFamily="2" charset="0"/>
                <a:cs typeface="Roboto" panose="02000000000000000000" pitchFamily="2" charset="0"/>
              </a:rPr>
              <a:t>84.0%</a:t>
            </a:r>
            <a:endParaRPr lang="en-US" sz="15000" b="1" dirty="0">
              <a:solidFill>
                <a:srgbClr val="FDB128"/>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3447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custDataLst>
              <p:tags r:id="rId2"/>
            </p:custDataLst>
          </p:nvPr>
        </p:nvSpPr>
        <p:spPr>
          <a:xfrm>
            <a:off x="19833" y="609600"/>
            <a:ext cx="91440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300" dirty="0" smtClean="0">
                <a:solidFill>
                  <a:prstClr val="black"/>
                </a:solidFill>
              </a:rPr>
              <a:t>Class 3 Active TB: </a:t>
            </a:r>
            <a:br>
              <a:rPr lang="en-US" sz="4300" dirty="0" smtClean="0">
                <a:solidFill>
                  <a:prstClr val="black"/>
                </a:solidFill>
              </a:rPr>
            </a:br>
            <a:r>
              <a:rPr lang="en-US" sz="4300" dirty="0" smtClean="0">
                <a:solidFill>
                  <a:prstClr val="black"/>
                </a:solidFill>
              </a:rPr>
              <a:t>TBNet Treatment Success (2014)</a:t>
            </a:r>
          </a:p>
          <a:p>
            <a:endParaRPr lang="en-US" sz="4000" i="1" dirty="0" smtClean="0">
              <a:solidFill>
                <a:srgbClr val="FF0000"/>
              </a:solidFill>
            </a:endParaRPr>
          </a:p>
        </p:txBody>
      </p:sp>
      <p:sp>
        <p:nvSpPr>
          <p:cNvPr id="3" name="Rectangle 3"/>
          <p:cNvSpPr txBox="1">
            <a:spLocks noChangeArrowheads="1"/>
          </p:cNvSpPr>
          <p:nvPr>
            <p:custDataLst>
              <p:tags r:id="rId3"/>
            </p:custDataLst>
          </p:nvPr>
        </p:nvSpPr>
        <p:spPr>
          <a:xfrm>
            <a:off x="229333" y="2131512"/>
            <a:ext cx="874395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Char char="ü"/>
            </a:pPr>
            <a:r>
              <a:rPr lang="en-US" dirty="0" smtClean="0">
                <a:solidFill>
                  <a:prstClr val="black"/>
                </a:solidFill>
              </a:rPr>
              <a:t> 192 Class 3 Active TB Cases Referred		</a:t>
            </a:r>
          </a:p>
          <a:p>
            <a:pPr>
              <a:lnSpc>
                <a:spcPct val="90000"/>
              </a:lnSpc>
              <a:buFont typeface="Wingdings" pitchFamily="2" charset="2"/>
              <a:buChar char="ü"/>
            </a:pPr>
            <a:r>
              <a:rPr lang="en-US" dirty="0" smtClean="0">
                <a:solidFill>
                  <a:prstClr val="black"/>
                </a:solidFill>
              </a:rPr>
              <a:t> 175 Treatment Recommended</a:t>
            </a:r>
          </a:p>
          <a:p>
            <a:pPr lvl="1">
              <a:lnSpc>
                <a:spcPct val="90000"/>
              </a:lnSpc>
              <a:buFont typeface="Arial" pitchFamily="34" charset="0"/>
              <a:buChar char="•"/>
            </a:pPr>
            <a:r>
              <a:rPr lang="en-US" i="1" dirty="0">
                <a:solidFill>
                  <a:prstClr val="black"/>
                </a:solidFill>
              </a:rPr>
              <a:t>4</a:t>
            </a:r>
            <a:r>
              <a:rPr lang="en-US" i="1" dirty="0" smtClean="0">
                <a:solidFill>
                  <a:prstClr val="black"/>
                </a:solidFill>
              </a:rPr>
              <a:t> deceased</a:t>
            </a:r>
          </a:p>
          <a:p>
            <a:pPr>
              <a:lnSpc>
                <a:spcPct val="90000"/>
              </a:lnSpc>
              <a:buFont typeface="Wingdings" pitchFamily="2" charset="2"/>
              <a:buChar char="ü"/>
            </a:pPr>
            <a:r>
              <a:rPr lang="en-US" dirty="0" smtClean="0">
                <a:solidFill>
                  <a:prstClr val="black"/>
                </a:solidFill>
              </a:rPr>
              <a:t>171 Followed by TBNet for Active TB</a:t>
            </a:r>
          </a:p>
          <a:p>
            <a:pPr lvl="1">
              <a:lnSpc>
                <a:spcPct val="90000"/>
              </a:lnSpc>
              <a:buFont typeface="Arial" pitchFamily="34" charset="0"/>
              <a:buChar char="•"/>
            </a:pPr>
            <a:r>
              <a:rPr lang="en-US" i="1" dirty="0" smtClean="0">
                <a:solidFill>
                  <a:prstClr val="black"/>
                </a:solidFill>
              </a:rPr>
              <a:t>15 lost to follow up</a:t>
            </a:r>
          </a:p>
          <a:p>
            <a:pPr lvl="1">
              <a:lnSpc>
                <a:spcPct val="90000"/>
              </a:lnSpc>
              <a:buFont typeface="Arial" pitchFamily="34" charset="0"/>
              <a:buChar char="•"/>
            </a:pPr>
            <a:r>
              <a:rPr lang="en-US" i="1" dirty="0">
                <a:solidFill>
                  <a:prstClr val="black"/>
                </a:solidFill>
              </a:rPr>
              <a:t>9</a:t>
            </a:r>
            <a:r>
              <a:rPr lang="en-US" i="1" dirty="0" smtClean="0">
                <a:solidFill>
                  <a:prstClr val="black"/>
                </a:solidFill>
              </a:rPr>
              <a:t> refused treatment</a:t>
            </a:r>
          </a:p>
          <a:p>
            <a:pPr marL="0" indent="0" algn="ctr">
              <a:lnSpc>
                <a:spcPct val="90000"/>
              </a:lnSpc>
              <a:buFont typeface="Arial" pitchFamily="34" charset="0"/>
              <a:buNone/>
            </a:pPr>
            <a:r>
              <a:rPr lang="en-US" sz="4000" b="1" dirty="0" smtClean="0">
                <a:solidFill>
                  <a:prstClr val="black"/>
                </a:solidFill>
              </a:rPr>
              <a:t>147 Complete Treatment </a:t>
            </a:r>
            <a:r>
              <a:rPr lang="en-US" sz="4000" dirty="0" smtClean="0">
                <a:solidFill>
                  <a:prstClr val="black"/>
                </a:solidFill>
              </a:rPr>
              <a:t>=  </a:t>
            </a:r>
            <a:r>
              <a:rPr lang="en-US" sz="4000" b="1" u="sng" dirty="0" smtClean="0">
                <a:solidFill>
                  <a:srgbClr val="FF0000"/>
                </a:solidFill>
              </a:rPr>
              <a:t>86.0%*</a:t>
            </a:r>
          </a:p>
          <a:p>
            <a:pPr marL="0" indent="0" algn="ctr">
              <a:lnSpc>
                <a:spcPct val="90000"/>
              </a:lnSpc>
              <a:buFont typeface="Arial" pitchFamily="34" charset="0"/>
              <a:buNone/>
            </a:pPr>
            <a:r>
              <a:rPr lang="en-US" sz="2000" b="1" u="sng" dirty="0" smtClean="0">
                <a:solidFill>
                  <a:srgbClr val="FF0000"/>
                </a:solidFill>
              </a:rPr>
              <a:t>*</a:t>
            </a:r>
            <a:r>
              <a:rPr lang="en-US" sz="2000" b="1" u="sng" dirty="0">
                <a:solidFill>
                  <a:srgbClr val="FF0000"/>
                </a:solidFill>
              </a:rPr>
              <a:t>P</a:t>
            </a:r>
            <a:r>
              <a:rPr lang="en-US" sz="2000" b="1" u="sng" dirty="0" smtClean="0">
                <a:solidFill>
                  <a:srgbClr val="FF0000"/>
                </a:solidFill>
              </a:rPr>
              <a:t>reliminary Data 10 cases of the 198 need to be further reviewed and clarified</a:t>
            </a:r>
          </a:p>
          <a:p>
            <a:pPr>
              <a:lnSpc>
                <a:spcPct val="90000"/>
              </a:lnSpc>
              <a:buFontTx/>
              <a:buNone/>
            </a:pPr>
            <a:endParaRPr lang="en-US" sz="2800" dirty="0" smtClean="0">
              <a:solidFill>
                <a:srgbClr val="FF0000"/>
              </a:solidFill>
            </a:endParaRPr>
          </a:p>
        </p:txBody>
      </p:sp>
    </p:spTree>
    <p:custDataLst>
      <p:tags r:id="rId1"/>
    </p:custDataLst>
    <p:extLst>
      <p:ext uri="{BB962C8B-B14F-4D97-AF65-F5344CB8AC3E}">
        <p14:creationId xmlns:p14="http://schemas.microsoft.com/office/powerpoint/2010/main" val="120870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409772"/>
            <a:ext cx="8153400" cy="769441"/>
          </a:xfrm>
          <a:prstGeom prst="rect">
            <a:avLst/>
          </a:prstGeom>
        </p:spPr>
        <p:txBody>
          <a:bodyPr wrap="square">
            <a:spAutoFit/>
          </a:bodyPr>
          <a:lstStyle/>
          <a:p>
            <a:r>
              <a:rPr lang="en-US" sz="4400" dirty="0" err="1" smtClean="0">
                <a:solidFill>
                  <a:prstClr val="black"/>
                </a:solidFill>
              </a:rPr>
              <a:t>TBNet</a:t>
            </a:r>
            <a:r>
              <a:rPr lang="en-US" sz="4400" dirty="0" smtClean="0">
                <a:solidFill>
                  <a:prstClr val="black"/>
                </a:solidFill>
              </a:rPr>
              <a:t> </a:t>
            </a:r>
            <a:r>
              <a:rPr lang="en-US" sz="4400" dirty="0">
                <a:solidFill>
                  <a:prstClr val="black"/>
                </a:solidFill>
              </a:rPr>
              <a:t>Treatment Success by Year*</a:t>
            </a:r>
            <a:endParaRPr lang="en-US" dirty="0">
              <a:solidFill>
                <a:prstClr val="black"/>
              </a:solidFill>
            </a:endParaRP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1371600"/>
            <a:ext cx="6934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910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space.com/images/i/8983/original/earthrise-apollo-8.jpg?1301990846"/>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3317" y="-28576"/>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2610" y="304800"/>
            <a:ext cx="4590873" cy="1754326"/>
          </a:xfrm>
          <a:prstGeom prst="rect">
            <a:avLst/>
          </a:prstGeom>
          <a:noFill/>
        </p:spPr>
        <p:txBody>
          <a:bodyPr wrap="none" lIns="91440" tIns="45720" rIns="91440" bIns="45720">
            <a:spAutoFit/>
          </a:bodyPr>
          <a:lstStyle/>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outerShdw blurRad="50800" dist="38100" dir="5400000" algn="t" rotWithShape="0">
                    <a:prstClr val="black">
                      <a:alpha val="40000"/>
                    </a:prstClr>
                  </a:outerShdw>
                </a:effectLst>
              </a:rPr>
              <a:t>Global Burden</a:t>
            </a:r>
          </a:p>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outerShdw blurRad="50800" dist="38100" dir="5400000" algn="t" rotWithShape="0">
                    <a:prstClr val="black">
                      <a:alpha val="40000"/>
                    </a:prstClr>
                  </a:outerShdw>
                </a:effectLst>
              </a:rPr>
              <a:t>Of Tuberculosis</a:t>
            </a:r>
          </a:p>
        </p:txBody>
      </p:sp>
    </p:spTree>
    <p:extLst>
      <p:ext uri="{BB962C8B-B14F-4D97-AF65-F5344CB8AC3E}">
        <p14:creationId xmlns:p14="http://schemas.microsoft.com/office/powerpoint/2010/main" val="3520445818"/>
      </p:ext>
    </p:extLst>
  </p:cSld>
  <p:clrMapOvr>
    <a:masterClrMapping/>
  </p:clrMapOvr>
  <mc:AlternateContent xmlns:mc="http://schemas.openxmlformats.org/markup-compatibility/2006" xmlns:p14="http://schemas.microsoft.com/office/powerpoint/2010/main">
    <mc:Choice Requires="p14">
      <p:transition spd="slow" p14:dur="2000" advTm="764"/>
    </mc:Choice>
    <mc:Fallback xmlns="">
      <p:transition spd="slow" advTm="764"/>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43399" y="2671439"/>
            <a:ext cx="4621995" cy="4191000"/>
          </a:xfrm>
          <a:prstGeom prst="rect">
            <a:avLst/>
          </a:prstGeom>
        </p:spPr>
      </p:pic>
      <p:sp>
        <p:nvSpPr>
          <p:cNvPr id="4" name="TextBox 3"/>
          <p:cNvSpPr txBox="1"/>
          <p:nvPr/>
        </p:nvSpPr>
        <p:spPr>
          <a:xfrm>
            <a:off x="381000" y="762000"/>
            <a:ext cx="5410200" cy="5632311"/>
          </a:xfrm>
          <a:prstGeom prst="rect">
            <a:avLst/>
          </a:prstGeom>
          <a:noFill/>
        </p:spPr>
        <p:txBody>
          <a:bodyPr wrap="square" rtlCol="0">
            <a:spAutoFit/>
          </a:bodyPr>
          <a:lstStyle/>
          <a:p>
            <a:r>
              <a:rPr lang="en-US" sz="6000" dirty="0" smtClean="0">
                <a:latin typeface="Segoe Print" panose="02000600000000000000" pitchFamily="2" charset="0"/>
              </a:rPr>
              <a:t>But doesn’t it cost too much to follow these difficult patients?</a:t>
            </a:r>
            <a:endParaRPr lang="en-US" sz="6000" dirty="0">
              <a:latin typeface="Segoe Print" panose="02000600000000000000" pitchFamily="2" charset="0"/>
            </a:endParaRPr>
          </a:p>
        </p:txBody>
      </p:sp>
    </p:spTree>
    <p:extLst>
      <p:ext uri="{BB962C8B-B14F-4D97-AF65-F5344CB8AC3E}">
        <p14:creationId xmlns:p14="http://schemas.microsoft.com/office/powerpoint/2010/main" val="33837397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0371" cy="6858000"/>
          </a:xfrm>
          <a:prstGeom prst="rect">
            <a:avLst/>
          </a:prstGeom>
        </p:spPr>
      </p:pic>
      <p:sp>
        <p:nvSpPr>
          <p:cNvPr id="3" name="TextBox 2"/>
          <p:cNvSpPr txBox="1"/>
          <p:nvPr/>
        </p:nvSpPr>
        <p:spPr>
          <a:xfrm>
            <a:off x="5715000" y="762000"/>
            <a:ext cx="3124200" cy="369332"/>
          </a:xfrm>
          <a:prstGeom prst="rect">
            <a:avLst/>
          </a:prstGeom>
          <a:noFill/>
        </p:spPr>
        <p:txBody>
          <a:bodyPr wrap="square" rtlCol="0">
            <a:spAutoFit/>
          </a:bodyPr>
          <a:lstStyle/>
          <a:p>
            <a:endParaRPr lang="en-US" dirty="0"/>
          </a:p>
        </p:txBody>
      </p:sp>
      <p:sp>
        <p:nvSpPr>
          <p:cNvPr id="4" name="Title 2"/>
          <p:cNvSpPr txBox="1">
            <a:spLocks/>
          </p:cNvSpPr>
          <p:nvPr/>
        </p:nvSpPr>
        <p:spPr>
          <a:xfrm>
            <a:off x="5029200" y="1101521"/>
            <a:ext cx="3650343" cy="5231368"/>
          </a:xfrm>
          <a:prstGeom prst="rect">
            <a:avLst/>
          </a:prstGeom>
          <a:solidFill>
            <a:schemeClr val="bg1"/>
          </a:solidFill>
          <a:ln w="19050">
            <a:solidFill>
              <a:schemeClr val="tx1"/>
            </a:solidFill>
          </a:ln>
          <a:effectLst>
            <a:outerShdw blurRad="50800" dist="38100" dir="8100000" algn="tr" rotWithShape="0">
              <a:prstClr val="black">
                <a:alpha val="40000"/>
              </a:prstClr>
            </a:outerShdw>
            <a:softEdge rad="31750"/>
          </a:effectLst>
        </p:spPr>
        <p:txBody>
          <a:bodyPr/>
          <a:lstStyle>
            <a:lvl1pPr algn="ctr" defTabSz="914400" rtl="0" eaLnBrk="1" latinLnBrk="0" hangingPunct="1">
              <a:spcBef>
                <a:spcPct val="0"/>
              </a:spcBef>
              <a:buNone/>
              <a:defRPr sz="4400" b="0" i="0" u="none"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a:defRPr/>
            </a:pPr>
            <a:r>
              <a:rPr lang="en-US" sz="3200" dirty="0"/>
              <a:t>Cost-effectiveness of bridge case management for tuberculosis infection treatment for mobile patients within the United </a:t>
            </a:r>
            <a:r>
              <a:rPr lang="en-US" sz="3200" dirty="0" smtClean="0"/>
              <a:t>States</a:t>
            </a:r>
          </a:p>
          <a:p>
            <a:pPr algn="l">
              <a:defRPr/>
            </a:pPr>
            <a:endParaRPr lang="en-US" sz="1800" dirty="0"/>
          </a:p>
          <a:p>
            <a:pPr>
              <a:defRPr/>
            </a:pPr>
            <a:r>
              <a:rPr lang="en-US" altLang="en-US" sz="2400" dirty="0" smtClean="0"/>
              <a:t>November, 2015 </a:t>
            </a:r>
            <a:br>
              <a:rPr lang="en-US" altLang="en-US" sz="2400" dirty="0" smtClean="0"/>
            </a:br>
            <a:r>
              <a:rPr lang="en-US" sz="2400" dirty="0" smtClean="0"/>
              <a:t>Cynthia </a:t>
            </a:r>
            <a:r>
              <a:rPr lang="en-US" sz="2400" dirty="0"/>
              <a:t>Tschampl PhD</a:t>
            </a:r>
            <a:endParaRPr lang="en-US" altLang="en-US" sz="2400" dirty="0"/>
          </a:p>
          <a:p>
            <a:pPr>
              <a:defRPr/>
            </a:pPr>
            <a:endParaRPr lang="en-US" sz="3200" dirty="0"/>
          </a:p>
        </p:txBody>
      </p:sp>
    </p:spTree>
    <p:extLst>
      <p:ext uri="{BB962C8B-B14F-4D97-AF65-F5344CB8AC3E}">
        <p14:creationId xmlns:p14="http://schemas.microsoft.com/office/powerpoint/2010/main" val="8214275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7400" cy="4530725"/>
          </a:xfrm>
        </p:spPr>
        <p:txBody>
          <a:bodyPr>
            <a:noAutofit/>
          </a:bodyPr>
          <a:lstStyle/>
          <a:p>
            <a:pPr marL="45720" indent="0" fontAlgn="auto">
              <a:spcAft>
                <a:spcPts val="0"/>
              </a:spcAft>
              <a:buFont typeface="Wingdings 2" pitchFamily="18" charset="2"/>
              <a:buNone/>
              <a:defRPr/>
            </a:pPr>
            <a:r>
              <a:rPr lang="en-US" sz="2800" b="1" dirty="0" smtClean="0">
                <a:solidFill>
                  <a:srgbClr val="FF6600"/>
                </a:solidFill>
              </a:rPr>
              <a:t>Aim </a:t>
            </a:r>
            <a:r>
              <a:rPr lang="en-US" sz="2800" b="1" dirty="0">
                <a:solidFill>
                  <a:srgbClr val="FF6600"/>
                </a:solidFill>
              </a:rPr>
              <a:t>1</a:t>
            </a:r>
            <a:r>
              <a:rPr lang="en-US" sz="2800" b="1" dirty="0"/>
              <a:t>: </a:t>
            </a:r>
            <a:r>
              <a:rPr lang="en-US" sz="2800" dirty="0" smtClean="0"/>
              <a:t>Modeled incremental health </a:t>
            </a:r>
            <a:r>
              <a:rPr lang="en-US" sz="2800" dirty="0"/>
              <a:t>benefits </a:t>
            </a:r>
            <a:r>
              <a:rPr lang="en-US" sz="2800" dirty="0" smtClean="0"/>
              <a:t>of TBNet </a:t>
            </a:r>
          </a:p>
          <a:p>
            <a:pPr marL="777240" lvl="1" indent="-457200" fontAlgn="auto">
              <a:lnSpc>
                <a:spcPct val="80000"/>
              </a:lnSpc>
              <a:spcAft>
                <a:spcPts val="0"/>
              </a:spcAft>
              <a:buFont typeface="Wingdings" charset="2"/>
              <a:buChar char="§"/>
              <a:defRPr/>
            </a:pPr>
            <a:r>
              <a:rPr lang="en-US" sz="2600" dirty="0" smtClean="0"/>
              <a:t>TB cases averted</a:t>
            </a:r>
          </a:p>
          <a:p>
            <a:pPr marL="777240" lvl="1" indent="-457200" fontAlgn="auto">
              <a:lnSpc>
                <a:spcPct val="80000"/>
              </a:lnSpc>
              <a:spcAft>
                <a:spcPts val="0"/>
              </a:spcAft>
              <a:buFont typeface="Wingdings" charset="2"/>
              <a:buChar char="§"/>
              <a:defRPr/>
            </a:pPr>
            <a:r>
              <a:rPr lang="en-US" sz="2600" dirty="0" smtClean="0"/>
              <a:t>QALYs saved</a:t>
            </a:r>
            <a:endParaRPr lang="en-US" sz="1600" dirty="0"/>
          </a:p>
          <a:p>
            <a:pPr marL="45720" indent="0" fontAlgn="auto">
              <a:spcAft>
                <a:spcPts val="0"/>
              </a:spcAft>
              <a:buFont typeface="Wingdings 2" pitchFamily="18" charset="2"/>
              <a:buNone/>
              <a:defRPr/>
            </a:pPr>
            <a:endParaRPr lang="en-US" sz="1400" dirty="0" smtClean="0">
              <a:solidFill>
                <a:srgbClr val="FF6600"/>
              </a:solidFill>
            </a:endParaRPr>
          </a:p>
          <a:p>
            <a:pPr marL="45720" indent="0" fontAlgn="auto">
              <a:spcAft>
                <a:spcPts val="0"/>
              </a:spcAft>
              <a:buFont typeface="Wingdings 2" pitchFamily="18" charset="2"/>
              <a:buNone/>
              <a:defRPr/>
            </a:pPr>
            <a:r>
              <a:rPr lang="en-US" sz="2800" b="1" dirty="0" smtClean="0">
                <a:solidFill>
                  <a:srgbClr val="FF6600"/>
                </a:solidFill>
              </a:rPr>
              <a:t>Aim </a:t>
            </a:r>
            <a:r>
              <a:rPr lang="en-US" sz="2800" b="1" dirty="0">
                <a:solidFill>
                  <a:srgbClr val="FF6600"/>
                </a:solidFill>
              </a:rPr>
              <a:t>2</a:t>
            </a:r>
            <a:r>
              <a:rPr lang="en-US" sz="2800" b="1" dirty="0"/>
              <a:t>:</a:t>
            </a:r>
            <a:r>
              <a:rPr lang="en-US" sz="2800" dirty="0"/>
              <a:t> </a:t>
            </a:r>
            <a:r>
              <a:rPr lang="en-US" sz="2800" dirty="0" smtClean="0"/>
              <a:t>Determined </a:t>
            </a:r>
            <a:r>
              <a:rPr lang="en-US" sz="2800" dirty="0"/>
              <a:t>the cost-effectiveness of the </a:t>
            </a:r>
            <a:r>
              <a:rPr lang="en-US" sz="2800" dirty="0" smtClean="0"/>
              <a:t>TBNet, compared </a:t>
            </a:r>
            <a:r>
              <a:rPr lang="en-US" sz="2800" dirty="0"/>
              <a:t>to the status </a:t>
            </a:r>
            <a:r>
              <a:rPr lang="en-US" sz="2800" dirty="0" smtClean="0"/>
              <a:t>quo (ICERs)</a:t>
            </a:r>
            <a:endParaRPr lang="en-US" sz="1600" dirty="0"/>
          </a:p>
          <a:p>
            <a:pPr marL="45720" indent="0" fontAlgn="auto">
              <a:spcAft>
                <a:spcPts val="0"/>
              </a:spcAft>
              <a:buFont typeface="Wingdings 2" pitchFamily="18" charset="2"/>
              <a:buNone/>
              <a:defRPr/>
            </a:pPr>
            <a:endParaRPr lang="en-US" sz="1400" dirty="0" smtClean="0">
              <a:solidFill>
                <a:srgbClr val="FF6600"/>
              </a:solidFill>
            </a:endParaRPr>
          </a:p>
          <a:p>
            <a:pPr marL="45720" indent="0" fontAlgn="auto">
              <a:spcAft>
                <a:spcPts val="0"/>
              </a:spcAft>
              <a:buFont typeface="Wingdings 2" pitchFamily="18" charset="2"/>
              <a:buNone/>
              <a:defRPr/>
            </a:pPr>
            <a:r>
              <a:rPr lang="en-US" sz="2800" b="1" dirty="0" smtClean="0">
                <a:solidFill>
                  <a:srgbClr val="FF6600"/>
                </a:solidFill>
              </a:rPr>
              <a:t>Population</a:t>
            </a:r>
            <a:r>
              <a:rPr lang="en-US" sz="2800" dirty="0"/>
              <a:t>: </a:t>
            </a:r>
            <a:r>
              <a:rPr lang="en-US" sz="3600" b="1" dirty="0"/>
              <a:t>162</a:t>
            </a:r>
            <a:r>
              <a:rPr lang="en-US" sz="2800" dirty="0"/>
              <a:t> individuals referred for LTBI treatment with </a:t>
            </a:r>
            <a:r>
              <a:rPr lang="en-US" sz="2800" dirty="0" smtClean="0"/>
              <a:t>TBNet, </a:t>
            </a:r>
            <a:r>
              <a:rPr lang="en-US" sz="2800" dirty="0"/>
              <a:t>2005-</a:t>
            </a:r>
            <a:r>
              <a:rPr lang="en-US" sz="2800" dirty="0" smtClean="0"/>
              <a:t>2012; counterfactual </a:t>
            </a:r>
            <a:r>
              <a:rPr lang="en-US" sz="2800" dirty="0"/>
              <a:t>cohort calculated </a:t>
            </a:r>
            <a:r>
              <a:rPr lang="en-US" sz="2800" dirty="0" smtClean="0"/>
              <a:t>using </a:t>
            </a:r>
            <a:r>
              <a:rPr lang="en-US" sz="2800" dirty="0"/>
              <a:t>the literature</a:t>
            </a:r>
          </a:p>
        </p:txBody>
      </p:sp>
      <p:sp>
        <p:nvSpPr>
          <p:cNvPr id="3" name="Title 2"/>
          <p:cNvSpPr>
            <a:spLocks noGrp="1"/>
          </p:cNvSpPr>
          <p:nvPr>
            <p:ph type="title"/>
          </p:nvPr>
        </p:nvSpPr>
        <p:spPr/>
        <p:txBody>
          <a:bodyPr/>
          <a:lstStyle/>
          <a:p>
            <a:pPr fontAlgn="auto">
              <a:spcAft>
                <a:spcPts val="0"/>
              </a:spcAft>
              <a:defRPr/>
            </a:pPr>
            <a:r>
              <a:rPr lang="en-US" sz="4000" cap="none" dirty="0"/>
              <a:t>Aims &amp; Population</a:t>
            </a:r>
            <a:endParaRPr lang="en-US" sz="4000" dirty="0"/>
          </a:p>
        </p:txBody>
      </p:sp>
    </p:spTree>
    <p:custDataLst>
      <p:tags r:id="rId1"/>
    </p:custDataLst>
    <p:extLst>
      <p:ext uri="{BB962C8B-B14F-4D97-AF65-F5344CB8AC3E}">
        <p14:creationId xmlns:p14="http://schemas.microsoft.com/office/powerpoint/2010/main" val="162643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7010400"/>
          </a:xfrm>
          <a:prstGeom prst="rect">
            <a:avLst/>
          </a:prstGeom>
        </p:spPr>
      </p:pic>
      <p:sp>
        <p:nvSpPr>
          <p:cNvPr id="3" name="TextBox 2"/>
          <p:cNvSpPr txBox="1"/>
          <p:nvPr/>
        </p:nvSpPr>
        <p:spPr>
          <a:xfrm>
            <a:off x="3733800" y="2843480"/>
            <a:ext cx="4419600" cy="1446550"/>
          </a:xfrm>
          <a:prstGeom prst="rect">
            <a:avLst/>
          </a:prstGeom>
          <a:noFill/>
        </p:spPr>
        <p:txBody>
          <a:bodyPr wrap="square" rtlCol="0">
            <a:spAutoFit/>
          </a:bodyPr>
          <a:lstStyle/>
          <a:p>
            <a:r>
              <a:rPr lang="en-US" sz="8800" dirty="0" smtClean="0">
                <a:solidFill>
                  <a:schemeClr val="bg1"/>
                </a:solidFill>
                <a:latin typeface="Roboto" panose="02000000000000000000" pitchFamily="2" charset="0"/>
                <a:ea typeface="Roboto" panose="02000000000000000000" pitchFamily="2" charset="0"/>
                <a:cs typeface="Roboto" panose="02000000000000000000" pitchFamily="2" charset="0"/>
              </a:rPr>
              <a:t>Findings</a:t>
            </a:r>
            <a:endParaRPr lang="en-US" sz="88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437781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0" y="0"/>
            <a:ext cx="9144000" cy="6858000"/>
          </a:xfrm>
          <a:solidFill>
            <a:schemeClr val="tx1">
              <a:lumMod val="65000"/>
              <a:lumOff val="35000"/>
            </a:schemeClr>
          </a:solidFill>
        </p:spPr>
        <p:txBody>
          <a:bodyPr>
            <a:normAutofit/>
          </a:bodyPr>
          <a:lstStyle/>
          <a:p>
            <a:pPr marL="91122" indent="0" algn="ctr" fontAlgn="auto">
              <a:lnSpc>
                <a:spcPct val="110000"/>
              </a:lnSpc>
              <a:spcAft>
                <a:spcPts val="0"/>
              </a:spcAft>
              <a:buNone/>
              <a:defRPr/>
            </a:pPr>
            <a:r>
              <a:rPr lang="en-US" sz="4800" dirty="0" smtClean="0">
                <a:solidFill>
                  <a:schemeClr val="bg1"/>
                </a:solidFill>
              </a:rPr>
              <a:t>TBNet </a:t>
            </a:r>
            <a:r>
              <a:rPr lang="en-US" sz="4800" dirty="0">
                <a:solidFill>
                  <a:schemeClr val="bg1"/>
                </a:solidFill>
              </a:rPr>
              <a:t>for LTBI patients </a:t>
            </a:r>
            <a:r>
              <a:rPr lang="en-US" sz="4800" dirty="0" smtClean="0">
                <a:solidFill>
                  <a:schemeClr val="bg1"/>
                </a:solidFill>
              </a:rPr>
              <a:t/>
            </a:r>
            <a:br>
              <a:rPr lang="en-US" sz="4800" dirty="0" smtClean="0">
                <a:solidFill>
                  <a:schemeClr val="bg1"/>
                </a:solidFill>
              </a:rPr>
            </a:br>
            <a:r>
              <a:rPr lang="en-US" sz="4800" dirty="0" smtClean="0">
                <a:solidFill>
                  <a:srgbClr val="FF6600"/>
                </a:solidFill>
              </a:rPr>
              <a:t>highly cost-effective</a:t>
            </a:r>
          </a:p>
          <a:p>
            <a:pPr marL="91122" indent="0" fontAlgn="auto">
              <a:lnSpc>
                <a:spcPct val="110000"/>
              </a:lnSpc>
              <a:spcAft>
                <a:spcPts val="0"/>
              </a:spcAft>
              <a:buNone/>
              <a:defRPr/>
            </a:pPr>
            <a:endParaRPr lang="en-US" sz="3000" dirty="0">
              <a:solidFill>
                <a:schemeClr val="bg1"/>
              </a:solidFill>
            </a:endParaRPr>
          </a:p>
          <a:p>
            <a:pPr marL="739775" lvl="1" indent="-374650" fontAlgn="auto">
              <a:lnSpc>
                <a:spcPct val="110000"/>
              </a:lnSpc>
              <a:spcAft>
                <a:spcPts val="1200"/>
              </a:spcAft>
              <a:defRPr/>
            </a:pPr>
            <a:r>
              <a:rPr lang="en-US" sz="2800" dirty="0">
                <a:solidFill>
                  <a:schemeClr val="bg1"/>
                </a:solidFill>
              </a:rPr>
              <a:t>$28,662 per QALY gained; $</a:t>
            </a:r>
            <a:r>
              <a:rPr lang="en-US" sz="2800" dirty="0" smtClean="0">
                <a:solidFill>
                  <a:schemeClr val="bg1"/>
                </a:solidFill>
              </a:rPr>
              <a:t>39,629/averted case </a:t>
            </a:r>
            <a:r>
              <a:rPr lang="en-US" sz="2600" dirty="0" smtClean="0">
                <a:solidFill>
                  <a:schemeClr val="bg1"/>
                </a:solidFill>
              </a:rPr>
              <a:t>(</a:t>
            </a:r>
            <a:r>
              <a:rPr lang="en-US" sz="2100" dirty="0" smtClean="0">
                <a:solidFill>
                  <a:schemeClr val="bg1"/>
                </a:solidFill>
              </a:rPr>
              <a:t>1x </a:t>
            </a:r>
            <a:r>
              <a:rPr lang="en-US" sz="2100" dirty="0">
                <a:solidFill>
                  <a:schemeClr val="bg1"/>
                </a:solidFill>
              </a:rPr>
              <a:t>GNI per capita = highly cost-effective, </a:t>
            </a:r>
            <a:r>
              <a:rPr lang="en-US" sz="2100" dirty="0" smtClean="0">
                <a:solidFill>
                  <a:schemeClr val="bg1"/>
                </a:solidFill>
              </a:rPr>
              <a:t>i.e., $50,120)</a:t>
            </a:r>
            <a:endParaRPr lang="en-US" sz="2100" dirty="0">
              <a:solidFill>
                <a:schemeClr val="bg1"/>
              </a:solidFill>
            </a:endParaRPr>
          </a:p>
          <a:p>
            <a:pPr marL="739775" lvl="1" indent="-374650" fontAlgn="auto">
              <a:lnSpc>
                <a:spcPct val="110000"/>
              </a:lnSpc>
              <a:spcAft>
                <a:spcPts val="1200"/>
              </a:spcAft>
              <a:defRPr/>
            </a:pPr>
            <a:r>
              <a:rPr lang="en-US" sz="2800" dirty="0">
                <a:solidFill>
                  <a:schemeClr val="bg1"/>
                </a:solidFill>
              </a:rPr>
              <a:t>Sensitivity analyses: </a:t>
            </a:r>
            <a:endParaRPr lang="en-US" sz="2800" dirty="0" smtClean="0">
              <a:solidFill>
                <a:schemeClr val="bg1"/>
              </a:solidFill>
            </a:endParaRPr>
          </a:p>
          <a:p>
            <a:pPr marL="1139825" lvl="2" indent="-374650">
              <a:lnSpc>
                <a:spcPct val="110000"/>
              </a:lnSpc>
              <a:spcAft>
                <a:spcPts val="1200"/>
              </a:spcAft>
              <a:defRPr/>
            </a:pPr>
            <a:r>
              <a:rPr lang="hr-HR" sz="2400" dirty="0" smtClean="0">
                <a:solidFill>
                  <a:schemeClr val="bg1"/>
                </a:solidFill>
              </a:rPr>
              <a:t>$</a:t>
            </a:r>
            <a:r>
              <a:rPr lang="hr-HR" sz="2400" dirty="0">
                <a:solidFill>
                  <a:schemeClr val="bg1"/>
                </a:solidFill>
              </a:rPr>
              <a:t>33,009 (CI: $6,625-$90,056) per QALY </a:t>
            </a:r>
            <a:r>
              <a:rPr lang="hr-HR" sz="2400" dirty="0" smtClean="0">
                <a:solidFill>
                  <a:schemeClr val="bg1"/>
                </a:solidFill>
              </a:rPr>
              <a:t>saved; </a:t>
            </a:r>
            <a:r>
              <a:rPr lang="en-US" sz="2400" dirty="0" smtClean="0">
                <a:solidFill>
                  <a:schemeClr val="bg1"/>
                </a:solidFill>
              </a:rPr>
              <a:t/>
            </a:r>
            <a:br>
              <a:rPr lang="en-US" sz="2400" dirty="0" smtClean="0">
                <a:solidFill>
                  <a:schemeClr val="bg1"/>
                </a:solidFill>
              </a:rPr>
            </a:br>
            <a:r>
              <a:rPr lang="hr-HR" sz="2400" dirty="0" smtClean="0">
                <a:solidFill>
                  <a:schemeClr val="bg1"/>
                </a:solidFill>
              </a:rPr>
              <a:t>$</a:t>
            </a:r>
            <a:r>
              <a:rPr lang="hr-HR" sz="2400" dirty="0">
                <a:solidFill>
                  <a:schemeClr val="bg1"/>
                </a:solidFill>
              </a:rPr>
              <a:t>45,678 (95% CI: $9,160-$124,514) per TB case </a:t>
            </a:r>
            <a:r>
              <a:rPr lang="hr-HR" sz="2400" dirty="0" smtClean="0">
                <a:solidFill>
                  <a:schemeClr val="bg1"/>
                </a:solidFill>
              </a:rPr>
              <a:t>averted</a:t>
            </a:r>
            <a:endParaRPr lang="en-US" sz="2400" dirty="0">
              <a:solidFill>
                <a:schemeClr val="bg1"/>
              </a:solidFill>
            </a:endParaRPr>
          </a:p>
        </p:txBody>
      </p:sp>
    </p:spTree>
    <p:custDataLst>
      <p:tags r:id="rId1"/>
    </p:custDataLst>
    <p:extLst>
      <p:ext uri="{BB962C8B-B14F-4D97-AF65-F5344CB8AC3E}">
        <p14:creationId xmlns:p14="http://schemas.microsoft.com/office/powerpoint/2010/main" val="33488090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0" y="1"/>
            <a:ext cx="9144000" cy="6934200"/>
          </a:xfrm>
          <a:prstGeom prst="rect">
            <a:avLst/>
          </a:prstGeom>
          <a:solidFill>
            <a:schemeClr val="tx1"/>
          </a:solidFill>
          <a:ln>
            <a:noFill/>
          </a:ln>
        </p:spPr>
      </p:pic>
      <p:sp>
        <p:nvSpPr>
          <p:cNvPr id="3" name="TextBox 2"/>
          <p:cNvSpPr txBox="1"/>
          <p:nvPr>
            <p:custDataLst>
              <p:tags r:id="rId2"/>
            </p:custDataLst>
          </p:nvPr>
        </p:nvSpPr>
        <p:spPr>
          <a:xfrm>
            <a:off x="5410200" y="1905000"/>
            <a:ext cx="2895600" cy="2562240"/>
          </a:xfrm>
          <a:prstGeom prst="rect">
            <a:avLst/>
          </a:prstGeom>
          <a:solidFill>
            <a:schemeClr val="accent3">
              <a:lumMod val="75000"/>
            </a:schemeClr>
          </a:solidFill>
          <a:effectLst>
            <a:glow rad="63500">
              <a:schemeClr val="accent3">
                <a:satMod val="175000"/>
                <a:alpha val="40000"/>
              </a:schemeClr>
            </a:glow>
            <a:outerShdw blurRad="50800" dist="38100" dir="8100000" algn="tr" rotWithShape="0">
              <a:prstClr val="black">
                <a:alpha val="40000"/>
              </a:prstClr>
            </a:outerShdw>
            <a:softEdge rad="63500"/>
          </a:effectLst>
        </p:spPr>
        <p:txBody>
          <a:bodyPr wrap="square" rtlCol="0">
            <a:spAutoFit/>
          </a:bodyPr>
          <a:lstStyle/>
          <a:p>
            <a:pPr algn="ctr"/>
            <a:r>
              <a:rPr lang="en-US" sz="2400" dirty="0" smtClean="0">
                <a:solidFill>
                  <a:schemeClr val="bg1"/>
                </a:solidFill>
              </a:rPr>
              <a:t>February, 2010</a:t>
            </a:r>
          </a:p>
          <a:p>
            <a:pPr algn="ctr"/>
            <a:endParaRPr lang="en-US" sz="1050" dirty="0" smtClean="0">
              <a:solidFill>
                <a:schemeClr val="bg1"/>
              </a:solidFill>
            </a:endParaRPr>
          </a:p>
          <a:p>
            <a:pPr marL="285750" indent="-285750">
              <a:buFont typeface="Arial" pitchFamily="34" charset="0"/>
              <a:buChar char="•"/>
            </a:pPr>
            <a:r>
              <a:rPr lang="en-US" dirty="0" smtClean="0">
                <a:solidFill>
                  <a:schemeClr val="bg1"/>
                </a:solidFill>
              </a:rPr>
              <a:t>Screened in an ICE facility</a:t>
            </a:r>
          </a:p>
          <a:p>
            <a:pPr marL="285750" indent="-285750">
              <a:buFont typeface="Arial" pitchFamily="34" charset="0"/>
              <a:buChar char="•"/>
            </a:pPr>
            <a:r>
              <a:rPr lang="en-US" dirty="0" smtClean="0">
                <a:solidFill>
                  <a:schemeClr val="bg1"/>
                </a:solidFill>
              </a:rPr>
              <a:t>Negative smear</a:t>
            </a:r>
          </a:p>
          <a:p>
            <a:pPr marL="285750" indent="-285750">
              <a:buFont typeface="Arial" pitchFamily="34" charset="0"/>
              <a:buChar char="•"/>
            </a:pPr>
            <a:r>
              <a:rPr lang="en-US" dirty="0" smtClean="0">
                <a:solidFill>
                  <a:schemeClr val="bg1"/>
                </a:solidFill>
              </a:rPr>
              <a:t>RUL consolidation</a:t>
            </a:r>
          </a:p>
          <a:p>
            <a:pPr marL="285750" indent="-285750">
              <a:buFont typeface="Arial" pitchFamily="34" charset="0"/>
              <a:buChar char="•"/>
            </a:pPr>
            <a:r>
              <a:rPr lang="en-US" dirty="0" smtClean="0">
                <a:solidFill>
                  <a:schemeClr val="bg1"/>
                </a:solidFill>
              </a:rPr>
              <a:t>TST 20 mm</a:t>
            </a:r>
          </a:p>
          <a:p>
            <a:pPr marL="285750" indent="-285750">
              <a:buFont typeface="Arial" pitchFamily="34" charset="0"/>
              <a:buChar char="•"/>
            </a:pPr>
            <a:r>
              <a:rPr lang="en-US" dirty="0" smtClean="0">
                <a:solidFill>
                  <a:schemeClr val="bg1"/>
                </a:solidFill>
              </a:rPr>
              <a:t>Asymptomatic</a:t>
            </a:r>
          </a:p>
          <a:p>
            <a:pPr marL="285750" indent="-285750">
              <a:buFont typeface="Arial" pitchFamily="34" charset="0"/>
              <a:buChar char="•"/>
            </a:pPr>
            <a:r>
              <a:rPr lang="en-US" dirty="0" smtClean="0">
                <a:solidFill>
                  <a:schemeClr val="bg1"/>
                </a:solidFill>
              </a:rPr>
              <a:t>Medication was not started</a:t>
            </a:r>
            <a:endParaRPr lang="en-US" dirty="0">
              <a:solidFill>
                <a:schemeClr val="bg1"/>
              </a:solidFill>
            </a:endParaRPr>
          </a:p>
        </p:txBody>
      </p:sp>
      <p:sp>
        <p:nvSpPr>
          <p:cNvPr id="8" name="Multiply 7"/>
          <p:cNvSpPr/>
          <p:nvPr>
            <p:custDataLst>
              <p:tags r:id="rId3"/>
            </p:custDataLst>
          </p:nvPr>
        </p:nvSpPr>
        <p:spPr>
          <a:xfrm>
            <a:off x="4001609" y="3276600"/>
            <a:ext cx="531181" cy="585780"/>
          </a:xfrm>
          <a:prstGeom prst="mathMultipl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TextBox 8"/>
          <p:cNvSpPr txBox="1"/>
          <p:nvPr>
            <p:custDataLst>
              <p:tags r:id="rId4"/>
            </p:custDataLst>
          </p:nvPr>
        </p:nvSpPr>
        <p:spPr>
          <a:xfrm>
            <a:off x="5471604" y="1854161"/>
            <a:ext cx="2895600" cy="1569660"/>
          </a:xfrm>
          <a:prstGeom prst="rect">
            <a:avLst/>
          </a:prstGeom>
          <a:solidFill>
            <a:schemeClr val="accent3">
              <a:lumMod val="75000"/>
            </a:schemeClr>
          </a:solidFill>
          <a:effectLst>
            <a:glow rad="63500">
              <a:schemeClr val="accent3">
                <a:satMod val="175000"/>
                <a:alpha val="40000"/>
              </a:schemeClr>
            </a:glow>
            <a:outerShdw blurRad="50800" dist="38100" dir="8100000" algn="tr" rotWithShape="0">
              <a:prstClr val="black">
                <a:alpha val="40000"/>
              </a:prstClr>
            </a:outerShdw>
            <a:softEdge rad="63500"/>
          </a:effectLst>
        </p:spPr>
        <p:txBody>
          <a:bodyPr wrap="square" rtlCol="0">
            <a:spAutoFit/>
          </a:bodyPr>
          <a:lstStyle/>
          <a:p>
            <a:pPr algn="ctr"/>
            <a:r>
              <a:rPr lang="en-US" sz="2400" dirty="0" smtClean="0">
                <a:solidFill>
                  <a:schemeClr val="bg1"/>
                </a:solidFill>
              </a:rPr>
              <a:t>Enrolled in TBNet prior to being deported to Central America</a:t>
            </a:r>
          </a:p>
        </p:txBody>
      </p:sp>
      <p:sp>
        <p:nvSpPr>
          <p:cNvPr id="10" name="TextBox 9"/>
          <p:cNvSpPr txBox="1"/>
          <p:nvPr>
            <p:custDataLst>
              <p:tags r:id="rId5"/>
            </p:custDataLst>
          </p:nvPr>
        </p:nvSpPr>
        <p:spPr>
          <a:xfrm>
            <a:off x="5489578" y="1941250"/>
            <a:ext cx="2895600" cy="1200329"/>
          </a:xfrm>
          <a:prstGeom prst="rect">
            <a:avLst/>
          </a:prstGeom>
          <a:solidFill>
            <a:schemeClr val="accent3">
              <a:lumMod val="75000"/>
            </a:schemeClr>
          </a:solidFill>
          <a:effectLst>
            <a:glow rad="63500">
              <a:schemeClr val="accent3">
                <a:satMod val="175000"/>
                <a:alpha val="40000"/>
              </a:schemeClr>
            </a:glow>
            <a:outerShdw blurRad="50800" dist="38100" dir="8100000" algn="tr" rotWithShape="0">
              <a:prstClr val="black">
                <a:alpha val="40000"/>
              </a:prstClr>
            </a:outerShdw>
            <a:softEdge rad="63500"/>
          </a:effectLst>
        </p:spPr>
        <p:txBody>
          <a:bodyPr wrap="square" rtlCol="0">
            <a:spAutoFit/>
          </a:bodyPr>
          <a:lstStyle/>
          <a:p>
            <a:pPr algn="ctr"/>
            <a:r>
              <a:rPr lang="en-US" sz="2400" dirty="0" smtClean="0">
                <a:solidFill>
                  <a:schemeClr val="bg1"/>
                </a:solidFill>
              </a:rPr>
              <a:t>March, 2010 TBNet notified of positive culture results</a:t>
            </a:r>
          </a:p>
        </p:txBody>
      </p:sp>
      <p:pic>
        <p:nvPicPr>
          <p:cNvPr id="13" name="Picture 12"/>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196277" y="5486400"/>
            <a:ext cx="293301" cy="293301"/>
          </a:xfrm>
          <a:prstGeom prst="rect">
            <a:avLst/>
          </a:prstGeom>
          <a:solidFill>
            <a:srgbClr val="57D3FF"/>
          </a:solidFill>
        </p:spPr>
      </p:pic>
      <p:sp>
        <p:nvSpPr>
          <p:cNvPr id="16" name="Freeform 15"/>
          <p:cNvSpPr/>
          <p:nvPr>
            <p:custDataLst>
              <p:tags r:id="rId6"/>
            </p:custDataLst>
          </p:nvPr>
        </p:nvSpPr>
        <p:spPr>
          <a:xfrm>
            <a:off x="4367569" y="3565033"/>
            <a:ext cx="1020768" cy="1906155"/>
          </a:xfrm>
          <a:custGeom>
            <a:avLst/>
            <a:gdLst>
              <a:gd name="connsiteX0" fmla="*/ 0 w 927552"/>
              <a:gd name="connsiteY0" fmla="*/ 0 h 2192784"/>
              <a:gd name="connsiteX1" fmla="*/ 807868 w 927552"/>
              <a:gd name="connsiteY1" fmla="*/ 1012054 h 2192784"/>
              <a:gd name="connsiteX2" fmla="*/ 923278 w 927552"/>
              <a:gd name="connsiteY2" fmla="*/ 2192784 h 2192784"/>
              <a:gd name="connsiteX3" fmla="*/ 923278 w 927552"/>
              <a:gd name="connsiteY3" fmla="*/ 2192784 h 2192784"/>
            </a:gdLst>
            <a:ahLst/>
            <a:cxnLst>
              <a:cxn ang="0">
                <a:pos x="connsiteX0" y="connsiteY0"/>
              </a:cxn>
              <a:cxn ang="0">
                <a:pos x="connsiteX1" y="connsiteY1"/>
              </a:cxn>
              <a:cxn ang="0">
                <a:pos x="connsiteX2" y="connsiteY2"/>
              </a:cxn>
              <a:cxn ang="0">
                <a:pos x="connsiteX3" y="connsiteY3"/>
              </a:cxn>
            </a:cxnLst>
            <a:rect l="l" t="t" r="r" b="b"/>
            <a:pathLst>
              <a:path w="927552" h="2192784">
                <a:moveTo>
                  <a:pt x="0" y="0"/>
                </a:moveTo>
                <a:cubicBezTo>
                  <a:pt x="326994" y="323295"/>
                  <a:pt x="653988" y="646590"/>
                  <a:pt x="807868" y="1012054"/>
                </a:cubicBezTo>
                <a:cubicBezTo>
                  <a:pt x="961748" y="1377518"/>
                  <a:pt x="923278" y="2192784"/>
                  <a:pt x="923278" y="2192784"/>
                </a:cubicBezTo>
                <a:lnTo>
                  <a:pt x="923278" y="2192784"/>
                </a:lnTo>
              </a:path>
            </a:pathLst>
          </a:custGeom>
          <a:noFill/>
          <a:ln w="69850" cmpd="sng">
            <a:gradFill>
              <a:gsLst>
                <a:gs pos="0">
                  <a:schemeClr val="accent3">
                    <a:lumMod val="50000"/>
                  </a:schemeClr>
                </a:gs>
                <a:gs pos="50000">
                  <a:schemeClr val="accent3">
                    <a:lumMod val="75000"/>
                  </a:schemeClr>
                </a:gs>
                <a:gs pos="100000">
                  <a:schemeClr val="accent3">
                    <a:lumMod val="60000"/>
                    <a:lumOff val="40000"/>
                  </a:schemeClr>
                </a:gs>
              </a:gsLst>
              <a:lin ang="5400000" scaled="0"/>
            </a:gradFill>
            <a:prstDash val="solid"/>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custDataLst>
              <p:tags r:id="rId7"/>
            </p:custDataLst>
          </p:nvPr>
        </p:nvSpPr>
        <p:spPr>
          <a:xfrm>
            <a:off x="6096000" y="4648200"/>
            <a:ext cx="2459182" cy="923330"/>
          </a:xfrm>
          <a:prstGeom prst="rect">
            <a:avLst/>
          </a:prstGeom>
          <a:solidFill>
            <a:schemeClr val="accent3">
              <a:lumMod val="75000"/>
            </a:schemeClr>
          </a:solidFill>
          <a:effectLst>
            <a:innerShdw blurRad="63500" dist="50800" dir="2700000">
              <a:prstClr val="black">
                <a:alpha val="50000"/>
              </a:prstClr>
            </a:innerShdw>
            <a:softEdge rad="31750"/>
          </a:effectLst>
        </p:spPr>
        <p:txBody>
          <a:bodyPr wrap="square" rtlCol="0">
            <a:spAutoFit/>
          </a:bodyPr>
          <a:lstStyle/>
          <a:p>
            <a:r>
              <a:rPr lang="en-US" dirty="0" smtClean="0">
                <a:solidFill>
                  <a:schemeClr val="bg1"/>
                </a:solidFill>
              </a:rPr>
              <a:t>Medical records sent to his home country and family notified</a:t>
            </a:r>
            <a:endParaRPr lang="en-US" dirty="0">
              <a:solidFill>
                <a:schemeClr val="bg1"/>
              </a:solidFill>
            </a:endParaRPr>
          </a:p>
        </p:txBody>
      </p:sp>
      <p:sp>
        <p:nvSpPr>
          <p:cNvPr id="18" name="TextBox 17"/>
          <p:cNvSpPr txBox="1"/>
          <p:nvPr>
            <p:custDataLst>
              <p:tags r:id="rId8"/>
            </p:custDataLst>
          </p:nvPr>
        </p:nvSpPr>
        <p:spPr>
          <a:xfrm>
            <a:off x="304800" y="5433134"/>
            <a:ext cx="3657600" cy="1200329"/>
          </a:xfrm>
          <a:prstGeom prst="rect">
            <a:avLst/>
          </a:prstGeom>
          <a:noFill/>
        </p:spPr>
        <p:txBody>
          <a:bodyPr wrap="square" rtlCol="0">
            <a:spAutoFit/>
          </a:bodyPr>
          <a:lstStyle/>
          <a:p>
            <a:r>
              <a:rPr lang="en-US" dirty="0" smtClean="0">
                <a:solidFill>
                  <a:schemeClr val="bg1"/>
                </a:solidFill>
              </a:rPr>
              <a:t>May 2010, wife calls TBNet to say that her husband is being held by “</a:t>
            </a:r>
            <a:r>
              <a:rPr lang="en-US" i="1" dirty="0" smtClean="0">
                <a:solidFill>
                  <a:schemeClr val="bg1"/>
                </a:solidFill>
              </a:rPr>
              <a:t>coyotes</a:t>
            </a:r>
            <a:r>
              <a:rPr lang="en-US" dirty="0" smtClean="0">
                <a:solidFill>
                  <a:schemeClr val="bg1"/>
                </a:solidFill>
              </a:rPr>
              <a:t>” on the west coast of the United States.</a:t>
            </a:r>
            <a:endParaRPr lang="en-US" dirty="0">
              <a:solidFill>
                <a:schemeClr val="bg1"/>
              </a:solidFill>
            </a:endParaRPr>
          </a:p>
        </p:txBody>
      </p:sp>
      <p:pic>
        <p:nvPicPr>
          <p:cNvPr id="20" name="Picture 19"/>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23295" y="4772025"/>
            <a:ext cx="714375" cy="714375"/>
          </a:xfrm>
          <a:prstGeom prst="rect">
            <a:avLst/>
          </a:prstGeom>
        </p:spPr>
      </p:pic>
      <p:sp>
        <p:nvSpPr>
          <p:cNvPr id="21" name="Freeform 20"/>
          <p:cNvSpPr/>
          <p:nvPr>
            <p:custDataLst>
              <p:tags r:id="rId9"/>
            </p:custDataLst>
          </p:nvPr>
        </p:nvSpPr>
        <p:spPr>
          <a:xfrm>
            <a:off x="1633491" y="2520479"/>
            <a:ext cx="3471169" cy="3205618"/>
          </a:xfrm>
          <a:custGeom>
            <a:avLst/>
            <a:gdLst>
              <a:gd name="connsiteX0" fmla="*/ 3471169 w 3471169"/>
              <a:gd name="connsiteY0" fmla="*/ 3205618 h 3205618"/>
              <a:gd name="connsiteX1" fmla="*/ 1526959 w 3471169"/>
              <a:gd name="connsiteY1" fmla="*/ 1723047 h 3205618"/>
              <a:gd name="connsiteX2" fmla="*/ 807868 w 3471169"/>
              <a:gd name="connsiteY2" fmla="*/ 133944 h 3205618"/>
              <a:gd name="connsiteX3" fmla="*/ 0 w 3471169"/>
              <a:gd name="connsiteY3" fmla="*/ 196088 h 3205618"/>
            </a:gdLst>
            <a:ahLst/>
            <a:cxnLst>
              <a:cxn ang="0">
                <a:pos x="connsiteX0" y="connsiteY0"/>
              </a:cxn>
              <a:cxn ang="0">
                <a:pos x="connsiteX1" y="connsiteY1"/>
              </a:cxn>
              <a:cxn ang="0">
                <a:pos x="connsiteX2" y="connsiteY2"/>
              </a:cxn>
              <a:cxn ang="0">
                <a:pos x="connsiteX3" y="connsiteY3"/>
              </a:cxn>
            </a:cxnLst>
            <a:rect l="l" t="t" r="r" b="b"/>
            <a:pathLst>
              <a:path w="3471169" h="3205618">
                <a:moveTo>
                  <a:pt x="3471169" y="3205618"/>
                </a:moveTo>
                <a:cubicBezTo>
                  <a:pt x="2721005" y="2720305"/>
                  <a:pt x="1970842" y="2234993"/>
                  <a:pt x="1526959" y="1723047"/>
                </a:cubicBezTo>
                <a:cubicBezTo>
                  <a:pt x="1083076" y="1211101"/>
                  <a:pt x="1062361" y="388437"/>
                  <a:pt x="807868" y="133944"/>
                </a:cubicBezTo>
                <a:cubicBezTo>
                  <a:pt x="553375" y="-120549"/>
                  <a:pt x="276687" y="37769"/>
                  <a:pt x="0" y="196088"/>
                </a:cubicBezTo>
              </a:path>
            </a:pathLst>
          </a:custGeom>
          <a:noFill/>
          <a:ln w="69850">
            <a:gradFill>
              <a:gsLst>
                <a:gs pos="0">
                  <a:schemeClr val="accent3">
                    <a:lumMod val="60000"/>
                    <a:lumOff val="40000"/>
                  </a:schemeClr>
                </a:gs>
                <a:gs pos="50000">
                  <a:schemeClr val="accent3">
                    <a:lumMod val="75000"/>
                  </a:schemeClr>
                </a:gs>
                <a:gs pos="100000">
                  <a:schemeClr val="accent3">
                    <a:lumMod val="50000"/>
                  </a:schemeClr>
                </a:gs>
              </a:gsLst>
              <a:lin ang="5400000" scaled="0"/>
            </a:gra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custDataLst>
              <p:tags r:id="rId10"/>
            </p:custDataLst>
          </p:nvPr>
        </p:nvSpPr>
        <p:spPr>
          <a:xfrm>
            <a:off x="371796" y="5605071"/>
            <a:ext cx="3744191" cy="923330"/>
          </a:xfrm>
          <a:prstGeom prst="rect">
            <a:avLst/>
          </a:prstGeom>
          <a:noFill/>
        </p:spPr>
        <p:txBody>
          <a:bodyPr wrap="square" rtlCol="0">
            <a:spAutoFit/>
          </a:bodyPr>
          <a:lstStyle/>
          <a:p>
            <a:r>
              <a:rPr lang="en-US" dirty="0" smtClean="0">
                <a:solidFill>
                  <a:schemeClr val="bg1"/>
                </a:solidFill>
              </a:rPr>
              <a:t>TBNet  case manager calls and is able to speak to the patient to explain the need for treatment</a:t>
            </a:r>
            <a:endParaRPr lang="en-US" dirty="0">
              <a:solidFill>
                <a:schemeClr val="bg1"/>
              </a:solidFill>
            </a:endParaRPr>
          </a:p>
        </p:txBody>
      </p:sp>
      <p:sp>
        <p:nvSpPr>
          <p:cNvPr id="23" name="TextBox 22"/>
          <p:cNvSpPr txBox="1"/>
          <p:nvPr>
            <p:custDataLst>
              <p:tags r:id="rId11"/>
            </p:custDataLst>
          </p:nvPr>
        </p:nvSpPr>
        <p:spPr>
          <a:xfrm>
            <a:off x="419469" y="5605071"/>
            <a:ext cx="3581400" cy="646331"/>
          </a:xfrm>
          <a:prstGeom prst="rect">
            <a:avLst/>
          </a:prstGeom>
          <a:noFill/>
        </p:spPr>
        <p:txBody>
          <a:bodyPr wrap="square" rtlCol="0">
            <a:spAutoFit/>
          </a:bodyPr>
          <a:lstStyle/>
          <a:p>
            <a:r>
              <a:rPr lang="en-US" dirty="0" smtClean="0">
                <a:solidFill>
                  <a:schemeClr val="bg1"/>
                </a:solidFill>
              </a:rPr>
              <a:t>TBNet staff then initiates a human trafficking investigation via ICE</a:t>
            </a:r>
            <a:endParaRPr lang="en-US" dirty="0">
              <a:solidFill>
                <a:schemeClr val="bg1"/>
              </a:solidFill>
            </a:endParaRPr>
          </a:p>
        </p:txBody>
      </p:sp>
      <p:sp>
        <p:nvSpPr>
          <p:cNvPr id="24" name="TextBox 23"/>
          <p:cNvSpPr txBox="1"/>
          <p:nvPr>
            <p:custDataLst>
              <p:tags r:id="rId12"/>
            </p:custDataLst>
          </p:nvPr>
        </p:nvSpPr>
        <p:spPr>
          <a:xfrm>
            <a:off x="5638800" y="152400"/>
            <a:ext cx="3276600" cy="923330"/>
          </a:xfrm>
          <a:prstGeom prst="rect">
            <a:avLst/>
          </a:prstGeom>
          <a:solidFill>
            <a:schemeClr val="accent1">
              <a:lumMod val="40000"/>
              <a:lumOff val="60000"/>
            </a:schemeClr>
          </a:solidFill>
          <a:effectLst>
            <a:innerShdw blurRad="63500" dist="50800" dir="2700000">
              <a:prstClr val="black">
                <a:alpha val="50000"/>
              </a:prstClr>
            </a:innerShdw>
            <a:softEdge rad="31750"/>
          </a:effectLst>
        </p:spPr>
        <p:txBody>
          <a:bodyPr wrap="square" rtlCol="0">
            <a:spAutoFit/>
          </a:bodyPr>
          <a:lstStyle/>
          <a:p>
            <a:r>
              <a:rPr lang="en-US" dirty="0" smtClean="0">
                <a:solidFill>
                  <a:schemeClr val="bg1"/>
                </a:solidFill>
              </a:rPr>
              <a:t>June 2010 patient contacts TBNet</a:t>
            </a:r>
            <a:r>
              <a:rPr lang="en-US" dirty="0">
                <a:solidFill>
                  <a:schemeClr val="bg1"/>
                </a:solidFill>
              </a:rPr>
              <a:t> </a:t>
            </a:r>
            <a:r>
              <a:rPr lang="en-US" dirty="0" smtClean="0">
                <a:solidFill>
                  <a:schemeClr val="bg1"/>
                </a:solidFill>
              </a:rPr>
              <a:t>from the east coast having been released by “</a:t>
            </a:r>
            <a:r>
              <a:rPr lang="en-US" i="1" dirty="0" smtClean="0">
                <a:solidFill>
                  <a:schemeClr val="bg1"/>
                </a:solidFill>
              </a:rPr>
              <a:t>coyotes</a:t>
            </a:r>
            <a:r>
              <a:rPr lang="en-US" dirty="0" smtClean="0">
                <a:solidFill>
                  <a:schemeClr val="bg1"/>
                </a:solidFill>
              </a:rPr>
              <a:t>”</a:t>
            </a:r>
            <a:endParaRPr lang="en-US" dirty="0">
              <a:solidFill>
                <a:schemeClr val="bg1"/>
              </a:solidFill>
            </a:endParaRPr>
          </a:p>
        </p:txBody>
      </p:sp>
      <p:sp>
        <p:nvSpPr>
          <p:cNvPr id="25" name="Freeform 24"/>
          <p:cNvSpPr/>
          <p:nvPr>
            <p:custDataLst>
              <p:tags r:id="rId13"/>
            </p:custDataLst>
          </p:nvPr>
        </p:nvSpPr>
        <p:spPr>
          <a:xfrm>
            <a:off x="1624614" y="1597981"/>
            <a:ext cx="5495277" cy="922498"/>
          </a:xfrm>
          <a:custGeom>
            <a:avLst/>
            <a:gdLst>
              <a:gd name="connsiteX0" fmla="*/ 0 w 5495277"/>
              <a:gd name="connsiteY0" fmla="*/ 878889 h 878889"/>
              <a:gd name="connsiteX1" fmla="*/ 2095130 w 5495277"/>
              <a:gd name="connsiteY1" fmla="*/ 88776 h 878889"/>
              <a:gd name="connsiteX2" fmla="*/ 3568823 w 5495277"/>
              <a:gd name="connsiteY2" fmla="*/ 301840 h 878889"/>
              <a:gd name="connsiteX3" fmla="*/ 3994951 w 5495277"/>
              <a:gd name="connsiteY3" fmla="*/ 754602 h 878889"/>
              <a:gd name="connsiteX4" fmla="*/ 5495277 w 5495277"/>
              <a:gd name="connsiteY4" fmla="*/ 0 h 87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5277" h="878889">
                <a:moveTo>
                  <a:pt x="0" y="878889"/>
                </a:moveTo>
                <a:cubicBezTo>
                  <a:pt x="750163" y="531920"/>
                  <a:pt x="1500326" y="184951"/>
                  <a:pt x="2095130" y="88776"/>
                </a:cubicBezTo>
                <a:cubicBezTo>
                  <a:pt x="2689934" y="-7399"/>
                  <a:pt x="3252186" y="190869"/>
                  <a:pt x="3568823" y="301840"/>
                </a:cubicBezTo>
                <a:cubicBezTo>
                  <a:pt x="3885460" y="412811"/>
                  <a:pt x="3673875" y="804909"/>
                  <a:pt x="3994951" y="754602"/>
                </a:cubicBezTo>
                <a:cubicBezTo>
                  <a:pt x="4316027" y="704295"/>
                  <a:pt x="4905652" y="352147"/>
                  <a:pt x="5495277" y="0"/>
                </a:cubicBezTo>
              </a:path>
            </a:pathLst>
          </a:custGeom>
          <a:noFill/>
          <a:ln w="69850">
            <a:gradFill>
              <a:gsLst>
                <a:gs pos="0">
                  <a:schemeClr val="accent3">
                    <a:lumMod val="60000"/>
                    <a:lumOff val="40000"/>
                  </a:schemeClr>
                </a:gs>
                <a:gs pos="50000">
                  <a:schemeClr val="accent3">
                    <a:lumMod val="75000"/>
                  </a:schemeClr>
                </a:gs>
                <a:gs pos="100000">
                  <a:schemeClr val="accent3">
                    <a:lumMod val="50000"/>
                  </a:schemeClr>
                </a:gs>
              </a:gsLst>
              <a:lin ang="5400000" scaled="0"/>
            </a:gra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custDataLst>
              <p:tags r:id="rId14"/>
            </p:custDataLst>
          </p:nvPr>
        </p:nvSpPr>
        <p:spPr>
          <a:xfrm>
            <a:off x="5638800" y="258126"/>
            <a:ext cx="3200400" cy="923330"/>
          </a:xfrm>
          <a:prstGeom prst="rect">
            <a:avLst/>
          </a:prstGeom>
          <a:solidFill>
            <a:schemeClr val="accent1">
              <a:lumMod val="40000"/>
              <a:lumOff val="60000"/>
            </a:schemeClr>
          </a:solidFill>
          <a:effectLst>
            <a:innerShdw blurRad="63500" dist="50800" dir="2700000">
              <a:prstClr val="black">
                <a:alpha val="50000"/>
              </a:prstClr>
            </a:innerShdw>
            <a:softEdge rad="31750"/>
          </a:effectLst>
        </p:spPr>
        <p:txBody>
          <a:bodyPr wrap="square" rtlCol="0">
            <a:spAutoFit/>
          </a:bodyPr>
          <a:lstStyle/>
          <a:p>
            <a:r>
              <a:rPr lang="en-US" dirty="0" smtClean="0">
                <a:solidFill>
                  <a:schemeClr val="bg1"/>
                </a:solidFill>
              </a:rPr>
              <a:t>Medical records sent to clinic by TBNet</a:t>
            </a:r>
            <a:r>
              <a:rPr lang="en-US" dirty="0">
                <a:solidFill>
                  <a:schemeClr val="bg1"/>
                </a:solidFill>
              </a:rPr>
              <a:t> </a:t>
            </a:r>
            <a:r>
              <a:rPr lang="en-US" dirty="0" smtClean="0">
                <a:solidFill>
                  <a:schemeClr val="bg1"/>
                </a:solidFill>
              </a:rPr>
              <a:t>and patient started on 4 drug regimen using DOT</a:t>
            </a:r>
            <a:endParaRPr lang="en-US" dirty="0">
              <a:solidFill>
                <a:schemeClr val="bg1"/>
              </a:solidFill>
            </a:endParaRPr>
          </a:p>
        </p:txBody>
      </p:sp>
      <p:sp>
        <p:nvSpPr>
          <p:cNvPr id="27" name="TextBox 26"/>
          <p:cNvSpPr txBox="1"/>
          <p:nvPr>
            <p:custDataLst>
              <p:tags r:id="rId15"/>
            </p:custDataLst>
          </p:nvPr>
        </p:nvSpPr>
        <p:spPr>
          <a:xfrm>
            <a:off x="5652117" y="3963191"/>
            <a:ext cx="3352800" cy="923330"/>
          </a:xfrm>
          <a:prstGeom prst="rect">
            <a:avLst/>
          </a:prstGeom>
          <a:solidFill>
            <a:srgbClr val="BF5B09"/>
          </a:solidFill>
          <a:effectLst>
            <a:glow rad="63500">
              <a:schemeClr val="accent6">
                <a:satMod val="175000"/>
                <a:alpha val="40000"/>
              </a:schemeClr>
            </a:glow>
            <a:softEdge rad="12700"/>
          </a:effectLst>
        </p:spPr>
        <p:txBody>
          <a:bodyPr wrap="square" rtlCol="0">
            <a:spAutoFit/>
          </a:bodyPr>
          <a:lstStyle/>
          <a:p>
            <a:r>
              <a:rPr lang="en-US" dirty="0" smtClean="0">
                <a:solidFill>
                  <a:schemeClr val="bg1">
                    <a:lumMod val="95000"/>
                  </a:schemeClr>
                </a:solidFill>
              </a:rPr>
              <a:t>September 2010 patient calls TBNet to say he had moved to another east coast state</a:t>
            </a:r>
            <a:endParaRPr lang="en-US" dirty="0">
              <a:solidFill>
                <a:schemeClr val="bg1">
                  <a:lumMod val="95000"/>
                </a:schemeClr>
              </a:solidFill>
            </a:endParaRPr>
          </a:p>
        </p:txBody>
      </p:sp>
      <p:sp>
        <p:nvSpPr>
          <p:cNvPr id="28" name="&quot;No&quot; Symbol 27"/>
          <p:cNvSpPr/>
          <p:nvPr>
            <p:custDataLst>
              <p:tags r:id="rId16"/>
            </p:custDataLst>
          </p:nvPr>
        </p:nvSpPr>
        <p:spPr>
          <a:xfrm>
            <a:off x="1364203" y="2520479"/>
            <a:ext cx="304800" cy="327630"/>
          </a:xfrm>
          <a:prstGeom prst="noSmoking">
            <a:avLst/>
          </a:prstGeom>
          <a:solidFill>
            <a:srgbClr val="7A0000"/>
          </a:solidFill>
          <a:ln>
            <a:solidFill>
              <a:srgbClr val="7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5-Point Star 28"/>
          <p:cNvSpPr/>
          <p:nvPr>
            <p:custDataLst>
              <p:tags r:id="rId17"/>
            </p:custDataLst>
          </p:nvPr>
        </p:nvSpPr>
        <p:spPr>
          <a:xfrm>
            <a:off x="6650484" y="2418301"/>
            <a:ext cx="381000" cy="327630"/>
          </a:xfrm>
          <a:prstGeom prst="star5">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custDataLst>
              <p:tags r:id="rId18"/>
            </p:custDataLst>
          </p:nvPr>
        </p:nvSpPr>
        <p:spPr>
          <a:xfrm>
            <a:off x="7004482" y="1509204"/>
            <a:ext cx="545985" cy="941033"/>
          </a:xfrm>
          <a:custGeom>
            <a:avLst/>
            <a:gdLst>
              <a:gd name="connsiteX0" fmla="*/ 399495 w 545985"/>
              <a:gd name="connsiteY0" fmla="*/ 0 h 941033"/>
              <a:gd name="connsiteX1" fmla="*/ 523782 w 545985"/>
              <a:gd name="connsiteY1" fmla="*/ 701336 h 941033"/>
              <a:gd name="connsiteX2" fmla="*/ 0 w 545985"/>
              <a:gd name="connsiteY2" fmla="*/ 941033 h 941033"/>
            </a:gdLst>
            <a:ahLst/>
            <a:cxnLst>
              <a:cxn ang="0">
                <a:pos x="connsiteX0" y="connsiteY0"/>
              </a:cxn>
              <a:cxn ang="0">
                <a:pos x="connsiteX1" y="connsiteY1"/>
              </a:cxn>
              <a:cxn ang="0">
                <a:pos x="connsiteX2" y="connsiteY2"/>
              </a:cxn>
            </a:cxnLst>
            <a:rect l="l" t="t" r="r" b="b"/>
            <a:pathLst>
              <a:path w="545985" h="941033">
                <a:moveTo>
                  <a:pt x="399495" y="0"/>
                </a:moveTo>
                <a:cubicBezTo>
                  <a:pt x="494930" y="272248"/>
                  <a:pt x="590365" y="544497"/>
                  <a:pt x="523782" y="701336"/>
                </a:cubicBezTo>
                <a:cubicBezTo>
                  <a:pt x="457200" y="858175"/>
                  <a:pt x="228600" y="899604"/>
                  <a:pt x="0" y="941033"/>
                </a:cubicBezTo>
              </a:path>
            </a:pathLst>
          </a:custGeom>
          <a:noFill/>
          <a:ln w="69850">
            <a:gradFill>
              <a:gsLst>
                <a:gs pos="0">
                  <a:schemeClr val="accent3">
                    <a:lumMod val="60000"/>
                    <a:lumOff val="40000"/>
                  </a:schemeClr>
                </a:gs>
                <a:gs pos="50000">
                  <a:schemeClr val="accent3">
                    <a:lumMod val="75000"/>
                  </a:schemeClr>
                </a:gs>
                <a:gs pos="100000">
                  <a:schemeClr val="accent3">
                    <a:lumMod val="50000"/>
                  </a:schemeClr>
                </a:gs>
              </a:gsLst>
              <a:lin ang="5400000" scaled="0"/>
            </a:gra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Extract 30"/>
          <p:cNvSpPr/>
          <p:nvPr>
            <p:custDataLst>
              <p:tags r:id="rId19"/>
            </p:custDataLst>
          </p:nvPr>
        </p:nvSpPr>
        <p:spPr>
          <a:xfrm>
            <a:off x="7086600" y="1371600"/>
            <a:ext cx="266699" cy="226381"/>
          </a:xfrm>
          <a:prstGeom prst="flowChartExtract">
            <a:avLst/>
          </a:prstGeom>
          <a:solidFill>
            <a:schemeClr val="accent1">
              <a:lumMod val="60000"/>
              <a:lumOff val="40000"/>
            </a:schemeClr>
          </a:solidFill>
          <a:ln>
            <a:solidFill>
              <a:schemeClr val="accent1">
                <a:lumMod val="60000"/>
                <a:lumOff val="40000"/>
              </a:schemeClr>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custDataLst>
              <p:tags r:id="rId20"/>
            </p:custDataLst>
          </p:nvPr>
        </p:nvSpPr>
        <p:spPr>
          <a:xfrm>
            <a:off x="5638800" y="3141579"/>
            <a:ext cx="3352800" cy="2031325"/>
          </a:xfrm>
          <a:prstGeom prst="rect">
            <a:avLst/>
          </a:prstGeom>
          <a:solidFill>
            <a:srgbClr val="BF5B09"/>
          </a:solidFill>
          <a:effectLst>
            <a:glow rad="63500">
              <a:schemeClr val="accent6">
                <a:satMod val="175000"/>
                <a:alpha val="40000"/>
              </a:schemeClr>
            </a:glow>
            <a:softEdge rad="12700"/>
          </a:effectLst>
        </p:spPr>
        <p:txBody>
          <a:bodyPr wrap="square" rtlCol="0">
            <a:spAutoFit/>
          </a:bodyPr>
          <a:lstStyle/>
          <a:p>
            <a:pPr marL="285750" indent="-285750">
              <a:buFont typeface="Arial" pitchFamily="34" charset="0"/>
              <a:buChar char="•"/>
            </a:pPr>
            <a:r>
              <a:rPr lang="en-US" dirty="0" smtClean="0">
                <a:solidFill>
                  <a:schemeClr val="bg1">
                    <a:lumMod val="95000"/>
                  </a:schemeClr>
                </a:solidFill>
              </a:rPr>
              <a:t>Clinic found</a:t>
            </a:r>
          </a:p>
          <a:p>
            <a:pPr marL="285750" indent="-285750">
              <a:buFont typeface="Arial" pitchFamily="34" charset="0"/>
              <a:buChar char="•"/>
            </a:pPr>
            <a:r>
              <a:rPr lang="en-US" dirty="0" smtClean="0">
                <a:solidFill>
                  <a:schemeClr val="bg1">
                    <a:lumMod val="95000"/>
                  </a:schemeClr>
                </a:solidFill>
              </a:rPr>
              <a:t>Appointment made </a:t>
            </a:r>
          </a:p>
          <a:p>
            <a:pPr marL="285750" indent="-285750">
              <a:buFont typeface="Arial" pitchFamily="34" charset="0"/>
              <a:buChar char="•"/>
            </a:pPr>
            <a:r>
              <a:rPr lang="en-US" dirty="0" smtClean="0">
                <a:solidFill>
                  <a:schemeClr val="bg1">
                    <a:lumMod val="95000"/>
                  </a:schemeClr>
                </a:solidFill>
              </a:rPr>
              <a:t>Medical records transferred from both previous clinics</a:t>
            </a:r>
          </a:p>
          <a:p>
            <a:pPr marL="285750" indent="-285750">
              <a:buFont typeface="Arial" pitchFamily="34" charset="0"/>
              <a:buChar char="•"/>
            </a:pPr>
            <a:r>
              <a:rPr lang="en-US" dirty="0" smtClean="0">
                <a:solidFill>
                  <a:schemeClr val="bg1">
                    <a:lumMod val="95000"/>
                  </a:schemeClr>
                </a:solidFill>
              </a:rPr>
              <a:t>Patient resumed DOT</a:t>
            </a:r>
          </a:p>
          <a:p>
            <a:pPr marL="285750" indent="-285750">
              <a:buFont typeface="Arial" pitchFamily="34" charset="0"/>
              <a:buChar char="•"/>
            </a:pPr>
            <a:r>
              <a:rPr lang="en-US" dirty="0" smtClean="0">
                <a:solidFill>
                  <a:schemeClr val="bg1">
                    <a:lumMod val="95000"/>
                  </a:schemeClr>
                </a:solidFill>
              </a:rPr>
              <a:t>Wife in Central America updated on his progress</a:t>
            </a:r>
            <a:endParaRPr lang="en-US" dirty="0">
              <a:solidFill>
                <a:schemeClr val="bg1">
                  <a:lumMod val="95000"/>
                </a:schemeClr>
              </a:solidFill>
            </a:endParaRPr>
          </a:p>
        </p:txBody>
      </p:sp>
      <p:sp>
        <p:nvSpPr>
          <p:cNvPr id="33" name="Rectangle 32"/>
          <p:cNvSpPr/>
          <p:nvPr>
            <p:custDataLst>
              <p:tags r:id="rId21"/>
            </p:custDataLst>
          </p:nvPr>
        </p:nvSpPr>
        <p:spPr>
          <a:xfrm>
            <a:off x="6705600" y="3581400"/>
            <a:ext cx="1996896" cy="2226089"/>
          </a:xfrm>
          <a:prstGeom prst="rect">
            <a:avLst/>
          </a:prstGeom>
          <a:solidFill>
            <a:schemeClr val="lt1">
              <a:alpha val="0"/>
            </a:schemeClr>
          </a:solidFill>
          <a:ln>
            <a:noFill/>
          </a:ln>
        </p:spPr>
        <p:style>
          <a:lnRef idx="2">
            <a:schemeClr val="accent4"/>
          </a:lnRef>
          <a:fillRef idx="1">
            <a:schemeClr val="lt1"/>
          </a:fillRef>
          <a:effectRef idx="0">
            <a:schemeClr val="accent4"/>
          </a:effectRef>
          <a:fontRef idx="minor">
            <a:schemeClr val="dk1"/>
          </a:fontRef>
        </p:style>
        <p:txBody>
          <a:bodyPr wrap="none" lIns="91440" tIns="45720" rIns="91440" bIns="45720">
            <a:normAutofit fontScale="92500"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rgbClr val="669900"/>
                  </a:solidFill>
                </a:ln>
                <a:solidFill>
                  <a:srgbClr val="698335"/>
                </a:solidFill>
                <a:effectLst/>
              </a:rPr>
              <a:t>Treatment </a:t>
            </a:r>
          </a:p>
          <a:p>
            <a:pPr algn="ctr"/>
            <a:r>
              <a:rPr lang="en-US" sz="5400" b="1" cap="none" spc="0" dirty="0" smtClean="0">
                <a:ln>
                  <a:solidFill>
                    <a:srgbClr val="669900"/>
                  </a:solidFill>
                </a:ln>
                <a:solidFill>
                  <a:srgbClr val="698335"/>
                </a:solidFill>
                <a:effectLst/>
              </a:rPr>
              <a:t>completed </a:t>
            </a:r>
          </a:p>
          <a:p>
            <a:pPr algn="ctr"/>
            <a:r>
              <a:rPr lang="en-US" sz="5400" b="1" cap="none" spc="0" dirty="0" smtClean="0">
                <a:ln>
                  <a:solidFill>
                    <a:srgbClr val="669900"/>
                  </a:solidFill>
                </a:ln>
                <a:solidFill>
                  <a:srgbClr val="698335"/>
                </a:solidFill>
                <a:effectLst/>
              </a:rPr>
              <a:t>April, 2011</a:t>
            </a:r>
            <a:endParaRPr lang="en-US" sz="5400" b="1" cap="none" spc="0" dirty="0">
              <a:ln>
                <a:solidFill>
                  <a:srgbClr val="669900"/>
                </a:solidFill>
              </a:ln>
              <a:solidFill>
                <a:srgbClr val="698335"/>
              </a:solidFill>
              <a:effectLst/>
            </a:endParaRPr>
          </a:p>
        </p:txBody>
      </p:sp>
      <p:pic>
        <p:nvPicPr>
          <p:cNvPr id="5" name="Picture 4"/>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rot="444767">
            <a:off x="3798983" y="1581645"/>
            <a:ext cx="1217072" cy="1452372"/>
          </a:xfrm>
          <a:prstGeom prst="rect">
            <a:avLst/>
          </a:prstGeom>
        </p:spPr>
      </p:pic>
    </p:spTree>
    <p:custDataLst>
      <p:tags r:id="rId1"/>
    </p:custDataLst>
    <p:extLst>
      <p:ext uri="{BB962C8B-B14F-4D97-AF65-F5344CB8AC3E}">
        <p14:creationId xmlns:p14="http://schemas.microsoft.com/office/powerpoint/2010/main" val="397473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2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500"/>
                                        <p:tgtEl>
                                          <p:spTgt spid="1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xit" presetSubtype="21" fill="hold" grpId="1" nodeType="clickEffect">
                                  <p:stCondLst>
                                    <p:cond delay="0"/>
                                  </p:stCondLst>
                                  <p:childTnLst>
                                    <p:animEffect transition="out" filter="barn(inVertical)">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down)">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xit" presetSubtype="4" fill="hold" grpId="1" nodeType="clickEffect">
                                  <p:stCondLst>
                                    <p:cond delay="0"/>
                                  </p:stCondLst>
                                  <p:childTnLst>
                                    <p:animEffect transition="out" filter="wipe(down)">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down)">
                                      <p:cBhvr>
                                        <p:cTn id="83" dur="5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xit" presetSubtype="0" fill="hold" grpId="1" nodeType="clickEffect">
                                  <p:stCondLst>
                                    <p:cond delay="0"/>
                                  </p:stCondLst>
                                  <p:childTnLst>
                                    <p:animEffect transition="out" filter="fade">
                                      <p:cBhvr>
                                        <p:cTn id="97" dur="1000"/>
                                        <p:tgtEl>
                                          <p:spTgt spid="23"/>
                                        </p:tgtEl>
                                      </p:cBhvr>
                                    </p:animEffect>
                                    <p:anim calcmode="lin" valueType="num">
                                      <p:cBhvr>
                                        <p:cTn id="98" dur="1000"/>
                                        <p:tgtEl>
                                          <p:spTgt spid="23"/>
                                        </p:tgtEl>
                                        <p:attrNameLst>
                                          <p:attrName>ppt_x</p:attrName>
                                        </p:attrNameLst>
                                      </p:cBhvr>
                                      <p:tavLst>
                                        <p:tav tm="0">
                                          <p:val>
                                            <p:strVal val="ppt_x"/>
                                          </p:val>
                                        </p:tav>
                                        <p:tav tm="100000">
                                          <p:val>
                                            <p:strVal val="ppt_x"/>
                                          </p:val>
                                        </p:tav>
                                      </p:tavLst>
                                    </p:anim>
                                    <p:anim calcmode="lin" valueType="num">
                                      <p:cBhvr>
                                        <p:cTn id="99" dur="1000"/>
                                        <p:tgtEl>
                                          <p:spTgt spid="23"/>
                                        </p:tgtEl>
                                        <p:attrNameLst>
                                          <p:attrName>ppt_y</p:attrName>
                                        </p:attrNameLst>
                                      </p:cBhvr>
                                      <p:tavLst>
                                        <p:tav tm="0">
                                          <p:val>
                                            <p:strVal val="ppt_y"/>
                                          </p:val>
                                        </p:tav>
                                        <p:tav tm="100000">
                                          <p:val>
                                            <p:strVal val="ppt_y+.1"/>
                                          </p:val>
                                        </p:tav>
                                      </p:tavLst>
                                    </p:anim>
                                    <p:set>
                                      <p:cBhvr>
                                        <p:cTn id="100" dur="1" fill="hold">
                                          <p:stCondLst>
                                            <p:cond delay="999"/>
                                          </p:stCondLst>
                                        </p:cTn>
                                        <p:tgtEl>
                                          <p:spTgt spid="23"/>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20"/>
                                        </p:tgtEl>
                                      </p:cBhvr>
                                    </p:animEffect>
                                    <p:set>
                                      <p:cBhvr>
                                        <p:cTn id="103" dur="1" fill="hold">
                                          <p:stCondLst>
                                            <p:cond delay="499"/>
                                          </p:stCondLst>
                                        </p:cTn>
                                        <p:tgtEl>
                                          <p:spTgt spid="20"/>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750"/>
                                        <p:tgtEl>
                                          <p:spTgt spid="24"/>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wipe(left)">
                                      <p:cBhvr>
                                        <p:cTn id="111" dur="500"/>
                                        <p:tgtEl>
                                          <p:spTgt spid="25"/>
                                        </p:tgtEl>
                                      </p:cBhvr>
                                    </p:animEffect>
                                  </p:childTnLst>
                                </p:cTn>
                              </p:par>
                              <p:par>
                                <p:cTn id="112" presetID="6" presetClass="entr" presetSubtype="16" fill="hold" grpId="0"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circle(in)">
                                      <p:cBhvr>
                                        <p:cTn id="114" dur="1000"/>
                                        <p:tgtEl>
                                          <p:spTgt spid="3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childTnLst>
                                    <p:animEffect transition="out" filter="fade">
                                      <p:cBhvr>
                                        <p:cTn id="118" dur="750"/>
                                        <p:tgtEl>
                                          <p:spTgt spid="24"/>
                                        </p:tgtEl>
                                      </p:cBhvr>
                                    </p:animEffect>
                                    <p:set>
                                      <p:cBhvr>
                                        <p:cTn id="119" dur="1" fill="hold">
                                          <p:stCondLst>
                                            <p:cond delay="749"/>
                                          </p:stCondLst>
                                        </p:cTn>
                                        <p:tgtEl>
                                          <p:spTgt spid="24"/>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wipe(down)">
                                      <p:cBhvr>
                                        <p:cTn id="124" dur="500"/>
                                        <p:tgtEl>
                                          <p:spTgt spid="2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26"/>
                                        </p:tgtEl>
                                      </p:cBhvr>
                                    </p:animEffect>
                                    <p:set>
                                      <p:cBhvr>
                                        <p:cTn id="129" dur="1" fill="hold">
                                          <p:stCondLst>
                                            <p:cond delay="499"/>
                                          </p:stCondLst>
                                        </p:cTn>
                                        <p:tgtEl>
                                          <p:spTgt spid="26"/>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27"/>
                                        </p:tgtEl>
                                        <p:attrNameLst>
                                          <p:attrName>style.visibility</p:attrName>
                                        </p:attrNameLst>
                                      </p:cBhvr>
                                      <p:to>
                                        <p:strVal val="visible"/>
                                      </p:to>
                                    </p:set>
                                    <p:animEffect transition="in" filter="fade">
                                      <p:cBhvr>
                                        <p:cTn id="134" dur="500"/>
                                        <p:tgtEl>
                                          <p:spTgt spid="27"/>
                                        </p:tgtEl>
                                      </p:cBhvr>
                                    </p:animEffect>
                                  </p:childTnLst>
                                </p:cTn>
                              </p:par>
                              <p:par>
                                <p:cTn id="135" presetID="22" presetClass="entr" presetSubtype="1" fill="hold" grpId="0" nodeType="with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wipe(up)">
                                      <p:cBhvr>
                                        <p:cTn id="137" dur="500"/>
                                        <p:tgtEl>
                                          <p:spTgt spid="30"/>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1" nodeType="clickEffect">
                                  <p:stCondLst>
                                    <p:cond delay="0"/>
                                  </p:stCondLst>
                                  <p:childTnLst>
                                    <p:animEffect transition="out" filter="fade">
                                      <p:cBhvr>
                                        <p:cTn id="141" dur="500"/>
                                        <p:tgtEl>
                                          <p:spTgt spid="27"/>
                                        </p:tgtEl>
                                      </p:cBhvr>
                                    </p:animEffect>
                                    <p:set>
                                      <p:cBhvr>
                                        <p:cTn id="142" dur="1" fill="hold">
                                          <p:stCondLst>
                                            <p:cond delay="499"/>
                                          </p:stCondLst>
                                        </p:cTn>
                                        <p:tgtEl>
                                          <p:spTgt spid="27"/>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grpId="0" nodeType="clickEffect">
                                  <p:stCondLst>
                                    <p:cond delay="0"/>
                                  </p:stCondLst>
                                  <p:childTnLst>
                                    <p:set>
                                      <p:cBhvr>
                                        <p:cTn id="146" dur="1" fill="hold">
                                          <p:stCondLst>
                                            <p:cond delay="0"/>
                                          </p:stCondLst>
                                        </p:cTn>
                                        <p:tgtEl>
                                          <p:spTgt spid="29"/>
                                        </p:tgtEl>
                                        <p:attrNameLst>
                                          <p:attrName>style.visibility</p:attrName>
                                        </p:attrNameLst>
                                      </p:cBhvr>
                                      <p:to>
                                        <p:strVal val="visible"/>
                                      </p:to>
                                    </p:set>
                                    <p:animEffect transition="in" filter="barn(inVertical)">
                                      <p:cBhvr>
                                        <p:cTn id="147" dur="500"/>
                                        <p:tgtEl>
                                          <p:spTgt spid="2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32"/>
                                        </p:tgtEl>
                                        <p:attrNameLst>
                                          <p:attrName>style.visibility</p:attrName>
                                        </p:attrNameLst>
                                      </p:cBhvr>
                                      <p:to>
                                        <p:strVal val="visible"/>
                                      </p:to>
                                    </p:set>
                                    <p:animEffect transition="in" filter="fade">
                                      <p:cBhvr>
                                        <p:cTn id="150" dur="500"/>
                                        <p:tgtEl>
                                          <p:spTgt spid="32"/>
                                        </p:tgtEl>
                                      </p:cBhvr>
                                    </p:animEffect>
                                  </p:childTnLst>
                                </p:cTn>
                              </p:par>
                            </p:childTnLst>
                          </p:cTn>
                        </p:par>
                      </p:childTnLst>
                    </p:cTn>
                  </p:par>
                  <p:par>
                    <p:cTn id="151" fill="hold">
                      <p:stCondLst>
                        <p:cond delay="indefinite"/>
                      </p:stCondLst>
                      <p:childTnLst>
                        <p:par>
                          <p:cTn id="152" fill="hold">
                            <p:stCondLst>
                              <p:cond delay="0"/>
                            </p:stCondLst>
                            <p:childTnLst>
                              <p:par>
                                <p:cTn id="153" presetID="42" presetClass="exit" presetSubtype="0" fill="hold" grpId="1" nodeType="clickEffect">
                                  <p:stCondLst>
                                    <p:cond delay="0"/>
                                  </p:stCondLst>
                                  <p:childTnLst>
                                    <p:animEffect transition="out" filter="fade">
                                      <p:cBhvr>
                                        <p:cTn id="154" dur="1000"/>
                                        <p:tgtEl>
                                          <p:spTgt spid="32"/>
                                        </p:tgtEl>
                                      </p:cBhvr>
                                    </p:animEffect>
                                    <p:anim calcmode="lin" valueType="num">
                                      <p:cBhvr>
                                        <p:cTn id="155" dur="1000"/>
                                        <p:tgtEl>
                                          <p:spTgt spid="32"/>
                                        </p:tgtEl>
                                        <p:attrNameLst>
                                          <p:attrName>ppt_x</p:attrName>
                                        </p:attrNameLst>
                                      </p:cBhvr>
                                      <p:tavLst>
                                        <p:tav tm="0">
                                          <p:val>
                                            <p:strVal val="ppt_x"/>
                                          </p:val>
                                        </p:tav>
                                        <p:tav tm="100000">
                                          <p:val>
                                            <p:strVal val="ppt_x"/>
                                          </p:val>
                                        </p:tav>
                                      </p:tavLst>
                                    </p:anim>
                                    <p:anim calcmode="lin" valueType="num">
                                      <p:cBhvr>
                                        <p:cTn id="156" dur="1000"/>
                                        <p:tgtEl>
                                          <p:spTgt spid="32"/>
                                        </p:tgtEl>
                                        <p:attrNameLst>
                                          <p:attrName>ppt_y</p:attrName>
                                        </p:attrNameLst>
                                      </p:cBhvr>
                                      <p:tavLst>
                                        <p:tav tm="0">
                                          <p:val>
                                            <p:strVal val="ppt_y"/>
                                          </p:val>
                                        </p:tav>
                                        <p:tav tm="100000">
                                          <p:val>
                                            <p:strVal val="ppt_y+.1"/>
                                          </p:val>
                                        </p:tav>
                                      </p:tavLst>
                                    </p:anim>
                                    <p:set>
                                      <p:cBhvr>
                                        <p:cTn id="157" dur="1" fill="hold">
                                          <p:stCondLst>
                                            <p:cond delay="999"/>
                                          </p:stCondLst>
                                        </p:cTn>
                                        <p:tgtEl>
                                          <p:spTgt spid="32"/>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53" presetClass="entr" presetSubtype="16" fill="hold" grpId="0" nodeType="clickEffect">
                                  <p:stCondLst>
                                    <p:cond delay="0"/>
                                  </p:stCondLst>
                                  <p:childTnLst>
                                    <p:set>
                                      <p:cBhvr>
                                        <p:cTn id="161" dur="1" fill="hold">
                                          <p:stCondLst>
                                            <p:cond delay="0"/>
                                          </p:stCondLst>
                                        </p:cTn>
                                        <p:tgtEl>
                                          <p:spTgt spid="33"/>
                                        </p:tgtEl>
                                        <p:attrNameLst>
                                          <p:attrName>style.visibility</p:attrName>
                                        </p:attrNameLst>
                                      </p:cBhvr>
                                      <p:to>
                                        <p:strVal val="visible"/>
                                      </p:to>
                                    </p:set>
                                    <p:anim calcmode="lin" valueType="num">
                                      <p:cBhvr>
                                        <p:cTn id="162" dur="500" fill="hold"/>
                                        <p:tgtEl>
                                          <p:spTgt spid="33"/>
                                        </p:tgtEl>
                                        <p:attrNameLst>
                                          <p:attrName>ppt_w</p:attrName>
                                        </p:attrNameLst>
                                      </p:cBhvr>
                                      <p:tavLst>
                                        <p:tav tm="0">
                                          <p:val>
                                            <p:fltVal val="0"/>
                                          </p:val>
                                        </p:tav>
                                        <p:tav tm="100000">
                                          <p:val>
                                            <p:strVal val="#ppt_w"/>
                                          </p:val>
                                        </p:tav>
                                      </p:tavLst>
                                    </p:anim>
                                    <p:anim calcmode="lin" valueType="num">
                                      <p:cBhvr>
                                        <p:cTn id="163" dur="500" fill="hold"/>
                                        <p:tgtEl>
                                          <p:spTgt spid="33"/>
                                        </p:tgtEl>
                                        <p:attrNameLst>
                                          <p:attrName>ppt_h</p:attrName>
                                        </p:attrNameLst>
                                      </p:cBhvr>
                                      <p:tavLst>
                                        <p:tav tm="0">
                                          <p:val>
                                            <p:fltVal val="0"/>
                                          </p:val>
                                        </p:tav>
                                        <p:tav tm="100000">
                                          <p:val>
                                            <p:strVal val="#ppt_h"/>
                                          </p:val>
                                        </p:tav>
                                      </p:tavLst>
                                    </p:anim>
                                    <p:animEffect transition="in" filter="fade">
                                      <p:cBhvr>
                                        <p:cTn id="16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9" grpId="0" animBg="1"/>
      <p:bldP spid="9" grpId="1" animBg="1"/>
      <p:bldP spid="10" grpId="0" animBg="1"/>
      <p:bldP spid="10" grpId="1" animBg="1"/>
      <p:bldP spid="16" grpId="0" animBg="1"/>
      <p:bldP spid="17" grpId="0" animBg="1"/>
      <p:bldP spid="17" grpId="1" animBg="1"/>
      <p:bldP spid="18" grpId="0"/>
      <p:bldP spid="18" grpId="1"/>
      <p:bldP spid="21" grpId="0" animBg="1"/>
      <p:bldP spid="22" grpId="0"/>
      <p:bldP spid="22" grpId="1"/>
      <p:bldP spid="23" grpId="0"/>
      <p:bldP spid="23" grpId="1"/>
      <p:bldP spid="24" grpId="0" animBg="1"/>
      <p:bldP spid="24" grpId="1" animBg="1"/>
      <p:bldP spid="25" grpId="0" animBg="1"/>
      <p:bldP spid="26" grpId="0" animBg="1"/>
      <p:bldP spid="26" grpId="1" animBg="1"/>
      <p:bldP spid="27" grpId="0" animBg="1"/>
      <p:bldP spid="27" grpId="1" animBg="1"/>
      <p:bldP spid="28" grpId="0" animBg="1"/>
      <p:bldP spid="29" grpId="0" animBg="1"/>
      <p:bldP spid="30" grpId="0" animBg="1"/>
      <p:bldP spid="31" grpId="0" animBg="1"/>
      <p:bldP spid="32" grpId="0" animBg="1"/>
      <p:bldP spid="32" grpId="1" animBg="1"/>
      <p:bldP spid="3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BEBA8EAE-BF5A-486C-A8C5-ECC9F3942E4B}">
                <a14:imgProps xmlns:a14="http://schemas.microsoft.com/office/drawing/2010/main">
                  <a14:imgLayer r:embed="rId3">
                    <a14:imgEffect>
                      <a14:artisticMarker/>
                    </a14:imgEffect>
                    <a14:imgEffect>
                      <a14:colorTemperature colorTemp="47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txBox="1">
            <a:spLocks noChangeArrowheads="1"/>
          </p:cNvSpPr>
          <p:nvPr/>
        </p:nvSpPr>
        <p:spPr bwMode="auto">
          <a:xfrm>
            <a:off x="381000" y="304800"/>
            <a:ext cx="670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800" dirty="0">
                <a:solidFill>
                  <a:schemeClr val="bg1"/>
                </a:solidFill>
                <a:latin typeface="Roboto" panose="02000000000000000000" pitchFamily="2" charset="0"/>
                <a:ea typeface="Roboto" panose="02000000000000000000" pitchFamily="2" charset="0"/>
                <a:cs typeface="Roboto" panose="02000000000000000000" pitchFamily="2" charset="0"/>
              </a:rPr>
              <a:t>TBNet Successes</a:t>
            </a:r>
          </a:p>
        </p:txBody>
      </p:sp>
    </p:spTree>
    <p:extLst>
      <p:ext uri="{BB962C8B-B14F-4D97-AF65-F5344CB8AC3E}">
        <p14:creationId xmlns:p14="http://schemas.microsoft.com/office/powerpoint/2010/main" val="17447356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cons.iconarchive.com/icons/icons-land/vista-map-markers/256/Map-Marker-Ball-Right-Azure-ic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919" y="1676398"/>
            <a:ext cx="2181225" cy="21812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9688238">
            <a:off x="5627627" y="1074405"/>
            <a:ext cx="2994267" cy="3671871"/>
          </a:xfrm>
          <a:prstGeom prst="rect">
            <a:avLst/>
          </a:prstGeom>
        </p:spPr>
      </p:pic>
      <p:pic>
        <p:nvPicPr>
          <p:cNvPr id="5" name="Picture 4"/>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469227" y="1943100"/>
            <a:ext cx="2971800" cy="2971800"/>
          </a:xfrm>
          <a:prstGeom prst="rect">
            <a:avLst/>
          </a:prstGeom>
        </p:spPr>
      </p:pic>
      <p:sp>
        <p:nvSpPr>
          <p:cNvPr id="6" name="TextBox 5"/>
          <p:cNvSpPr txBox="1"/>
          <p:nvPr/>
        </p:nvSpPr>
        <p:spPr>
          <a:xfrm>
            <a:off x="98070" y="4642404"/>
            <a:ext cx="3804248" cy="954107"/>
          </a:xfrm>
          <a:prstGeom prst="rect">
            <a:avLst/>
          </a:prstGeom>
          <a:noFill/>
        </p:spPr>
        <p:txBody>
          <a:bodyPr wrap="none" rtlCol="0">
            <a:spAutoFit/>
          </a:bodyPr>
          <a:lstStyle/>
          <a:p>
            <a:pPr algn="ctr"/>
            <a:r>
              <a:rPr lang="en-US" sz="2800" dirty="0" smtClean="0">
                <a:latin typeface="Roboto" panose="02000000000000000000" pitchFamily="2" charset="0"/>
                <a:ea typeface="Roboto" panose="02000000000000000000" pitchFamily="2" charset="0"/>
                <a:cs typeface="Roboto" panose="02000000000000000000" pitchFamily="2" charset="0"/>
              </a:rPr>
              <a:t>Geographically Stable </a:t>
            </a:r>
            <a:br>
              <a:rPr lang="en-US" sz="2800" dirty="0" smtClean="0">
                <a:latin typeface="Roboto" panose="02000000000000000000" pitchFamily="2" charset="0"/>
                <a:ea typeface="Roboto" panose="02000000000000000000" pitchFamily="2" charset="0"/>
                <a:cs typeface="Roboto" panose="02000000000000000000" pitchFamily="2" charset="0"/>
              </a:rPr>
            </a:br>
            <a:r>
              <a:rPr lang="en-US" sz="2800" dirty="0" smtClean="0">
                <a:latin typeface="Roboto" panose="02000000000000000000" pitchFamily="2" charset="0"/>
                <a:ea typeface="Roboto" panose="02000000000000000000" pitchFamily="2" charset="0"/>
                <a:cs typeface="Roboto" panose="02000000000000000000" pitchFamily="2" charset="0"/>
              </a:rPr>
              <a:t>Patients</a:t>
            </a:r>
            <a:endParaRPr lang="en-US" sz="2800" dirty="0">
              <a:latin typeface="Roboto" panose="02000000000000000000" pitchFamily="2" charset="0"/>
              <a:ea typeface="Roboto" panose="02000000000000000000" pitchFamily="2" charset="0"/>
              <a:cs typeface="Roboto" panose="02000000000000000000" pitchFamily="2" charset="0"/>
            </a:endParaRPr>
          </a:p>
        </p:txBody>
      </p:sp>
      <p:sp>
        <p:nvSpPr>
          <p:cNvPr id="10" name="TextBox 9"/>
          <p:cNvSpPr txBox="1"/>
          <p:nvPr/>
        </p:nvSpPr>
        <p:spPr>
          <a:xfrm>
            <a:off x="5911347" y="4647847"/>
            <a:ext cx="2675732" cy="523220"/>
          </a:xfrm>
          <a:prstGeom prst="rect">
            <a:avLst/>
          </a:prstGeom>
          <a:noFill/>
        </p:spPr>
        <p:txBody>
          <a:bodyPr wrap="none" rtlCol="0">
            <a:spAutoFit/>
          </a:bodyPr>
          <a:lstStyle/>
          <a:p>
            <a:r>
              <a:rPr lang="en-US" sz="2800" dirty="0" smtClean="0">
                <a:latin typeface="Roboto" panose="02000000000000000000" pitchFamily="2" charset="0"/>
                <a:ea typeface="Roboto" panose="02000000000000000000" pitchFamily="2" charset="0"/>
                <a:cs typeface="Roboto" panose="02000000000000000000" pitchFamily="2" charset="0"/>
              </a:rPr>
              <a:t>Mobile Patients</a:t>
            </a:r>
            <a:endParaRPr lang="en-US" sz="2800" dirty="0">
              <a:latin typeface="Roboto" panose="02000000000000000000" pitchFamily="2" charset="0"/>
              <a:ea typeface="Roboto" panose="02000000000000000000" pitchFamily="2" charset="0"/>
              <a:cs typeface="Roboto" panose="02000000000000000000" pitchFamily="2" charset="0"/>
            </a:endParaRPr>
          </a:p>
        </p:txBody>
      </p:sp>
      <p:sp>
        <p:nvSpPr>
          <p:cNvPr id="8" name="TextBox 7"/>
          <p:cNvSpPr txBox="1"/>
          <p:nvPr/>
        </p:nvSpPr>
        <p:spPr>
          <a:xfrm>
            <a:off x="3335627" y="1011646"/>
            <a:ext cx="2133600" cy="3939540"/>
          </a:xfrm>
          <a:prstGeom prst="rect">
            <a:avLst/>
          </a:prstGeom>
          <a:noFill/>
        </p:spPr>
        <p:txBody>
          <a:bodyPr wrap="square" rtlCol="0">
            <a:spAutoFit/>
          </a:bodyPr>
          <a:lstStyle/>
          <a:p>
            <a:r>
              <a:rPr lang="en-US" sz="25000" dirty="0" smtClean="0">
                <a:solidFill>
                  <a:schemeClr val="bg1">
                    <a:lumMod val="75000"/>
                  </a:schemeClr>
                </a:solidFill>
              </a:rPr>
              <a:t>=</a:t>
            </a:r>
            <a:endParaRPr lang="en-US" sz="25000" dirty="0">
              <a:solidFill>
                <a:schemeClr val="bg1">
                  <a:lumMod val="75000"/>
                </a:schemeClr>
              </a:solidFill>
            </a:endParaRPr>
          </a:p>
        </p:txBody>
      </p:sp>
      <p:pic>
        <p:nvPicPr>
          <p:cNvPr id="3" name="Picture 2"/>
          <p:cNvPicPr>
            <a:picLocks noChangeAspect="1"/>
          </p:cNvPicPr>
          <p:nvPr/>
        </p:nvPicPr>
        <p:blipFill rotWithShape="1">
          <a:blip r:embed="rId5"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rot="7084329">
            <a:off x="4951900" y="1677682"/>
            <a:ext cx="3429000" cy="909962"/>
          </a:xfrm>
          <a:prstGeom prst="rect">
            <a:avLst/>
          </a:prstGeom>
        </p:spPr>
      </p:pic>
    </p:spTree>
    <p:extLst>
      <p:ext uri="{BB962C8B-B14F-4D97-AF65-F5344CB8AC3E}">
        <p14:creationId xmlns:p14="http://schemas.microsoft.com/office/powerpoint/2010/main" val="27314529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81000"/>
            <a:ext cx="4876656" cy="2123658"/>
          </a:xfrm>
          <a:prstGeom prst="rect">
            <a:avLst/>
          </a:prstGeom>
        </p:spPr>
        <p:txBody>
          <a:bodyPr wrap="none">
            <a:spAutoFit/>
          </a:bodyPr>
          <a:lstStyle/>
          <a:p>
            <a:r>
              <a:rPr lang="en-US" altLang="en-US" sz="6600" dirty="0">
                <a:latin typeface="Roboto" panose="02000000000000000000" pitchFamily="2" charset="0"/>
                <a:ea typeface="Roboto" panose="02000000000000000000" pitchFamily="2" charset="0"/>
                <a:cs typeface="Roboto" panose="02000000000000000000" pitchFamily="2" charset="0"/>
              </a:rPr>
              <a:t>Disease </a:t>
            </a:r>
            <a:r>
              <a:rPr lang="en-US" altLang="en-US" sz="6600" dirty="0" smtClean="0">
                <a:latin typeface="Roboto" panose="02000000000000000000" pitchFamily="2" charset="0"/>
                <a:ea typeface="Roboto" panose="02000000000000000000" pitchFamily="2" charset="0"/>
                <a:cs typeface="Roboto" panose="02000000000000000000" pitchFamily="2" charset="0"/>
              </a:rPr>
              <a:t/>
            </a:r>
            <a:br>
              <a:rPr lang="en-US" altLang="en-US" sz="6600" dirty="0" smtClean="0">
                <a:latin typeface="Roboto" panose="02000000000000000000" pitchFamily="2" charset="0"/>
                <a:ea typeface="Roboto" panose="02000000000000000000" pitchFamily="2" charset="0"/>
                <a:cs typeface="Roboto" panose="02000000000000000000" pitchFamily="2" charset="0"/>
              </a:rPr>
            </a:br>
            <a:r>
              <a:rPr lang="en-US" altLang="en-US" sz="6600" dirty="0" smtClean="0">
                <a:latin typeface="Roboto" panose="02000000000000000000" pitchFamily="2" charset="0"/>
                <a:ea typeface="Roboto" panose="02000000000000000000" pitchFamily="2" charset="0"/>
                <a:cs typeface="Roboto" panose="02000000000000000000" pitchFamily="2" charset="0"/>
              </a:rPr>
              <a:t>surveillance </a:t>
            </a:r>
            <a:endParaRPr lang="en-US" sz="6600" dirty="0">
              <a:latin typeface="Roboto" panose="02000000000000000000" pitchFamily="2" charset="0"/>
              <a:ea typeface="Roboto" panose="02000000000000000000" pitchFamily="2" charset="0"/>
              <a:cs typeface="Roboto" panose="02000000000000000000" pitchFamily="2" charset="0"/>
            </a:endParaRP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0" y="2667000"/>
            <a:ext cx="5671269" cy="377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6108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012"/>
            <a:ext cx="9144000" cy="6843975"/>
          </a:xfrm>
          <a:prstGeom prst="rect">
            <a:avLst/>
          </a:prstGeom>
        </p:spPr>
      </p:pic>
      <p:sp>
        <p:nvSpPr>
          <p:cNvPr id="3" name="Rectangle 2"/>
          <p:cNvSpPr/>
          <p:nvPr/>
        </p:nvSpPr>
        <p:spPr>
          <a:xfrm>
            <a:off x="152400" y="457200"/>
            <a:ext cx="3062514" cy="2308324"/>
          </a:xfrm>
          <a:prstGeom prst="rect">
            <a:avLst/>
          </a:prstGeom>
          <a:solidFill>
            <a:schemeClr val="bg1">
              <a:lumMod val="50000"/>
            </a:schemeClr>
          </a:solidFill>
          <a:effectLst>
            <a:outerShdw blurRad="50800" dist="38100" dir="5400000" algn="t" rotWithShape="0">
              <a:prstClr val="black">
                <a:alpha val="40000"/>
              </a:prstClr>
            </a:outerShdw>
          </a:effectLst>
        </p:spPr>
        <p:txBody>
          <a:bodyPr wrap="square">
            <a:spAutoFit/>
          </a:bodyPr>
          <a:lstStyle/>
          <a:p>
            <a:pPr algn="ctr">
              <a:lnSpc>
                <a:spcPct val="90000"/>
              </a:lnSpc>
            </a:pPr>
            <a:r>
              <a:rPr lang="en-US" altLang="en-US" sz="4000" dirty="0">
                <a:solidFill>
                  <a:schemeClr val="bg1"/>
                </a:solidFill>
                <a:latin typeface="Roboto" panose="02000000000000000000" pitchFamily="2" charset="0"/>
                <a:ea typeface="Roboto" panose="02000000000000000000" pitchFamily="2" charset="0"/>
                <a:cs typeface="Roboto" panose="02000000000000000000" pitchFamily="2" charset="0"/>
              </a:rPr>
              <a:t>Consistency between international  protocols</a:t>
            </a:r>
          </a:p>
        </p:txBody>
      </p:sp>
    </p:spTree>
    <p:extLst>
      <p:ext uri="{BB962C8B-B14F-4D97-AF65-F5344CB8AC3E}">
        <p14:creationId xmlns:p14="http://schemas.microsoft.com/office/powerpoint/2010/main" val="2724841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at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3505200" y="609600"/>
            <a:ext cx="5156200" cy="5638800"/>
          </a:xfrm>
          <a:prstGeom prst="rect">
            <a:avLst/>
          </a:prstGeom>
        </p:spPr>
      </p:pic>
      <p:sp>
        <p:nvSpPr>
          <p:cNvPr id="3" name="TextBox 2"/>
          <p:cNvSpPr txBox="1"/>
          <p:nvPr/>
        </p:nvSpPr>
        <p:spPr>
          <a:xfrm>
            <a:off x="457200" y="1219200"/>
            <a:ext cx="2590800" cy="2862322"/>
          </a:xfrm>
          <a:prstGeom prst="rect">
            <a:avLst/>
          </a:prstGeom>
          <a:noFill/>
        </p:spPr>
        <p:txBody>
          <a:bodyPr wrap="square" rtlCol="0">
            <a:spAutoFit/>
          </a:bodyPr>
          <a:lstStyle/>
          <a:p>
            <a:r>
              <a:rPr lang="en-US" sz="6000" dirty="0" smtClean="0"/>
              <a:t>Beware of data….</a:t>
            </a:r>
            <a:endParaRPr lang="en-US" sz="6000" dirty="0"/>
          </a:p>
        </p:txBody>
      </p:sp>
    </p:spTree>
    <p:extLst>
      <p:ext uri="{BB962C8B-B14F-4D97-AF65-F5344CB8AC3E}">
        <p14:creationId xmlns:p14="http://schemas.microsoft.com/office/powerpoint/2010/main" val="1176369959"/>
      </p:ext>
    </p:extLst>
  </p:cSld>
  <p:clrMapOvr>
    <a:masterClrMapping/>
  </p:clrMapOvr>
  <mc:AlternateContent xmlns:mc="http://schemas.openxmlformats.org/markup-compatibility/2006" xmlns:p14="http://schemas.microsoft.com/office/powerpoint/2010/main">
    <mc:Choice Requires="p14">
      <p:transition spd="slow" p14:dur="2000" advTm="572"/>
    </mc:Choice>
    <mc:Fallback xmlns="">
      <p:transition spd="slow" advTm="572"/>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3" name="Group 10"/>
          <p:cNvGrpSpPr>
            <a:grpSpLocks/>
          </p:cNvGrpSpPr>
          <p:nvPr/>
        </p:nvGrpSpPr>
        <p:grpSpPr bwMode="auto">
          <a:xfrm>
            <a:off x="36250" y="236537"/>
            <a:ext cx="8943975" cy="4838700"/>
            <a:chOff x="0" y="723"/>
            <a:chExt cx="5634" cy="3048"/>
          </a:xfrm>
        </p:grpSpPr>
        <p:sp>
          <p:nvSpPr>
            <p:cNvPr id="10244" name="Freeform 6"/>
            <p:cNvSpPr>
              <a:spLocks noChangeAspect="1" noEditPoints="1"/>
            </p:cNvSpPr>
            <p:nvPr/>
          </p:nvSpPr>
          <p:spPr bwMode="auto">
            <a:xfrm>
              <a:off x="2433" y="723"/>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245" name="Freeform 7"/>
            <p:cNvSpPr>
              <a:spLocks noEditPoints="1"/>
            </p:cNvSpPr>
            <p:nvPr/>
          </p:nvSpPr>
          <p:spPr bwMode="auto">
            <a:xfrm>
              <a:off x="0" y="753"/>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solidFill>
              <a:srgbClr val="DDDDDD"/>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0246" name="Freeform 8"/>
            <p:cNvSpPr>
              <a:spLocks/>
            </p:cNvSpPr>
            <p:nvPr/>
          </p:nvSpPr>
          <p:spPr bwMode="auto">
            <a:xfrm>
              <a:off x="3218" y="2127"/>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DDDDDD"/>
            </a:solidFill>
            <a:ln>
              <a:noFill/>
            </a:ln>
            <a:effectLst/>
            <a:extLst>
              <a:ext uri="{91240B29-F687-4F45-9708-019B960494DF}">
                <a14:hiddenLine xmlns:a14="http://schemas.microsoft.com/office/drawing/2010/main" w="952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7" name="Rectangle 6"/>
          <p:cNvSpPr/>
          <p:nvPr/>
        </p:nvSpPr>
        <p:spPr>
          <a:xfrm>
            <a:off x="396536" y="4408805"/>
            <a:ext cx="8382000" cy="2003625"/>
          </a:xfrm>
          <a:prstGeom prst="rect">
            <a:avLst/>
          </a:prstGeom>
          <a:solidFill>
            <a:srgbClr val="FFFFFF"/>
          </a:solidFill>
          <a:effectLst>
            <a:outerShdw blurRad="50800" dist="38100" dir="5400000" algn="t" rotWithShape="0">
              <a:prstClr val="black">
                <a:alpha val="40000"/>
              </a:prstClr>
            </a:outerShdw>
            <a:softEdge rad="31750"/>
          </a:effectLst>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altLang="en-US" sz="4600" b="0" i="0" u="none" strike="noStrike" kern="0" cap="none" spc="0" normalizeH="0" baseline="0" noProof="0" dirty="0" smtClean="0">
                <a:ln>
                  <a:noFill/>
                </a:ln>
                <a:effectLst/>
                <a:uLnTx/>
                <a:uFillTx/>
                <a:latin typeface="Roboto" panose="02000000000000000000" pitchFamily="2" charset="0"/>
                <a:ea typeface="Roboto" panose="02000000000000000000" pitchFamily="2" charset="0"/>
                <a:cs typeface="Roboto" panose="02000000000000000000" pitchFamily="2" charset="0"/>
              </a:rPr>
              <a:t>International recommendations on the identification of difficult to treat populations</a:t>
            </a:r>
          </a:p>
        </p:txBody>
      </p:sp>
    </p:spTree>
    <p:extLst>
      <p:ext uri="{BB962C8B-B14F-4D97-AF65-F5344CB8AC3E}">
        <p14:creationId xmlns:p14="http://schemas.microsoft.com/office/powerpoint/2010/main" val="60542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43" y="0"/>
            <a:ext cx="9221100" cy="6858000"/>
          </a:xfrm>
          <a:prstGeom prst="rect">
            <a:avLst/>
          </a:prstGeom>
        </p:spPr>
      </p:pic>
      <p:sp>
        <p:nvSpPr>
          <p:cNvPr id="3" name="Rectangle 2"/>
          <p:cNvSpPr/>
          <p:nvPr/>
        </p:nvSpPr>
        <p:spPr>
          <a:xfrm>
            <a:off x="6056086" y="174172"/>
            <a:ext cx="2971800" cy="3083921"/>
          </a:xfrm>
          <a:prstGeom prst="rect">
            <a:avLst/>
          </a:prstGeom>
          <a:solidFill>
            <a:srgbClr val="FFC000"/>
          </a:solidFill>
        </p:spPr>
        <p:txBody>
          <a:bodyPr wrap="square">
            <a:spAutoFit/>
          </a:bodyPr>
          <a:lstStyle/>
          <a:p>
            <a:pPr>
              <a:lnSpc>
                <a:spcPct val="90000"/>
              </a:lnSpc>
            </a:pPr>
            <a:r>
              <a:rPr lang="en-US" altLang="en-US" sz="3600" dirty="0">
                <a:latin typeface="Roboto" panose="02000000000000000000" pitchFamily="2" charset="0"/>
                <a:ea typeface="Roboto" panose="02000000000000000000" pitchFamily="2" charset="0"/>
                <a:cs typeface="Roboto" panose="02000000000000000000" pitchFamily="2" charset="0"/>
              </a:rPr>
              <a:t>Model for management of other diseases in mobile populations</a:t>
            </a:r>
          </a:p>
        </p:txBody>
      </p:sp>
      <p:sp>
        <p:nvSpPr>
          <p:cNvPr id="5" name="TextBox 4"/>
          <p:cNvSpPr txBox="1"/>
          <p:nvPr/>
        </p:nvSpPr>
        <p:spPr>
          <a:xfrm>
            <a:off x="7349046" y="6465065"/>
            <a:ext cx="1890197" cy="338554"/>
          </a:xfrm>
          <a:prstGeom prst="rect">
            <a:avLst/>
          </a:prstGeom>
          <a:noFill/>
        </p:spPr>
        <p:txBody>
          <a:bodyPr wrap="none" rtlCol="0">
            <a:spAutoFit/>
          </a:bodyPr>
          <a:lstStyle/>
          <a:p>
            <a:r>
              <a:rPr lang="en-US" sz="1600" b="1" dirty="0" smtClean="0"/>
              <a:t>Photo: E. Zuroweste</a:t>
            </a:r>
            <a:endParaRPr lang="en-US" sz="1600" b="1" dirty="0"/>
          </a:p>
        </p:txBody>
      </p:sp>
    </p:spTree>
    <p:extLst>
      <p:ext uri="{BB962C8B-B14F-4D97-AF65-F5344CB8AC3E}">
        <p14:creationId xmlns:p14="http://schemas.microsoft.com/office/powerpoint/2010/main" val="25730268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134778"/>
            <a:ext cx="7093683" cy="923330"/>
          </a:xfrm>
          <a:prstGeom prst="rect">
            <a:avLst/>
          </a:prstGeom>
        </p:spPr>
        <p:txBody>
          <a:bodyPr vert="horz" wrap="square" lIns="0" tIns="0" rIns="0" bIns="0" rtlCol="0" anchor="b" anchorCtr="1">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t>Increasing Risks for All</a:t>
            </a:r>
          </a:p>
        </p:txBody>
      </p:sp>
      <p:sp>
        <p:nvSpPr>
          <p:cNvPr id="4" name="Rectangle 3"/>
          <p:cNvSpPr txBox="1">
            <a:spLocks noChangeArrowheads="1"/>
          </p:cNvSpPr>
          <p:nvPr/>
        </p:nvSpPr>
        <p:spPr>
          <a:xfrm>
            <a:off x="228600" y="1378634"/>
            <a:ext cx="8534400" cy="3717941"/>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Tx/>
              <a:buAutoNum type="arabicPeriod"/>
            </a:pPr>
            <a:r>
              <a:rPr lang="en-US" dirty="0" smtClean="0"/>
              <a:t>Failure to develop measures to prevent and treat TB everywhere threatens our ability to control the disease anywhere</a:t>
            </a:r>
          </a:p>
          <a:p>
            <a:pPr marL="514350" indent="-514350">
              <a:buFontTx/>
              <a:buAutoNum type="arabicPeriod"/>
            </a:pPr>
            <a:r>
              <a:rPr lang="en-US" dirty="0" smtClean="0"/>
              <a:t>The elimination of TB in the U.S. will depend increasingly on the elimination of TB among the non-US-born</a:t>
            </a:r>
          </a:p>
          <a:p>
            <a:pPr marL="514350" indent="-514350" algn="ctr">
              <a:buFontTx/>
              <a:buNone/>
            </a:pPr>
            <a:r>
              <a:rPr lang="en-US" sz="3600" dirty="0" smtClean="0"/>
              <a:t>TB ANYWHERE IS TB EVERYWHERE!</a:t>
            </a:r>
          </a:p>
        </p:txBody>
      </p:sp>
      <p:pic>
        <p:nvPicPr>
          <p:cNvPr id="6" name="Picture 2" descr="http://www.oucom.ohiou.edu/tdi/2012Site/Diseases_Info/Topics_International_Health/Images/fig80_stopTB.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7600" y="4953000"/>
            <a:ext cx="2000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8983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304800" y="304800"/>
            <a:ext cx="8229600" cy="1143000"/>
          </a:xfrm>
        </p:spPr>
        <p:txBody>
          <a:bodyPr/>
          <a:lstStyle/>
          <a:p>
            <a:pPr eaLnBrk="1" hangingPunct="1"/>
            <a:r>
              <a:rPr lang="en-US" altLang="en-US" dirty="0" smtClean="0">
                <a:solidFill>
                  <a:srgbClr val="F7F7F7"/>
                </a:solidFill>
              </a:rPr>
              <a:t>Contact Us</a:t>
            </a:r>
          </a:p>
        </p:txBody>
      </p:sp>
      <p:sp>
        <p:nvSpPr>
          <p:cNvPr id="275459" name="Rectangle 3"/>
          <p:cNvSpPr>
            <a:spLocks noGrp="1" noChangeArrowheads="1"/>
          </p:cNvSpPr>
          <p:nvPr>
            <p:ph type="body" idx="1"/>
          </p:nvPr>
        </p:nvSpPr>
        <p:spPr/>
        <p:txBody>
          <a:bodyPr/>
          <a:lstStyle/>
          <a:p>
            <a:pPr eaLnBrk="1" hangingPunct="1">
              <a:lnSpc>
                <a:spcPct val="80000"/>
              </a:lnSpc>
            </a:pPr>
            <a:r>
              <a:rPr lang="en-US" altLang="en-US" sz="2400" dirty="0" smtClean="0">
                <a:solidFill>
                  <a:schemeClr val="bg1"/>
                </a:solidFill>
              </a:rPr>
              <a:t>Health Network telephone:  </a:t>
            </a:r>
          </a:p>
          <a:p>
            <a:pPr eaLnBrk="1" hangingPunct="1">
              <a:lnSpc>
                <a:spcPct val="80000"/>
              </a:lnSpc>
              <a:buFontTx/>
              <a:buNone/>
            </a:pPr>
            <a:r>
              <a:rPr lang="en-US" altLang="en-US" sz="2400" dirty="0" smtClean="0">
                <a:solidFill>
                  <a:schemeClr val="bg1"/>
                </a:solidFill>
              </a:rPr>
              <a:t>				 800-825-8205 (U.S.)</a:t>
            </a:r>
          </a:p>
          <a:p>
            <a:pPr eaLnBrk="1" hangingPunct="1">
              <a:lnSpc>
                <a:spcPct val="80000"/>
              </a:lnSpc>
              <a:buFontTx/>
              <a:buNone/>
            </a:pPr>
            <a:r>
              <a:rPr lang="en-US" altLang="en-US" sz="2400" dirty="0" smtClean="0">
                <a:solidFill>
                  <a:schemeClr val="bg1"/>
                </a:solidFill>
              </a:rPr>
              <a:t>				 01-800-681-9508 (from Mexico)</a:t>
            </a:r>
          </a:p>
          <a:p>
            <a:pPr eaLnBrk="1" hangingPunct="1">
              <a:lnSpc>
                <a:spcPct val="80000"/>
              </a:lnSpc>
              <a:buFontTx/>
              <a:buNone/>
            </a:pPr>
            <a:endParaRPr lang="en-US" altLang="en-US" sz="2400" dirty="0" smtClean="0">
              <a:solidFill>
                <a:schemeClr val="bg1"/>
              </a:solidFill>
            </a:endParaRPr>
          </a:p>
          <a:p>
            <a:pPr eaLnBrk="1" hangingPunct="1">
              <a:lnSpc>
                <a:spcPct val="80000"/>
              </a:lnSpc>
            </a:pPr>
            <a:r>
              <a:rPr lang="en-US" altLang="en-US" sz="2400" dirty="0" smtClean="0">
                <a:solidFill>
                  <a:schemeClr val="bg1"/>
                </a:solidFill>
              </a:rPr>
              <a:t>Health Network fax:  512-327-6140</a:t>
            </a:r>
          </a:p>
          <a:p>
            <a:pPr eaLnBrk="1" hangingPunct="1">
              <a:lnSpc>
                <a:spcPct val="80000"/>
              </a:lnSpc>
            </a:pPr>
            <a:endParaRPr lang="en-US" altLang="en-US" sz="2400" dirty="0" smtClean="0">
              <a:solidFill>
                <a:schemeClr val="bg1"/>
              </a:solidFill>
            </a:endParaRPr>
          </a:p>
          <a:p>
            <a:pPr eaLnBrk="1" hangingPunct="1">
              <a:lnSpc>
                <a:spcPct val="80000"/>
              </a:lnSpc>
            </a:pPr>
            <a:r>
              <a:rPr lang="en-US" altLang="en-US" sz="2400" dirty="0" smtClean="0">
                <a:solidFill>
                  <a:schemeClr val="bg1"/>
                </a:solidFill>
              </a:rPr>
              <a:t>MCN website:  </a:t>
            </a:r>
            <a:r>
              <a:rPr lang="en-US" altLang="en-US" sz="2400" dirty="0" smtClean="0">
                <a:solidFill>
                  <a:schemeClr val="bg1"/>
                </a:solidFill>
                <a:hlinkClick r:id="rId3"/>
              </a:rPr>
              <a:t>http://www.migrantclinician.org/</a:t>
            </a:r>
            <a:endParaRPr lang="en-US" altLang="en-US" sz="2400" dirty="0" smtClean="0">
              <a:solidFill>
                <a:schemeClr val="bg1"/>
              </a:solidFill>
            </a:endParaRPr>
          </a:p>
          <a:p>
            <a:pPr eaLnBrk="1" hangingPunct="1">
              <a:lnSpc>
                <a:spcPct val="80000"/>
              </a:lnSpc>
              <a:buFontTx/>
              <a:buNone/>
            </a:pPr>
            <a:endParaRPr lang="en-US" altLang="en-US" sz="2400" dirty="0" smtClean="0">
              <a:solidFill>
                <a:schemeClr val="bg1"/>
              </a:solidFill>
            </a:endParaRPr>
          </a:p>
          <a:p>
            <a:pPr eaLnBrk="1" hangingPunct="1">
              <a:lnSpc>
                <a:spcPct val="80000"/>
              </a:lnSpc>
            </a:pPr>
            <a:r>
              <a:rPr lang="en-US" altLang="en-US" sz="2400" dirty="0" smtClean="0">
                <a:solidFill>
                  <a:schemeClr val="bg1"/>
                </a:solidFill>
              </a:rPr>
              <a:t>If you have additional questions about the program, you may also contact</a:t>
            </a:r>
          </a:p>
          <a:p>
            <a:pPr marL="1371600" lvl="3" indent="0" eaLnBrk="1" hangingPunct="1">
              <a:lnSpc>
                <a:spcPct val="80000"/>
              </a:lnSpc>
              <a:buFontTx/>
              <a:buNone/>
            </a:pPr>
            <a:r>
              <a:rPr lang="en-US" altLang="en-US" sz="2400" dirty="0" smtClean="0">
                <a:solidFill>
                  <a:schemeClr val="bg1"/>
                </a:solidFill>
              </a:rPr>
              <a:t>Ricardo Garay:  512-579-4508 or        rgaray@migrantclinician.org</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dbabynos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a:xfrm>
            <a:off x="0" y="-1"/>
            <a:ext cx="9144000" cy="6539609"/>
          </a:xfrm>
          <a:prstGeom prst="rect">
            <a:avLst/>
          </a:prstGeom>
          <a:noFill/>
        </p:spPr>
      </p:pic>
      <p:sp>
        <p:nvSpPr>
          <p:cNvPr id="3" name="TextBox 2"/>
          <p:cNvSpPr txBox="1"/>
          <p:nvPr>
            <p:custDataLst>
              <p:tags r:id="rId2"/>
            </p:custDataLst>
          </p:nvPr>
        </p:nvSpPr>
        <p:spPr>
          <a:xfrm>
            <a:off x="6061746" y="228600"/>
            <a:ext cx="3082254" cy="1200329"/>
          </a:xfrm>
          <a:prstGeom prst="rect">
            <a:avLst/>
          </a:prstGeom>
          <a:noFill/>
        </p:spPr>
        <p:txBody>
          <a:bodyPr wrap="none" rtlCol="0">
            <a:spAutoFit/>
          </a:bodyPr>
          <a:lstStyle/>
          <a:p>
            <a:r>
              <a:rPr lang="en-US" sz="7200" dirty="0" smtClean="0"/>
              <a:t>Contact</a:t>
            </a:r>
            <a:endParaRPr lang="en-US" sz="7200" dirty="0"/>
          </a:p>
        </p:txBody>
      </p:sp>
      <p:sp>
        <p:nvSpPr>
          <p:cNvPr id="4" name="TextBox 3"/>
          <p:cNvSpPr txBox="1"/>
          <p:nvPr>
            <p:custDataLst>
              <p:tags r:id="rId3"/>
            </p:custDataLst>
          </p:nvPr>
        </p:nvSpPr>
        <p:spPr>
          <a:xfrm>
            <a:off x="2345" y="5780782"/>
            <a:ext cx="9144000" cy="1077218"/>
          </a:xfrm>
          <a:prstGeom prst="rect">
            <a:avLst/>
          </a:prstGeom>
          <a:solidFill>
            <a:srgbClr val="336699"/>
          </a:solidFill>
        </p:spPr>
        <p:txBody>
          <a:bodyPr wrap="square" rtlCol="0">
            <a:spAutoFit/>
          </a:bodyPr>
          <a:lstStyle/>
          <a:p>
            <a:pPr algn="ctr"/>
            <a:r>
              <a:rPr lang="en-US" sz="3200" dirty="0" smtClean="0">
                <a:solidFill>
                  <a:schemeClr val="bg1"/>
                </a:solidFill>
              </a:rPr>
              <a:t>Ed Zuroweste, MD   814-571-7395 ezuroweste@migrantclinician.org</a:t>
            </a:r>
            <a:endParaRPr lang="en-US" sz="3200" dirty="0">
              <a:solidFill>
                <a:schemeClr val="bg1"/>
              </a:solidFill>
            </a:endParaRPr>
          </a:p>
        </p:txBody>
      </p:sp>
      <p:sp>
        <p:nvSpPr>
          <p:cNvPr id="5" name="Rectangle 7"/>
          <p:cNvSpPr>
            <a:spLocks noChangeArrowheads="1"/>
          </p:cNvSpPr>
          <p:nvPr>
            <p:custDataLst>
              <p:tags r:id="rId4"/>
            </p:custDataLst>
          </p:nvPr>
        </p:nvSpPr>
        <p:spPr bwMode="auto">
          <a:xfrm>
            <a:off x="7876189" y="5503783"/>
            <a:ext cx="12565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dirty="0" smtClean="0">
                <a:solidFill>
                  <a:schemeClr val="bg1"/>
                </a:solidFill>
                <a:ea typeface="ＭＳ Ｐゴシック" pitchFamily="34" charset="-128"/>
              </a:rPr>
              <a:t>© Candace Kugel</a:t>
            </a:r>
            <a:endParaRPr lang="en-US" sz="1200" dirty="0">
              <a:solidFill>
                <a:schemeClr val="bg1"/>
              </a:solidFill>
              <a:ea typeface="ＭＳ Ｐゴシック" pitchFamily="34" charset="-128"/>
            </a:endParaRPr>
          </a:p>
        </p:txBody>
      </p:sp>
    </p:spTree>
    <p:custDataLst>
      <p:tags r:id="rId1"/>
    </p:custDataLst>
    <p:extLst>
      <p:ext uri="{BB962C8B-B14F-4D97-AF65-F5344CB8AC3E}">
        <p14:creationId xmlns:p14="http://schemas.microsoft.com/office/powerpoint/2010/main" val="1489799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1143000"/>
          </a:xfrm>
        </p:spPr>
        <p:txBody>
          <a:bodyPr>
            <a:normAutofit/>
          </a:bodyPr>
          <a:lstStyle/>
          <a:p>
            <a:pPr algn="l"/>
            <a:r>
              <a:rPr lang="en-US" dirty="0" smtClean="0"/>
              <a:t>Global Burden of TB, 2015</a:t>
            </a:r>
            <a:br>
              <a:rPr lang="en-US" dirty="0" smtClean="0"/>
            </a:br>
            <a:r>
              <a:rPr lang="en-US" sz="2200" dirty="0" smtClean="0"/>
              <a:t>WHO Global TB Report, 2015</a:t>
            </a:r>
            <a:endParaRPr lang="en-US" sz="2200" dirty="0"/>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val="890617466"/>
              </p:ext>
            </p:extLst>
          </p:nvPr>
        </p:nvGraphicFramePr>
        <p:xfrm>
          <a:off x="457200" y="1219200"/>
          <a:ext cx="8229600" cy="34594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solidFill>
                      <a:schemeClr val="bg1"/>
                    </a:solidFill>
                  </a:tcPr>
                </a:tc>
                <a:tc>
                  <a:txBody>
                    <a:bodyPr/>
                    <a:lstStyle/>
                    <a:p>
                      <a:pPr algn="ctr"/>
                      <a:r>
                        <a:rPr lang="en-US" sz="2000" dirty="0" smtClean="0"/>
                        <a:t>Estimated Number of Cases</a:t>
                      </a:r>
                      <a:endParaRPr lang="en-US" sz="2000" dirty="0"/>
                    </a:p>
                  </a:txBody>
                  <a:tcPr/>
                </a:tc>
                <a:tc>
                  <a:txBody>
                    <a:bodyPr/>
                    <a:lstStyle/>
                    <a:p>
                      <a:pPr algn="ctr"/>
                      <a:r>
                        <a:rPr lang="en-US" sz="2000" dirty="0" smtClean="0"/>
                        <a:t>Estimated Number of Deaths</a:t>
                      </a:r>
                      <a:endParaRPr lang="en-US" sz="2000" dirty="0"/>
                    </a:p>
                  </a:txBody>
                  <a:tcPr/>
                </a:tc>
              </a:tr>
              <a:tr h="899160">
                <a:tc>
                  <a:txBody>
                    <a:bodyPr/>
                    <a:lstStyle/>
                    <a:p>
                      <a:r>
                        <a:rPr lang="en-US" sz="2000" b="1" dirty="0" smtClean="0">
                          <a:solidFill>
                            <a:schemeClr val="bg1"/>
                          </a:solidFill>
                        </a:rPr>
                        <a:t>All forms of TB</a:t>
                      </a:r>
                      <a:endParaRPr lang="en-US" sz="2000" b="1" dirty="0">
                        <a:solidFill>
                          <a:schemeClr val="bg1"/>
                        </a:solidFill>
                      </a:endParaRPr>
                    </a:p>
                  </a:txBody>
                  <a:tcPr>
                    <a:solidFill>
                      <a:schemeClr val="accent3">
                        <a:lumMod val="75000"/>
                      </a:schemeClr>
                    </a:solidFill>
                  </a:tcPr>
                </a:tc>
                <a:tc>
                  <a:txBody>
                    <a:bodyPr/>
                    <a:lstStyle/>
                    <a:p>
                      <a:pPr algn="ctr"/>
                      <a:r>
                        <a:rPr lang="en-US" dirty="0" smtClean="0"/>
                        <a:t>9.6</a:t>
                      </a:r>
                      <a:r>
                        <a:rPr lang="en-US" baseline="0" dirty="0" smtClean="0"/>
                        <a:t> </a:t>
                      </a:r>
                      <a:r>
                        <a:rPr lang="en-US" dirty="0" smtClean="0"/>
                        <a:t>million</a:t>
                      </a:r>
                      <a:endParaRPr lang="en-US" dirty="0"/>
                    </a:p>
                  </a:txBody>
                  <a:tcPr anchor="ctr"/>
                </a:tc>
                <a:tc>
                  <a:txBody>
                    <a:bodyPr/>
                    <a:lstStyle/>
                    <a:p>
                      <a:pPr algn="ctr"/>
                      <a:r>
                        <a:rPr lang="en-US" sz="2000" b="1" dirty="0" smtClean="0"/>
                        <a:t>1.5</a:t>
                      </a:r>
                      <a:r>
                        <a:rPr lang="en-US" sz="2000" b="1" baseline="0" dirty="0" smtClean="0"/>
                        <a:t> million*</a:t>
                      </a:r>
                      <a:endParaRPr lang="en-US" sz="2000" b="1" dirty="0" smtClean="0"/>
                    </a:p>
                  </a:txBody>
                  <a:tcPr anchor="ctr"/>
                </a:tc>
              </a:tr>
              <a:tr h="370840">
                <a:tc>
                  <a:txBody>
                    <a:bodyPr/>
                    <a:lstStyle/>
                    <a:p>
                      <a:r>
                        <a:rPr lang="en-US" sz="2000" b="1" dirty="0" smtClean="0">
                          <a:solidFill>
                            <a:schemeClr val="bg1"/>
                          </a:solidFill>
                        </a:rPr>
                        <a:t>HIV-Associated TB</a:t>
                      </a:r>
                      <a:endParaRPr lang="en-US" sz="2000" b="1" dirty="0">
                        <a:solidFill>
                          <a:schemeClr val="bg1"/>
                        </a:solidFill>
                      </a:endParaRPr>
                    </a:p>
                  </a:txBody>
                  <a:tcPr>
                    <a:solidFill>
                      <a:schemeClr val="accent3">
                        <a:lumMod val="75000"/>
                      </a:schemeClr>
                    </a:solidFill>
                  </a:tcPr>
                </a:tc>
                <a:tc>
                  <a:txBody>
                    <a:bodyPr/>
                    <a:lstStyle/>
                    <a:p>
                      <a:pPr algn="ctr"/>
                      <a:r>
                        <a:rPr lang="en-US" dirty="0" smtClean="0"/>
                        <a:t>1.2 million (12%)</a:t>
                      </a:r>
                      <a:endParaRPr lang="en-US" dirty="0"/>
                    </a:p>
                  </a:txBody>
                  <a:tcPr anchor="ctr"/>
                </a:tc>
                <a:tc>
                  <a:txBody>
                    <a:bodyPr/>
                    <a:lstStyle/>
                    <a:p>
                      <a:pPr algn="ctr"/>
                      <a:endParaRPr lang="en-US" dirty="0" smtClean="0"/>
                    </a:p>
                    <a:p>
                      <a:pPr algn="ctr"/>
                      <a:r>
                        <a:rPr lang="en-US" sz="2000" b="1" dirty="0" smtClean="0"/>
                        <a:t>400,000</a:t>
                      </a:r>
                    </a:p>
                    <a:p>
                      <a:pPr algn="ctr"/>
                      <a:endParaRPr lang="en-US" dirty="0"/>
                    </a:p>
                  </a:txBody>
                  <a:tcPr anchor="ctr"/>
                </a:tc>
              </a:tr>
              <a:tr h="370840">
                <a:tc>
                  <a:txBody>
                    <a:bodyPr/>
                    <a:lstStyle/>
                    <a:p>
                      <a:r>
                        <a:rPr lang="en-US" sz="2000" b="1" dirty="0" smtClean="0">
                          <a:solidFill>
                            <a:schemeClr val="bg1"/>
                          </a:solidFill>
                        </a:rPr>
                        <a:t>Multidrug-resistant TB (MDR-TB)</a:t>
                      </a:r>
                      <a:endParaRPr lang="en-US" sz="2000" b="1" dirty="0">
                        <a:solidFill>
                          <a:schemeClr val="bg1"/>
                        </a:solidFill>
                      </a:endParaRPr>
                    </a:p>
                  </a:txBody>
                  <a:tcPr>
                    <a:solidFill>
                      <a:schemeClr val="accent3">
                        <a:lumMod val="75000"/>
                      </a:schemeClr>
                    </a:solidFill>
                  </a:tcPr>
                </a:tc>
                <a:tc>
                  <a:txBody>
                    <a:bodyPr/>
                    <a:lstStyle/>
                    <a:p>
                      <a:pPr algn="ctr"/>
                      <a:r>
                        <a:rPr lang="en-US" dirty="0" smtClean="0"/>
                        <a:t>480,000</a:t>
                      </a:r>
                      <a:endParaRPr lang="en-US" dirty="0"/>
                    </a:p>
                  </a:txBody>
                  <a:tcPr anchor="ctr"/>
                </a:tc>
                <a:tc>
                  <a:txBody>
                    <a:bodyPr/>
                    <a:lstStyle/>
                    <a:p>
                      <a:pPr algn="ctr"/>
                      <a:endParaRPr lang="en-US" dirty="0" smtClean="0"/>
                    </a:p>
                    <a:p>
                      <a:pPr algn="ctr"/>
                      <a:r>
                        <a:rPr lang="en-US" dirty="0" smtClean="0"/>
                        <a:t>~150,000</a:t>
                      </a:r>
                    </a:p>
                    <a:p>
                      <a:pPr algn="ctr"/>
                      <a:endParaRPr lang="en-US" dirty="0"/>
                    </a:p>
                  </a:txBody>
                  <a:tcPr anchor="ctr"/>
                </a:tc>
              </a:tr>
            </a:tbl>
          </a:graphicData>
        </a:graphic>
      </p:graphicFrame>
      <p:sp>
        <p:nvSpPr>
          <p:cNvPr id="5" name="Rectangle 14"/>
          <p:cNvSpPr>
            <a:spLocks noChangeArrowheads="1"/>
          </p:cNvSpPr>
          <p:nvPr>
            <p:custDataLst>
              <p:tags r:id="rId4"/>
            </p:custDataLst>
          </p:nvPr>
        </p:nvSpPr>
        <p:spPr bwMode="auto">
          <a:xfrm>
            <a:off x="-11723" y="4722262"/>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l" eaLnBrk="1" hangingPunct="1">
              <a:buFont typeface="Arial" panose="020B0604020202020204" pitchFamily="34" charset="0"/>
              <a:buChar char="•"/>
            </a:pPr>
            <a:r>
              <a:rPr lang="en-US" sz="2400" dirty="0">
                <a:latin typeface="Calibri" pitchFamily="34" charset="0"/>
              </a:rPr>
              <a:t>Approx. 1/3 of the world (2 billion people) is infected with </a:t>
            </a:r>
            <a:r>
              <a:rPr lang="en-US" sz="2400" i="1" dirty="0" smtClean="0">
                <a:latin typeface="Calibri" pitchFamily="34" charset="0"/>
              </a:rPr>
              <a:t>M.tb</a:t>
            </a:r>
            <a:endParaRPr lang="en-US" sz="2400" i="1" dirty="0">
              <a:latin typeface="Calibri" pitchFamily="34" charset="0"/>
            </a:endParaRPr>
          </a:p>
          <a:p>
            <a:pPr marL="342900" indent="-342900">
              <a:buFont typeface="Arial" panose="020B0604020202020204" pitchFamily="34" charset="0"/>
              <a:buChar char="•"/>
            </a:pPr>
            <a:r>
              <a:rPr lang="en-US" sz="2400" dirty="0" smtClean="0"/>
              <a:t>Estimated </a:t>
            </a:r>
            <a:r>
              <a:rPr lang="en-US" sz="2400" dirty="0"/>
              <a:t>that </a:t>
            </a:r>
            <a:r>
              <a:rPr lang="en-US" sz="2400" dirty="0" smtClean="0"/>
              <a:t>43 million lives </a:t>
            </a:r>
            <a:r>
              <a:rPr lang="en-US" sz="2400" dirty="0"/>
              <a:t>were saved between 2000 and </a:t>
            </a:r>
            <a:r>
              <a:rPr lang="en-US" sz="2400" dirty="0" smtClean="0"/>
              <a:t>2014 </a:t>
            </a:r>
            <a:r>
              <a:rPr lang="en-US" sz="2400" dirty="0"/>
              <a:t>through </a:t>
            </a:r>
            <a:r>
              <a:rPr lang="en-US" sz="2400" dirty="0" smtClean="0"/>
              <a:t>effective diagnosis </a:t>
            </a:r>
            <a:r>
              <a:rPr lang="en-US" sz="2400" dirty="0"/>
              <a:t>and </a:t>
            </a:r>
            <a:r>
              <a:rPr lang="en-US" sz="2400" dirty="0" smtClean="0"/>
              <a:t>treatment</a:t>
            </a:r>
          </a:p>
          <a:p>
            <a:pPr marL="342900" indent="-342900">
              <a:buFont typeface="Arial" panose="020B0604020202020204" pitchFamily="34" charset="0"/>
              <a:buChar char="•"/>
            </a:pPr>
            <a:r>
              <a:rPr lang="en-US" sz="2400" dirty="0" smtClean="0"/>
              <a:t>*In Children 1,000,000 cases and 140,000 deaths a year</a:t>
            </a:r>
          </a:p>
          <a:p>
            <a:pPr marL="342900" indent="-342900">
              <a:buFont typeface="Arial" panose="020B0604020202020204" pitchFamily="34" charset="0"/>
              <a:buChar char="•"/>
            </a:pPr>
            <a:r>
              <a:rPr lang="en-US" sz="2400" i="1" dirty="0" smtClean="0">
                <a:latin typeface="Calibri" pitchFamily="34" charset="0"/>
              </a:rPr>
              <a:t>**</a:t>
            </a:r>
            <a:r>
              <a:rPr lang="en-US" sz="2400" i="1" dirty="0">
                <a:latin typeface="Calibri" pitchFamily="34" charset="0"/>
              </a:rPr>
              <a:t>Fewer than 25% of those thought to have MDR TB were detected</a:t>
            </a:r>
            <a:r>
              <a:rPr lang="en-US" sz="2400" dirty="0">
                <a:latin typeface="Calibri" pitchFamily="34" charset="0"/>
              </a:rPr>
              <a:t> </a:t>
            </a:r>
          </a:p>
          <a:p>
            <a:pPr marL="342900" indent="-342900" algn="l" eaLnBrk="1" hangingPunct="1">
              <a:buFont typeface="Arial" panose="020B0604020202020204" pitchFamily="34" charset="0"/>
              <a:buChar char="•"/>
            </a:pPr>
            <a:endParaRPr lang="en-US" sz="2400" dirty="0">
              <a:latin typeface="Calibri" pitchFamily="34" charset="0"/>
            </a:endParaRPr>
          </a:p>
        </p:txBody>
      </p:sp>
      <p:sp>
        <p:nvSpPr>
          <p:cNvPr id="6" name="Text Box 15"/>
          <p:cNvSpPr txBox="1">
            <a:spLocks noChangeArrowheads="1"/>
          </p:cNvSpPr>
          <p:nvPr>
            <p:custDataLst>
              <p:tags r:id="rId5"/>
            </p:custDataLst>
          </p:nvPr>
        </p:nvSpPr>
        <p:spPr bwMode="auto">
          <a:xfrm>
            <a:off x="5780088" y="6379285"/>
            <a:ext cx="3363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r" eaLnBrk="1" hangingPunct="1"/>
            <a:r>
              <a:rPr lang="en-GB" sz="2400" b="1" dirty="0">
                <a:solidFill>
                  <a:srgbClr val="336699"/>
                </a:solidFill>
                <a:latin typeface="Calibri" pitchFamily="34" charset="0"/>
              </a:rPr>
              <a:t>*</a:t>
            </a:r>
            <a:r>
              <a:rPr lang="en-GB" sz="1600" b="1" dirty="0">
                <a:solidFill>
                  <a:srgbClr val="336699"/>
                </a:solidFill>
                <a:latin typeface="Calibri" pitchFamily="34" charset="0"/>
              </a:rPr>
              <a:t>including deaths among PLHIV</a:t>
            </a:r>
          </a:p>
        </p:txBody>
      </p:sp>
    </p:spTree>
    <p:custDataLst>
      <p:tags r:id="rId1"/>
    </p:custDataLst>
    <p:extLst>
      <p:ext uri="{BB962C8B-B14F-4D97-AF65-F5344CB8AC3E}">
        <p14:creationId xmlns:p14="http://schemas.microsoft.com/office/powerpoint/2010/main" val="2527856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b="1" dirty="0" smtClean="0"/>
              <a:t>2015 Tuberculosis Surpassed HIV as the Leading Cause of Death by Infectious Disease</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76400" y="2334125"/>
            <a:ext cx="5830641" cy="4525963"/>
          </a:xfrm>
        </p:spPr>
      </p:pic>
    </p:spTree>
    <p:extLst>
      <p:ext uri="{BB962C8B-B14F-4D97-AF65-F5344CB8AC3E}">
        <p14:creationId xmlns:p14="http://schemas.microsoft.com/office/powerpoint/2010/main" val="12243730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property id=&quot;20141&quot; value=&quot;ChronicInfDisWebApr2013_V3&quot;/&gt;&lt;property id=&quot;20144&quot; value=&quot;1&quot;/&gt;&lt;property id=&quot;20146&quot; value=&quot;0&quot;/&gt;&lt;property id=&quot;20147&quot; value=&quot;0&quot;/&gt;&lt;property id=&quot;20148&quot; value=&quot;5&quot;/&gt;&lt;property id=&quot;20184&quot; value=&quot;7&quot;/&gt;&lt;property id=&quot;20191&quot; value=&quot;Migrant Clinicians Network&quot;/&gt;&lt;property id=&quot;20192&quot; value=&quot;https://migrantclinician.adobeconnect.com&quot;/&gt;&lt;property id=&quot;20193&quot; value=&quot;0&quot;/&gt;&lt;property id=&quot;20250&quot; value=&quot;6&quot;/&gt;&lt;property id=&quot;20251&quot; value=&quot;0&quot;/&gt;&lt;property id=&quot;20259&quot; value=&quot;0&quot;/&gt;&lt;property id=&quot;20262&quot; value=&quot;1169717861&quot;/&gt;&lt;property id=&quot;20700&quot; value=&quot;0&quot;/&gt;&lt;object type=&quot;2&quot; unique_id=&quot;27234&quot;&gt;&lt;object type=&quot;3&quot; unique_id=&quot;27248&quot;&gt;&lt;property id=&quot;20148&quot; value=&quot;5&quot;/&gt;&lt;property id=&quot;20300&quot; value=&quot;Slide 1&quot;/&gt;&lt;property id=&quot;20303&quot; value=&quot;-1&quot;/&gt;&lt;property id=&quot;20307&quot; value=&quot;257&quot;/&gt;&lt;property id=&quot;20309&quot; value=&quot;-1&quot;/&gt;&lt;/object&gt;&lt;object type=&quot;3&quot; unique_id=&quot;27249&quot;&gt;&lt;property id=&quot;20148&quot; value=&quot;5&quot;/&gt;&lt;property id=&quot;20300&quot; value=&quot;Slide 2&quot;/&gt;&lt;property id=&quot;20303&quot; value=&quot;-1&quot;/&gt;&lt;property id=&quot;20307&quot; value=&quot;258&quot;/&gt;&lt;property id=&quot;20309&quot; value=&quot;-1&quot;/&gt;&lt;/object&gt;&lt;object type=&quot;3&quot; unique_id=&quot;27336&quot;&gt;&lt;property id=&quot;20148&quot; value=&quot;5&quot;/&gt;&lt;property id=&quot;20300&quot; value=&quot;Slide 3&quot;/&gt;&lt;property id=&quot;20303&quot; value=&quot;-1&quot;/&gt;&lt;property id=&quot;20307&quot; value=&quot;259&quot;/&gt;&lt;property id=&quot;20309&quot; value=&quot;-1&quot;/&gt;&lt;/object&gt;&lt;object type=&quot;3&quot; unique_id=&quot;27337&quot;&gt;&lt;property id=&quot;20148&quot; value=&quot;5&quot;/&gt;&lt;property id=&quot;20300&quot; value=&quot;Slide 4&quot;/&gt;&lt;property id=&quot;20303&quot; value=&quot;-1&quot;/&gt;&lt;property id=&quot;20307&quot; value=&quot;260&quot;/&gt;&lt;property id=&quot;20309&quot; value=&quot;-1&quot;/&gt;&lt;/object&gt;&lt;object type=&quot;3&quot; unique_id=&quot;27338&quot;&gt;&lt;property id=&quot;20148&quot; value=&quot;5&quot;/&gt;&lt;property id=&quot;20300&quot; value=&quot;Slide 5&quot;/&gt;&lt;property id=&quot;20303&quot; value=&quot;-1&quot;/&gt;&lt;property id=&quot;20307&quot; value=&quot;261&quot;/&gt;&lt;property id=&quot;20309&quot; value=&quot;-1&quot;/&gt;&lt;/object&gt;&lt;object type=&quot;3&quot; unique_id=&quot;27339&quot;&gt;&lt;property id=&quot;20148&quot; value=&quot;5&quot;/&gt;&lt;property id=&quot;20300&quot; value=&quot;Slide 6&quot;/&gt;&lt;property id=&quot;20303&quot; value=&quot;-1&quot;/&gt;&lt;property id=&quot;20307&quot; value=&quot;262&quot;/&gt;&lt;property id=&quot;20309&quot; value=&quot;-1&quot;/&gt;&lt;/object&gt;&lt;object type=&quot;3&quot; unique_id=&quot;27340&quot;&gt;&lt;property id=&quot;20148&quot; value=&quot;5&quot;/&gt;&lt;property id=&quot;20300&quot; value=&quot;Slide 7&quot;/&gt;&lt;property id=&quot;20303&quot; value=&quot;-1&quot;/&gt;&lt;property id=&quot;20307&quot; value=&quot;263&quot;/&gt;&lt;property id=&quot;20309&quot; value=&quot;-1&quot;/&gt;&lt;/object&gt;&lt;object type=&quot;3&quot; unique_id=&quot;27341&quot;&gt;&lt;property id=&quot;20148&quot; value=&quot;5&quot;/&gt;&lt;property id=&quot;20300&quot; value=&quot;Slide 8&quot;/&gt;&lt;property id=&quot;20303&quot; value=&quot;-1&quot;/&gt;&lt;property id=&quot;20307&quot; value=&quot;264&quot;/&gt;&lt;property id=&quot;20309&quot; value=&quot;-1&quot;/&gt;&lt;/object&gt;&lt;object type=&quot;3&quot; unique_id=&quot;27342&quot;&gt;&lt;property id=&quot;20148&quot; value=&quot;5&quot;/&gt;&lt;property id=&quot;20300&quot; value=&quot;Slide 9&quot;/&gt;&lt;property id=&quot;20303&quot; value=&quot;-1&quot;/&gt;&lt;property id=&quot;20307&quot; value=&quot;265&quot;/&gt;&lt;property id=&quot;20309&quot; value=&quot;-1&quot;/&gt;&lt;/object&gt;&lt;object type=&quot;3&quot; unique_id=&quot;27343&quot;&gt;&lt;property id=&quot;20148&quot; value=&quot;5&quot;/&gt;&lt;property id=&quot;20300&quot; value=&quot;Slide 10&quot;/&gt;&lt;property id=&quot;20303&quot; value=&quot;-1&quot;/&gt;&lt;property id=&quot;20307&quot; value=&quot;266&quot;/&gt;&lt;property id=&quot;20309&quot; value=&quot;-1&quot;/&gt;&lt;/object&gt;&lt;object type=&quot;3&quot; unique_id=&quot;27344&quot;&gt;&lt;property id=&quot;20148&quot; value=&quot;5&quot;/&gt;&lt;property id=&quot;20300&quot; value=&quot;Slide 11&quot;/&gt;&lt;property id=&quot;20303&quot; value=&quot;-1&quot;/&gt;&lt;property id=&quot;20307&quot; value=&quot;267&quot;/&gt;&lt;property id=&quot;20309&quot; value=&quot;-1&quot;/&gt;&lt;/object&gt;&lt;object type=&quot;3&quot; unique_id=&quot;27345&quot;&gt;&lt;property id=&quot;20148&quot; value=&quot;5&quot;/&gt;&lt;property id=&quot;20300&quot; value=&quot;Slide 12&quot;/&gt;&lt;property id=&quot;20303&quot; value=&quot;-1&quot;/&gt;&lt;property id=&quot;20307&quot; value=&quot;268&quot;/&gt;&lt;property id=&quot;20309&quot; value=&quot;-1&quot;/&gt;&lt;/object&gt;&lt;object type=&quot;3&quot; unique_id=&quot;27346&quot;&gt;&lt;property id=&quot;20148&quot; value=&quot;5&quot;/&gt;&lt;property id=&quot;20300&quot; value=&quot;Slide 13&quot;/&gt;&lt;property id=&quot;20303&quot; value=&quot;-1&quot;/&gt;&lt;property id=&quot;20307&quot; value=&quot;269&quot;/&gt;&lt;property id=&quot;20309&quot; value=&quot;-1&quot;/&gt;&lt;/object&gt;&lt;object type=&quot;3&quot; unique_id=&quot;27347&quot;&gt;&lt;property id=&quot;20148&quot; value=&quot;5&quot;/&gt;&lt;property id=&quot;20300&quot; value=&quot;Slide 14&quot;/&gt;&lt;property id=&quot;20303&quot; value=&quot;-1&quot;/&gt;&lt;property id=&quot;20307&quot; value=&quot;270&quot;/&gt;&lt;property id=&quot;20309&quot; value=&quot;-1&quot;/&gt;&lt;/object&gt;&lt;object type=&quot;3&quot; unique_id=&quot;27348&quot;&gt;&lt;property id=&quot;20148&quot; value=&quot;5&quot;/&gt;&lt;property id=&quot;20300&quot; value=&quot;Slide 15&quot;/&gt;&lt;property id=&quot;20303&quot; value=&quot;-1&quot;/&gt;&lt;property id=&quot;20307&quot; value=&quot;271&quot;/&gt;&lt;property id=&quot;20309&quot; value=&quot;-1&quot;/&gt;&lt;/object&gt;&lt;object type=&quot;3&quot; unique_id=&quot;27349&quot;&gt;&lt;property id=&quot;20148&quot; value=&quot;5&quot;/&gt;&lt;property id=&quot;20300&quot; value=&quot;Slide 16&quot;/&gt;&lt;property id=&quot;20303&quot; value=&quot;-1&quot;/&gt;&lt;property id=&quot;20307&quot; value=&quot;272&quot;/&gt;&lt;property id=&quot;20309&quot; value=&quot;-1&quot;/&gt;&lt;/object&gt;&lt;object type=&quot;3&quot; unique_id=&quot;27350&quot;&gt;&lt;property id=&quot;20148&quot; value=&quot;5&quot;/&gt;&lt;property id=&quot;20300&quot; value=&quot;Slide 17&quot;/&gt;&lt;property id=&quot;20303&quot; value=&quot;-1&quot;/&gt;&lt;property id=&quot;20307&quot; value=&quot;273&quot;/&gt;&lt;property id=&quot;20309&quot; value=&quot;-1&quot;/&gt;&lt;/object&gt;&lt;object type=&quot;3&quot; unique_id=&quot;27427&quot;&gt;&lt;property id=&quot;20148&quot; value=&quot;5&quot;/&gt;&lt;property id=&quot;20300&quot; value=&quot;Slide 18 - &amp;quot;Trypanosoma Cruzi,&amp;quot;&quot;/&gt;&lt;property id=&quot;20303&quot; value=&quot;-1&quot;/&gt;&lt;property id=&quot;20307&quot; value=&quot;274&quot;/&gt;&lt;property id=&quot;20309&quot; value=&quot;-1&quot;/&gt;&lt;/object&gt;&lt;object type=&quot;3&quot; unique_id=&quot;27428&quot;&gt;&lt;property id=&quot;20148&quot; value=&quot;5&quot;/&gt;&lt;property id=&quot;20300&quot; value=&quot;Slide 19&quot;/&gt;&lt;property id=&quot;20303&quot; value=&quot;-1&quot;/&gt;&lt;property id=&quot;20307&quot; value=&quot;275&quot;/&gt;&lt;property id=&quot;20309&quot; value=&quot;-1&quot;/&gt;&lt;/object&gt;&lt;object type=&quot;3&quot; unique_id=&quot;27597&quot;&gt;&lt;property id=&quot;20148&quot; value=&quot;5&quot;/&gt;&lt;property id=&quot;20300&quot; value=&quot;Slide 21&quot;/&gt;&lt;property id=&quot;20303&quot; value=&quot;-1&quot;/&gt;&lt;property id=&quot;20307&quot; value=&quot;276&quot;/&gt;&lt;property id=&quot;20309&quot; value=&quot;-1&quot;/&gt;&lt;/object&gt;&lt;object type=&quot;3&quot; unique_id=&quot;27598&quot;&gt;&lt;property id=&quot;20148&quot; value=&quot;5&quot;/&gt;&lt;property id=&quot;20300&quot; value=&quot;Slide 22 - &amp;quot;Case Report Virginia 2012&amp;quot;&quot;/&gt;&lt;property id=&quot;20303&quot; value=&quot;-1&quot;/&gt;&lt;property id=&quot;20307&quot; value=&quot;277&quot;/&gt;&lt;property id=&quot;20309&quot; value=&quot;-1&quot;/&gt;&lt;/object&gt;&lt;object type=&quot;3&quot; unique_id=&quot;27599&quot;&gt;&lt;property id=&quot;20148&quot; value=&quot;5&quot;/&gt;&lt;property id=&quot;20300&quot; value=&quot;Slide 23 - &amp;quot;Chagas’ Disease Acute Phase&amp;quot;&quot;/&gt;&lt;property id=&quot;20303&quot; value=&quot;-1&quot;/&gt;&lt;property id=&quot;20307&quot; value=&quot;278&quot;/&gt;&lt;property id=&quot;20309&quot; value=&quot;-1&quot;/&gt;&lt;/object&gt;&lt;object type=&quot;3&quot; unique_id=&quot;27600&quot;&gt;&lt;property id=&quot;20148&quot; value=&quot;5&quot;/&gt;&lt;property id=&quot;20300&quot; value=&quot;Slide 24 - &amp;quot;Chagas’ Disease Acute Phase&amp;quot;&quot;/&gt;&lt;property id=&quot;20303&quot; value=&quot;-1&quot;/&gt;&lt;property id=&quot;20307&quot; value=&quot;279&quot;/&gt;&lt;property id=&quot;20309&quot; value=&quot;-1&quot;/&gt;&lt;/object&gt;&lt;object type=&quot;3&quot; unique_id=&quot;27601&quot;&gt;&lt;property id=&quot;20148&quot; value=&quot;5&quot;/&gt;&lt;property id=&quot;20300&quot; value=&quot;Slide 25 - &amp;quot;Chagas’ Disease Chronic Phase&amp;quot;&quot;/&gt;&lt;property id=&quot;20303&quot; value=&quot;-1&quot;/&gt;&lt;property id=&quot;20307&quot; value=&quot;280&quot;/&gt;&lt;property id=&quot;20309&quot; value=&quot;-1&quot;/&gt;&lt;/object&gt;&lt;object type=&quot;3&quot; unique_id=&quot;27732&quot;&gt;&lt;property id=&quot;20148&quot; value=&quot;5&quot;/&gt;&lt;property id=&quot;20300&quot; value=&quot;Slide 26 - &amp;quot;Chagas’ Disease Chronic Phase&amp;quot;&quot;/&gt;&lt;property id=&quot;20303&quot; value=&quot;-1&quot;/&gt;&lt;property id=&quot;20307&quot; value=&quot;281&quot;/&gt;&lt;property id=&quot;20309&quot; value=&quot;-1&quot;/&gt;&lt;/object&gt;&lt;object type=&quot;3&quot; unique_id=&quot;27733&quot;&gt;&lt;property id=&quot;20148&quot; value=&quot;5&quot;/&gt;&lt;property id=&quot;20300&quot; value=&quot;Slide 27 - &amp;quot;Chagas’ Disease Chronic Phase&amp;quot;&quot;/&gt;&lt;property id=&quot;20303&quot; value=&quot;-1&quot;/&gt;&lt;property id=&quot;20307&quot; value=&quot;282&quot;/&gt;&lt;property id=&quot;20309&quot; value=&quot;-1&quot;/&gt;&lt;/object&gt;&lt;object type=&quot;3&quot; unique_id=&quot;27734&quot;&gt;&lt;property id=&quot;20148&quot; value=&quot;5&quot;/&gt;&lt;property id=&quot;20300&quot; value=&quot;Slide 28 - &amp;quot;Chagas Treatment&amp;quot;&quot;/&gt;&lt;property id=&quot;20303&quot; value=&quot;-1&quot;/&gt;&lt;property id=&quot;20307&quot; value=&quot;283&quot;/&gt;&lt;property id=&quot;20309&quot; value=&quot;-1&quot;/&gt;&lt;/object&gt;&lt;object type=&quot;3&quot; unique_id=&quot;27996&quot;&gt;&lt;property id=&quot;20148&quot; value=&quot;5&quot;/&gt;&lt;property id=&quot;20300&quot; value=&quot;Slide 29 - &amp;quot;Chagas’ Disease Treatment&amp;quot;&quot;/&gt;&lt;property id=&quot;20303&quot; value=&quot;-1&quot;/&gt;&lt;property id=&quot;20307&quot; value=&quot;284&quot;/&gt;&lt;property id=&quot;20309&quot; value=&quot;-1&quot;/&gt;&lt;/object&gt;&lt;object type=&quot;3&quot; unique_id=&quot;27997&quot;&gt;&lt;property id=&quot;20148&quot; value=&quot;5&quot;/&gt;&lt;property id=&quot;20300&quot; value=&quot;Slide 30 - &amp;quot;Chagas Treatment&amp;quot;&quot;/&gt;&lt;property id=&quot;20303&quot; value=&quot;-1&quot;/&gt;&lt;property id=&quot;20307&quot; value=&quot;285&quot;/&gt;&lt;property id=&quot;20309&quot; value=&quot;-1&quot;/&gt;&lt;/object&gt;&lt;object type=&quot;3&quot; unique_id=&quot;27998&quot;&gt;&lt;property id=&quot;20148&quot; value=&quot;5&quot;/&gt;&lt;property id=&quot;20300&quot; value=&quot;Slide 31&quot;/&gt;&lt;property id=&quot;20303&quot; value=&quot;-1&quot;/&gt;&lt;property id=&quot;20307&quot; value=&quot;286&quot;/&gt;&lt;property id=&quot;20309&quot; value=&quot;-1&quot;/&gt;&lt;/object&gt;&lt;object type=&quot;3&quot; unique_id=&quot;27999&quot;&gt;&lt;property id=&quot;20148&quot; value=&quot;5&quot;/&gt;&lt;property id=&quot;20300&quot; value=&quot;Slide 32 - &amp;quot;Dengue Fever&amp;quot;&quot;/&gt;&lt;property id=&quot;20303&quot; value=&quot;-1&quot;/&gt;&lt;property id=&quot;20307&quot; value=&quot;287&quot;/&gt;&lt;property id=&quot;20309&quot; value=&quot;-1&quot;/&gt;&lt;/object&gt;&lt;object type=&quot;3&quot; unique_id=&quot;28000&quot;&gt;&lt;property id=&quot;20148&quot; value=&quot;5&quot;/&gt;&lt;property id=&quot;20300&quot; value=&quot;Slide 33&quot;/&gt;&lt;property id=&quot;20303&quot; value=&quot;-1&quot;/&gt;&lt;property id=&quot;20307&quot; value=&quot;288&quot;/&gt;&lt;property id=&quot;20309&quot; value=&quot;-1&quot;/&gt;&lt;/object&gt;&lt;object type=&quot;3&quot; unique_id=&quot;28001&quot;&gt;&lt;property id=&quot;20148&quot; value=&quot;5&quot;/&gt;&lt;property id=&quot;20300&quot; value=&quot;Slide 35 - &amp;quot;Dengue&amp;quot;&quot;/&gt;&lt;property id=&quot;20303&quot; value=&quot;-1&quot;/&gt;&lt;property id=&quot;20307&quot; value=&quot;289&quot;/&gt;&lt;property id=&quot;20309&quot; value=&quot;-1&quot;/&gt;&lt;/object&gt;&lt;object type=&quot;3&quot; unique_id=&quot;28247&quot;&gt;&lt;property id=&quot;20148&quot; value=&quot;5&quot;/&gt;&lt;property id=&quot;20300&quot; value=&quot;Slide 36 - &amp;quot;Dengue&amp;quot;&quot;/&gt;&lt;property id=&quot;20303&quot; value=&quot;-1&quot;/&gt;&lt;property id=&quot;20307&quot; value=&quot;290&quot;/&gt;&lt;property id=&quot;20309&quot; value=&quot;-1&quot;/&gt;&lt;/object&gt;&lt;object type=&quot;3&quot; unique_id=&quot;28248&quot;&gt;&lt;property id=&quot;20148&quot; value=&quot;5&quot;/&gt;&lt;property id=&quot;20300&quot; value=&quot;Slide 37&quot;/&gt;&lt;property id=&quot;20303&quot; value=&quot;-1&quot;/&gt;&lt;property id=&quot;20307&quot; value=&quot;291&quot;/&gt;&lt;property id=&quot;20309&quot; value=&quot;-1&quot;/&gt;&lt;/object&gt;&lt;object type=&quot;3&quot; unique_id=&quot;28250&quot;&gt;&lt;property id=&quot;20148&quot; value=&quot;5&quot;/&gt;&lt;property id=&quot;20300&quot; value=&quot;Slide 38&quot;/&gt;&lt;property id=&quot;20303&quot; value=&quot;-1&quot;/&gt;&lt;property id=&quot;20307&quot; value=&quot;294&quot;/&gt;&lt;property id=&quot;20309&quot; value=&quot;-1&quot;/&gt;&lt;/object&gt;&lt;object type=&quot;3&quot; unique_id=&quot;28251&quot;&gt;&lt;property id=&quot;20148&quot; value=&quot;5&quot;/&gt;&lt;property id=&quot;20300&quot; value=&quot;Slide 39&quot;/&gt;&lt;property id=&quot;20303&quot; value=&quot;-1&quot;/&gt;&lt;property id=&quot;20307&quot; value=&quot;293&quot;/&gt;&lt;property id=&quot;20309&quot; value=&quot;-1&quot;/&gt;&lt;/object&gt;&lt;object type=&quot;3&quot; unique_id=&quot;28452&quot;&gt;&lt;property id=&quot;20148&quot; value=&quot;5&quot;/&gt;&lt;property id=&quot;20300&quot; value=&quot;Slide 40&quot;/&gt;&lt;property id=&quot;20303&quot; value=&quot;-1&quot;/&gt;&lt;property id=&quot;20307&quot; value=&quot;296&quot;/&gt;&lt;property id=&quot;20309&quot; value=&quot;-1&quot;/&gt;&lt;/object&gt;&lt;object type=&quot;3&quot; unique_id=&quot;28453&quot;&gt;&lt;property id=&quot;20148&quot; value=&quot;5&quot;/&gt;&lt;property id=&quot;20300&quot; value=&quot;Slide 41 - &amp;quot;Hepatitis&amp;quot;&quot;/&gt;&lt;property id=&quot;20303&quot; value=&quot;-1&quot;/&gt;&lt;property id=&quot;20307&quot; value=&quot;295&quot;/&gt;&lt;property id=&quot;20309&quot; value=&quot;-1&quot;/&gt;&lt;/object&gt;&lt;object type=&quot;3&quot; unique_id=&quot;28454&quot;&gt;&lt;property id=&quot;20148&quot; value=&quot;5&quot;/&gt;&lt;property id=&quot;20300&quot; value=&quot;Slide 42&quot;/&gt;&lt;property id=&quot;20303&quot; value=&quot;-1&quot;/&gt;&lt;property id=&quot;20307&quot; value=&quot;297&quot;/&gt;&lt;property id=&quot;20309&quot; value=&quot;-1&quot;/&gt;&lt;/object&gt;&lt;object type=&quot;3&quot; unique_id=&quot;28584&quot;&gt;&lt;property id=&quot;20148&quot; value=&quot;5&quot;/&gt;&lt;property id=&quot;20300&quot; value=&quot;Slide 43&quot;/&gt;&lt;property id=&quot;20303&quot; value=&quot;-1&quot;/&gt;&lt;property id=&quot;20307&quot; value=&quot;298&quot;/&gt;&lt;property id=&quot;20309&quot; value=&quot;-1&quot;/&gt;&lt;/object&gt;&lt;object type=&quot;3&quot; unique_id=&quot;28852&quot;&gt;&lt;property id=&quot;20148&quot; value=&quot;5&quot;/&gt;&lt;property id=&quot;20300&quot; value=&quot;Slide 44&quot;/&gt;&lt;property id=&quot;20303&quot; value=&quot;-1&quot;/&gt;&lt;property id=&quot;20307&quot; value=&quot;299&quot;/&gt;&lt;property id=&quot;20309&quot; value=&quot;-1&quot;/&gt;&lt;/object&gt;&lt;object type=&quot;3&quot; unique_id=&quot;31153&quot;&gt;&lt;property id=&quot;20148&quot; value=&quot;5&quot;/&gt;&lt;property id=&quot;20300&quot; value=&quot;Slide 45&quot;/&gt;&lt;property id=&quot;20303&quot; value=&quot;-1&quot;/&gt;&lt;property id=&quot;20307&quot; value=&quot;300&quot;/&gt;&lt;property id=&quot;20309&quot; value=&quot;-1&quot;/&gt;&lt;/object&gt;&lt;object type=&quot;3&quot; unique_id=&quot;31154&quot;&gt;&lt;property id=&quot;20148&quot; value=&quot;5&quot;/&gt;&lt;property id=&quot;20300&quot; value=&quot;Slide 46&quot;/&gt;&lt;property id=&quot;20303&quot; value=&quot;-1&quot;/&gt;&lt;property id=&quot;20307&quot; value=&quot;301&quot;/&gt;&lt;property id=&quot;20309&quot; value=&quot;-1&quot;/&gt;&lt;/object&gt;&lt;object type=&quot;3&quot; unique_id=&quot;31155&quot;&gt;&lt;property id=&quot;20148&quot; value=&quot;5&quot;/&gt;&lt;property id=&quot;20300&quot; value=&quot;Slide 47&quot;/&gt;&lt;property id=&quot;20303&quot; value=&quot;-1&quot;/&gt;&lt;property id=&quot;20307&quot; value=&quot;302&quot;/&gt;&lt;property id=&quot;20309&quot; value=&quot;-1&quot;/&gt;&lt;/object&gt;&lt;object type=&quot;3&quot; unique_id=&quot;31156&quot;&gt;&lt;property id=&quot;20148&quot; value=&quot;5&quot;/&gt;&lt;property id=&quot;20300&quot; value=&quot;Slide 48 - &amp;quot;Global Burden of TB, 2010 WHO Global TB Report, 2011&amp;quot;&quot;/&gt;&lt;property id=&quot;20303&quot; value=&quot;-1&quot;/&gt;&lt;property id=&quot;20307&quot; value=&quot;303&quot;/&gt;&lt;property id=&quot;20309&quot; value=&quot;-1&quot;/&gt;&lt;/object&gt;&lt;object type=&quot;3&quot; unique_id=&quot;31157&quot;&gt;&lt;property id=&quot;20148&quot; value=&quot;5&quot;/&gt;&lt;property id=&quot;20300&quot; value=&quot;Slide 49&quot;/&gt;&lt;property id=&quot;20303&quot; value=&quot;-1&quot;/&gt;&lt;property id=&quot;20307&quot; value=&quot;304&quot;/&gt;&lt;property id=&quot;20309&quot; value=&quot;-1&quot;/&gt;&lt;/object&gt;&lt;object type=&quot;3&quot; unique_id=&quot;31158&quot;&gt;&lt;property id=&quot;20148&quot; value=&quot;5&quot;/&gt;&lt;property id=&quot;20300&quot; value=&quot;Slide 50&quot;/&gt;&lt;property id=&quot;20303&quot; value=&quot;-1&quot;/&gt;&lt;property id=&quot;20307&quot; value=&quot;305&quot;/&gt;&lt;property id=&quot;20309&quot; value=&quot;-1&quot;/&gt;&lt;/object&gt;&lt;object type=&quot;3&quot; unique_id=&quot;31159&quot;&gt;&lt;property id=&quot;20148&quot; value=&quot;5&quot;/&gt;&lt;property id=&quot;20300&quot; value=&quot;Slide 51&quot;/&gt;&lt;property id=&quot;20303&quot; value=&quot;-1&quot;/&gt;&lt;property id=&quot;20307&quot; value=&quot;306&quot;/&gt;&lt;property id=&quot;20309&quot; value=&quot;-1&quot;/&gt;&lt;/object&gt;&lt;object type=&quot;3&quot; unique_id=&quot;31160&quot;&gt;&lt;property id=&quot;20148&quot; value=&quot;5&quot;/&gt;&lt;property id=&quot;20300&quot; value=&quot;Slide 52 - &amp;quot;Drug-Resistant TB&amp;quot;&quot;/&gt;&lt;property id=&quot;20303&quot; value=&quot;-1&quot;/&gt;&lt;property id=&quot;20307&quot; value=&quot;307&quot;/&gt;&lt;property id=&quot;20309&quot; value=&quot;-1&quot;/&gt;&lt;/object&gt;&lt;object type=&quot;3&quot; unique_id=&quot;31161&quot;&gt;&lt;property id=&quot;20148&quot; value=&quot;5&quot;/&gt;&lt;property id=&quot;20300&quot; value=&quot;Slide 53&quot;/&gt;&lt;property id=&quot;20303&quot; value=&quot;-1&quot;/&gt;&lt;property id=&quot;20307&quot; value=&quot;308&quot;/&gt;&lt;property id=&quot;20309&quot; value=&quot;-1&quot;/&gt;&lt;/object&gt;&lt;object type=&quot;3&quot; unique_id=&quot;31162&quot;&gt;&lt;property id=&quot;20148&quot; value=&quot;5&quot;/&gt;&lt;property id=&quot;20300&quot; value=&quot;Slide 54&quot;/&gt;&lt;property id=&quot;20303&quot; value=&quot;-1&quot;/&gt;&lt;property id=&quot;20307&quot; value=&quot;309&quot;/&gt;&lt;property id=&quot;20309&quot; value=&quot;-1&quot;/&gt;&lt;/object&gt;&lt;object type=&quot;3&quot; unique_id=&quot;31163&quot;&gt;&lt;property id=&quot;20148&quot; value=&quot;5&quot;/&gt;&lt;property id=&quot;20300&quot; value=&quot;Slide 55&quot;/&gt;&lt;property id=&quot;20303&quot; value=&quot;-1&quot;/&gt;&lt;property id=&quot;20307&quot; value=&quot;310&quot;/&gt;&lt;property id=&quot;20309&quot; value=&quot;-1&quot;/&gt;&lt;/object&gt;&lt;object type=&quot;3&quot; unique_id=&quot;31164&quot;&gt;&lt;property id=&quot;20148&quot; value=&quot;5&quot;/&gt;&lt;property id=&quot;20300&quot; value=&quot;Slide 56&quot;/&gt;&lt;property id=&quot;20303&quot; value=&quot;-1&quot;/&gt;&lt;property id=&quot;20307&quot; value=&quot;311&quot;/&gt;&lt;property id=&quot;20309&quot; value=&quot;-1&quot;/&gt;&lt;/object&gt;&lt;object type=&quot;3&quot; unique_id=&quot;31165&quot;&gt;&lt;property id=&quot;20148&quot; value=&quot;5&quot;/&gt;&lt;property id=&quot;20300&quot; value=&quot;Slide 57&quot;/&gt;&lt;property id=&quot;20303&quot; value=&quot;-1&quot;/&gt;&lt;property id=&quot;20307&quot; value=&quot;312&quot;/&gt;&lt;property id=&quot;20309&quot; value=&quot;-1&quot;/&gt;&lt;/object&gt;&lt;object type=&quot;3&quot; unique_id=&quot;31166&quot;&gt;&lt;property id=&quot;20148&quot; value=&quot;5&quot;/&gt;&lt;property id=&quot;20300&quot; value=&quot;Slide 58&quot;/&gt;&lt;property id=&quot;20303&quot; value=&quot;-1&quot;/&gt;&lt;property id=&quot;20307&quot; value=&quot;313&quot;/&gt;&lt;property id=&quot;20309&quot; value=&quot;-1&quot;/&gt;&lt;/object&gt;&lt;object type=&quot;3&quot; unique_id=&quot;31167&quot;&gt;&lt;property id=&quot;20148&quot; value=&quot;5&quot;/&gt;&lt;property id=&quot;20300&quot; value=&quot;Slide 59 - &amp;quot;Evaluation for TB&amp;quot;&quot;/&gt;&lt;property id=&quot;20303&quot; value=&quot;-1&quot;/&gt;&lt;property id=&quot;20307&quot; value=&quot;314&quot;/&gt;&lt;property id=&quot;20309&quot; value=&quot;-1&quot;/&gt;&lt;/object&gt;&lt;object type=&quot;3&quot; unique_id=&quot;31168&quot;&gt;&lt;property id=&quot;20148&quot; value=&quot;5&quot;/&gt;&lt;property id=&quot;20300&quot; value=&quot;Slide 60 - &amp;quot;History and Physical Exam&amp;quot;&quot;/&gt;&lt;property id=&quot;20303&quot; value=&quot;-1&quot;/&gt;&lt;property id=&quot;20307&quot; value=&quot;315&quot;/&gt;&lt;property id=&quot;20309&quot; value=&quot;-1&quot;/&gt;&lt;/object&gt;&lt;object type=&quot;3&quot; unique_id=&quot;31169&quot;&gt;&lt;property id=&quot;20148&quot; value=&quot;5&quot;/&gt;&lt;property id=&quot;20300&quot; value=&quot;Slide 61&quot;/&gt;&lt;property id=&quot;20303&quot; value=&quot;-1&quot;/&gt;&lt;property id=&quot;20307&quot; value=&quot;316&quot;/&gt;&lt;property id=&quot;20309&quot; value=&quot;-1&quot;/&gt;&lt;/object&gt;&lt;object type=&quot;3&quot; unique_id=&quot;31170&quot;&gt;&lt;property id=&quot;20148&quot; value=&quot;5&quot;/&gt;&lt;property id=&quot;20300&quot; value=&quot;Slide 62&quot;/&gt;&lt;property id=&quot;20303&quot; value=&quot;-1&quot;/&gt;&lt;property id=&quot;20307&quot; value=&quot;317&quot;/&gt;&lt;property id=&quot;20309&quot; value=&quot;-1&quot;/&gt;&lt;/object&gt;&lt;object type=&quot;3&quot; unique_id=&quot;31171&quot;&gt;&lt;property id=&quot;20148&quot; value=&quot;5&quot;/&gt;&lt;property id=&quot;20300&quot; value=&quot;Slide 63&quot;/&gt;&lt;property id=&quot;20303&quot; value=&quot;-1&quot;/&gt;&lt;property id=&quot;20307&quot; value=&quot;318&quot;/&gt;&lt;property id=&quot;20309&quot; value=&quot;-1&quot;/&gt;&lt;/object&gt;&lt;object type=&quot;3&quot; unique_id=&quot;31172&quot;&gt;&lt;property id=&quot;20148&quot; value=&quot;5&quot;/&gt;&lt;property id=&quot;20300&quot; value=&quot;Slide 64&quot;/&gt;&lt;property id=&quot;20303&quot; value=&quot;-1&quot;/&gt;&lt;property id=&quot;20307&quot; value=&quot;319&quot;/&gt;&lt;property id=&quot;20309&quot; value=&quot;-1&quot;/&gt;&lt;/object&gt;&lt;object type=&quot;3&quot; unique_id=&quot;31173&quot;&gt;&lt;property id=&quot;20148&quot; value=&quot;5&quot;/&gt;&lt;property id=&quot;20300&quot; value=&quot;Slide 65&quot;/&gt;&lt;property id=&quot;20303&quot; value=&quot;-1&quot;/&gt;&lt;property id=&quot;20307&quot; value=&quot;320&quot;/&gt;&lt;property id=&quot;20309&quot; value=&quot;-1&quot;/&gt;&lt;/object&gt;&lt;object type=&quot;3&quot; unique_id=&quot;31174&quot;&gt;&lt;property id=&quot;20148&quot; value=&quot;5&quot;/&gt;&lt;property id=&quot;20300&quot; value=&quot;Slide 66&quot;/&gt;&lt;property id=&quot;20303&quot; value=&quot;-1&quot;/&gt;&lt;property id=&quot;20307&quot; value=&quot;321&quot;/&gt;&lt;property id=&quot;20309&quot; value=&quot;-1&quot;/&gt;&lt;/object&gt;&lt;object type=&quot;3&quot; unique_id=&quot;31176&quot;&gt;&lt;property id=&quot;20148&quot; value=&quot;5&quot;/&gt;&lt;property id=&quot;20300&quot; value=&quot;Slide 67&quot;/&gt;&lt;property id=&quot;20303&quot; value=&quot;-1&quot;/&gt;&lt;property id=&quot;20307&quot; value=&quot;323&quot;/&gt;&lt;property id=&quot;20309&quot; value=&quot;-1&quot;/&gt;&lt;/object&gt;&lt;object type=&quot;3&quot; unique_id=&quot;31177&quot;&gt;&lt;property id=&quot;20148&quot; value=&quot;5&quot;/&gt;&lt;property id=&quot;20300&quot; value=&quot;Slide 68 - &amp;quot;Drug Regimen for Treatment of LTBI&amp;quot;&quot;/&gt;&lt;property id=&quot;20303&quot; value=&quot;-1&quot;/&gt;&lt;property id=&quot;20307&quot; value=&quot;324&quot;/&gt;&lt;property id=&quot;20309&quot; value=&quot;-1&quot;/&gt;&lt;/object&gt;&lt;object type=&quot;3&quot; unique_id=&quot;31178&quot;&gt;&lt;property id=&quot;20148&quot; value=&quot;5&quot;/&gt;&lt;property id=&quot;20300&quot; value=&quot;Slide 69 - &amp;quot;INH Hepatotoxicity &amp;quot;&quot;/&gt;&lt;property id=&quot;20303&quot; value=&quot;-1&quot;/&gt;&lt;property id=&quot;20307&quot; value=&quot;325&quot;/&gt;&lt;property id=&quot;20309&quot; value=&quot;-1&quot;/&gt;&lt;/object&gt;&lt;object type=&quot;3&quot; unique_id=&quot;31179&quot;&gt;&lt;property id=&quot;20148&quot; value=&quot;5&quot;/&gt;&lt;property id=&quot;20300&quot; value=&quot;Slide 70&quot;/&gt;&lt;property id=&quot;20303&quot; value=&quot;-1&quot;/&gt;&lt;property id=&quot;20307&quot; value=&quot;326&quot;/&gt;&lt;property id=&quot;20309&quot; value=&quot;-1&quot;/&gt;&lt;/object&gt;&lt;object type=&quot;3&quot; unique_id=&quot;31180&quot;&gt;&lt;property id=&quot;20148&quot; value=&quot;5&quot;/&gt;&lt;property id=&quot;20300&quot; value=&quot;Slide 71&quot;/&gt;&lt;property id=&quot;20303&quot; value=&quot;-1&quot;/&gt;&lt;property id=&quot;20307&quot; value=&quot;327&quot;/&gt;&lt;property id=&quot;20309&quot; value=&quot;-1&quot;/&gt;&lt;/object&gt;&lt;object type=&quot;3&quot; unique_id=&quot;31181&quot;&gt;&lt;property id=&quot;20148&quot; value=&quot;5&quot;/&gt;&lt;property id=&quot;20300&quot; value=&quot;Slide 72&quot;/&gt;&lt;property id=&quot;20303&quot; value=&quot;-1&quot;/&gt;&lt;property id=&quot;20307&quot; value=&quot;328&quot;/&gt;&lt;property id=&quot;20309&quot; value=&quot;-1&quot;/&gt;&lt;/object&gt;&lt;object type=&quot;3&quot; unique_id=&quot;31182&quot;&gt;&lt;property id=&quot;20148&quot; value=&quot;5&quot;/&gt;&lt;property id=&quot;20300&quot; value=&quot;Slide 73&quot;/&gt;&lt;property id=&quot;20303&quot; value=&quot;-1&quot;/&gt;&lt;property id=&quot;20307&quot; value=&quot;329&quot;/&gt;&lt;property id=&quot;20309&quot; value=&quot;-1&quot;/&gt;&lt;/object&gt;&lt;object type=&quot;3&quot; unique_id=&quot;31183&quot;&gt;&lt;property id=&quot;20148&quot; value=&quot;5&quot;/&gt;&lt;property id=&quot;20300&quot; value=&quot;Slide 74&quot;/&gt;&lt;property id=&quot;20303&quot; value=&quot;-1&quot;/&gt;&lt;property id=&quot;20307&quot; value=&quot;331&quot;/&gt;&lt;property id=&quot;20309&quot; value=&quot;-1&quot;/&gt;&lt;/object&gt;&lt;object type=&quot;3&quot; unique_id=&quot;31184&quot;&gt;&lt;property id=&quot;20148&quot; value=&quot;5&quot;/&gt;&lt;property id=&quot;20300&quot; value=&quot;Slide 75 - &amp;quot;Recommendations for BCG Vaccination&amp;quot;&quot;/&gt;&lt;property id=&quot;20303&quot; value=&quot;-1&quot;/&gt;&lt;property id=&quot;20307&quot; value=&quot;330&quot;/&gt;&lt;property id=&quot;20309&quot; value=&quot;-1&quot;/&gt;&lt;/object&gt;&lt;object type=&quot;3&quot; unique_id=&quot;31185&quot;&gt;&lt;property id=&quot;20148&quot; value=&quot;5&quot;/&gt;&lt;property id=&quot;20300&quot; value=&quot;Slide 76&quot;/&gt;&lt;property id=&quot;20303&quot; value=&quot;-1&quot;/&gt;&lt;property id=&quot;20307&quot; value=&quot;332&quot;/&gt;&lt;property id=&quot;20309&quot; value=&quot;-1&quot;/&gt;&lt;/object&gt;&lt;object type=&quot;3&quot; unique_id=&quot;31186&quot;&gt;&lt;property id=&quot;20148&quot; value=&quot;5&quot;/&gt;&lt;property id=&quot;20300&quot; value=&quot;Slide 77&quot;/&gt;&lt;property id=&quot;20303&quot; value=&quot;-1&quot;/&gt;&lt;property id=&quot;20307&quot; value=&quot;333&quot;/&gt;&lt;property id=&quot;20309&quot; value=&quot;-1&quot;/&gt;&lt;/object&gt;&lt;object type=&quot;3&quot; unique_id=&quot;31187&quot;&gt;&lt;property id=&quot;20148&quot; value=&quot;5&quot;/&gt;&lt;property id=&quot;20300&quot; value=&quot;Slide 78&quot;/&gt;&lt;property id=&quot;20303&quot; value=&quot;-1&quot;/&gt;&lt;property id=&quot;20307&quot; value=&quot;334&quot;/&gt;&lt;property id=&quot;20309&quot; value=&quot;-1&quot;/&gt;&lt;/object&gt;&lt;object type=&quot;3&quot; unique_id=&quot;31188&quot;&gt;&lt;property id=&quot;20148&quot; value=&quot;5&quot;/&gt;&lt;property id=&quot;20300&quot; value=&quot;Slide 79&quot;/&gt;&lt;property id=&quot;20303&quot; value=&quot;-1&quot;/&gt;&lt;property id=&quot;20307&quot; value=&quot;335&quot;/&gt;&lt;property id=&quot;20309&quot; value=&quot;-1&quot;/&gt;&lt;/object&gt;&lt;object type=&quot;3&quot; unique_id=&quot;31189&quot;&gt;&lt;property id=&quot;20148&quot; value=&quot;5&quot;/&gt;&lt;property id=&quot;20300&quot; value=&quot;Slide 80&quot;/&gt;&lt;property id=&quot;20303&quot; value=&quot;-1&quot;/&gt;&lt;property id=&quot;20307&quot; value=&quot;336&quot;/&gt;&lt;property id=&quot;20309&quot; value=&quot;-1&quot;/&gt;&lt;/object&gt;&lt;object type=&quot;3&quot; unique_id=&quot;31190&quot;&gt;&lt;property id=&quot;20148&quot; value=&quot;5&quot;/&gt;&lt;property id=&quot;20300&quot; value=&quot;Slide 81&quot;/&gt;&lt;property id=&quot;20303&quot; value=&quot;-1&quot;/&gt;&lt;property id=&quot;20307&quot; value=&quot;337&quot;/&gt;&lt;property id=&quot;20309&quot; value=&quot;-1&quot;/&gt;&lt;/object&gt;&lt;object type=&quot;3&quot; unique_id=&quot;31191&quot;&gt;&lt;property id=&quot;20148&quot; value=&quot;5&quot;/&gt;&lt;property id=&quot;20300&quot; value=&quot;Slide 82&quot;/&gt;&lt;property id=&quot;20303&quot; value=&quot;-1&quot;/&gt;&lt;property id=&quot;20307&quot; value=&quot;338&quot;/&gt;&lt;property id=&quot;20309&quot; value=&quot;-1&quot;/&gt;&lt;/object&gt;&lt;object type=&quot;3&quot; unique_id=&quot;31192&quot;&gt;&lt;property id=&quot;20148&quot; value=&quot;5&quot;/&gt;&lt;property id=&quot;20300&quot; value=&quot;Slide 83&quot;/&gt;&lt;property id=&quot;20303&quot; value=&quot;-1&quot;/&gt;&lt;property id=&quot;20307&quot; value=&quot;339&quot;/&gt;&lt;property id=&quot;20309&quot; value=&quot;-1&quot;/&gt;&lt;/object&gt;&lt;object type=&quot;3&quot; unique_id=&quot;31193&quot;&gt;&lt;property id=&quot;20148&quot; value=&quot;5&quot;/&gt;&lt;property id=&quot;20300&quot; value=&quot;Slide 84&quot;/&gt;&lt;property id=&quot;20303&quot; value=&quot;-1&quot;/&gt;&lt;property id=&quot;20307&quot; value=&quot;340&quot;/&gt;&lt;property id=&quot;20309&quot; value=&quot;-1&quot;/&gt;&lt;/object&gt;&lt;object type=&quot;3&quot; unique_id=&quot;31194&quot;&gt;&lt;property id=&quot;20148&quot; value=&quot;5&quot;/&gt;&lt;property id=&quot;20300&quot; value=&quot;Slide 85&quot;/&gt;&lt;property id=&quot;20303&quot; value=&quot;-1&quot;/&gt;&lt;property id=&quot;20307&quot; value=&quot;341&quot;/&gt;&lt;property id=&quot;20309&quot; value=&quot;-1&quot;/&gt;&lt;/object&gt;&lt;object type=&quot;3&quot; unique_id=&quot;31195&quot;&gt;&lt;property id=&quot;20148&quot; value=&quot;5&quot;/&gt;&lt;property id=&quot;20300&quot; value=&quot;Slide 86&quot;/&gt;&lt;property id=&quot;20303&quot; value=&quot;-1&quot;/&gt;&lt;property id=&quot;20307&quot; value=&quot;342&quot;/&gt;&lt;property id=&quot;20309&quot; value=&quot;-1&quot;/&gt;&lt;/object&gt;&lt;object type=&quot;3&quot; unique_id=&quot;33122&quot;&gt;&lt;property id=&quot;20148&quot; value=&quot;5&quot;/&gt;&lt;property id=&quot;20300&quot; value=&quot;Slide 20&quot;/&gt;&lt;property id=&quot;20307&quot; value=&quot;343&quot;/&gt;&lt;property id=&quot;20309&quot; value=&quot;-1&quot;/&gt;&lt;/object&gt;&lt;object type=&quot;3&quot; unique_id=&quot;33123&quot;&gt;&lt;property id=&quot;20148&quot; value=&quot;5&quot;/&gt;&lt;property id=&quot;20300&quot; value=&quot;Slide 34 - &amp;quot;Dengue Fever&amp;quot;&quot;/&gt;&lt;property id=&quot;20307&quot; value=&quot;347&quot;/&gt;&lt;property id=&quot;20309&quot; value=&quot;-1&quot;/&gt;&lt;/object&gt;&lt;/object&gt;&lt;object type=&quot;8&quot; unique_id=&quot;27238&quot;&gt;&lt;/object&gt;&lt;object type=&quot;10&quot; unique_id=&quot;31372&quot;&gt;&lt;object type=&quot;11&quot; unique_id=&quot;31373&quot;&gt;&lt;property id=&quot;20180&quot; value=&quot;0&quot;/&gt;&lt;property id=&quot;20181&quot; value=&quot;1&quot;/&gt;&lt;property id=&quot;20183&quot; value=&quot;1&quot;/&gt;&lt;/object&gt;&lt;object type=&quot;12&quot; unique_id=&quot;31375&quot;&gt;&lt;/object&gt;&lt;/object&gt;&lt;object type=&quot;4&quot; unique_id=&quot;31374&quot;&gt;&lt;/object&gt;&lt;/object&gt;&lt;/database&gt;"/>
  <p:tag name="POWERPOINTVERSION" val="14.0"/>
  <p:tag name="SAVECSVWITHSESSION" val="True"/>
  <p:tag name="ANSWERNOWTEXT" val="Answer Now"/>
  <p:tag name="RESPTABLESTYLE" val="-1"/>
  <p:tag name="ALLOWDUPLICATES" val="False"/>
  <p:tag name="AUTOADVANCE" val="False"/>
  <p:tag name="STDCHART" val="1"/>
  <p:tag name="SKIPREMAININGRACESLIDES" val="True"/>
  <p:tag name="BUBBLENAMEVISIBLE" val="True"/>
  <p:tag name="DEFAULTNUMTEAMS" val="5"/>
  <p:tag name="CUSTOMCELLBACKCOLOR2" val="-13395457"/>
  <p:tag name="DISPLAYNAME" val="True"/>
  <p:tag name="GRIDROTATIONINTERVAL" val="2"/>
  <p:tag name="GRIDFONTSIZE" val="12"/>
  <p:tag name="RESETCHARTS" val="True"/>
  <p:tag name="ALLOWUSERFEEDBACK" val="True"/>
  <p:tag name="REALTIMEBACKUPPATH" val="(None)"/>
  <p:tag name="ADVANCEDSETTINGSVIEW" val="False"/>
  <p:tag name="FIBDISPLAYKEYWORDS" val="True"/>
  <p:tag name="PRRESPONSE4" val="7"/>
  <p:tag name="PRRESPONSE8" val="3"/>
  <p:tag name="ALWAYSOPENPOLL" val="False"/>
  <p:tag name="USESECONDARYMONITOR" val="True"/>
  <p:tag name="COUNTDOWNSTYLE" val="-1"/>
  <p:tag name="INPUTSOURCE" val="1"/>
  <p:tag name="CHARTVALUEFORMAT" val="0%"/>
  <p:tag name="RACEENDPOINTS" val="100"/>
  <p:tag name="TEAMSINLEADERBOARD" val="5"/>
  <p:tag name="BUBBLEGROUPING" val="3"/>
  <p:tag name="CUSTOMCELLBACKCOLOR3" val="-268652"/>
  <p:tag name="DISPLAYDEVICEID" val="True"/>
  <p:tag name="GRIDPOSITION" val="1"/>
  <p:tag name="INCLUDENONRESPONDERS" val="False"/>
  <p:tag name="INCORRECTPOINTVALUE" val="0"/>
  <p:tag name="CHARTSCALE" val="True"/>
  <p:tag name="PRRESPONSE1" val="10"/>
  <p:tag name="PRRESPONSE6" val="5"/>
  <p:tag name="SHOWFLASHWARNING" val="True"/>
  <p:tag name="TPVERSION" val="2008"/>
  <p:tag name="BULLETTYPE" val="3"/>
  <p:tag name="COUNTDOWNSECONDS" val="10"/>
  <p:tag name="REVIEWONLY" val="False"/>
  <p:tag name="RACEANIMATIONSPEED" val="3"/>
  <p:tag name="BUBBLEVALUEFORMAT" val="0.0"/>
  <p:tag name="CUSTOMCELLBACKCOLOR4" val="-8355712"/>
  <p:tag name="AUTOSIZEGRID" val="True"/>
  <p:tag name="CHARTLABELS" val="1"/>
  <p:tag name="REALTIMEBACKUP" val="False"/>
  <p:tag name="FIBNUMRESULTS" val="5"/>
  <p:tag name="PRRESPONSE5" val="6"/>
  <p:tag name="MMPROD_NEXTUNIQUEID" val="10011"/>
  <p:tag name="RESPCOUNTERFORMAT" val="0"/>
  <p:tag name="ROTATIONINTERVAL" val="2"/>
  <p:tag name="MAXRESPONDERS" val="5"/>
  <p:tag name="CUSTOMCELLBACKCOLOR1" val="-657956"/>
  <p:tag name="GRIDSIZE" val="{Width=800, Height=600}"/>
  <p:tag name="INCLUDEPPT" val="True"/>
  <p:tag name="FIBDISPLAYRESULTS" val="True"/>
  <p:tag name="PRRESPONSE7" val="4"/>
  <p:tag name="SECTOMILLISECCONVERTED" val="1"/>
  <p:tag name="RESPCOUNTERSTYLE" val="-1"/>
  <p:tag name="AUTOUPDATEALIASES" val="True"/>
  <p:tag name="CUSTOMGRIDBACKCOLOR" val="-722948"/>
  <p:tag name="GRIDOPACITY" val="90"/>
  <p:tag name="CORRECTPOINTVALUE" val="1"/>
  <p:tag name="PRRESPONSE2" val="9"/>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2MDk3NzM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NUMRESPONSES" val="1"/>
  <p:tag name="PARTICIPANTSINLEADERBOARD" val="5"/>
  <p:tag name="DISPLAYDEVICENUMBER" val="True"/>
  <p:tag name="ZEROBASED" val="False"/>
  <p:tag name="PRRESPONSE9" val="2"/>
  <p:tag name="ANSWERNOWSTYLE" val="-1"/>
  <p:tag name="BUBBLESIZEVISIBLE" val="True"/>
  <p:tag name="CHARTCOLORS" val="1"/>
  <p:tag name="PRRESPONSE3" val="8"/>
  <p:tag name="BACKUPSESSIONS" val="True"/>
  <p:tag name="USESCHEMECOLORS" val="True"/>
  <p:tag name="FIBINCLUDEOTHER" val="True"/>
  <p:tag name="BACKUPMAINTENANCE" val="7"/>
  <p:tag name="MULTIRESPDIVISOR" val="1"/>
  <p:tag name="CSVFORMAT" val="0"/>
  <p:tag name="AUTOADJUSTPARTRANGE" val="True"/>
  <p:tag name="CUSTOMCELLFORECOLOR" val="-16777216"/>
  <p:tag name="RACERSMAXDISPLAYED" val="5"/>
  <p:tag name="POLLINGCYCLE" val="2"/>
  <p:tag name="SHOWBARVISIBLE" val="True"/>
  <p:tag name="PRRESPONSE10" val="1"/>
  <p:tag name="DELIMITERS" val="3.1"/>
  <p:tag name="EXPANDSHOWBAR" val="True"/>
  <p:tag name="TASKPANEKEY" val="c5b9c887-de79-4cfe-9b14-c6bc8595042c"/>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20&quot;/&gt;&lt;lineCharCount val=&quot;17&quot;/&gt;&lt;/TableIndex&gt;&lt;/ShapeTextInfo&gt;"/>
  <p:tag name="PRESENTER_SHAPEINFO" val="&lt;ThreeDShapeInfo&gt;&lt;uuid val=&quot;{ECE310B4-4EB1-4BD4-BA08-056A1D67F764}&quot;/&gt;&lt;isInvalidForFieldText val=&quot;0&quot;/&gt;&lt;Image&gt;&lt;filename val=&quot;C:\Users\Jill\AppData\Local\Temp\PR\data\asimages\{ECE310B4-4EB1-4BD4-BA08-056A1D67F764}_42.png&quot;/&gt;&lt;left val=&quot;74&quot;/&gt;&lt;top val=&quot;87&quot;/&gt;&lt;width val=&quot;578&quot;/&gt;&lt;height val=&quot;271&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26&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2&quot;/&gt;&lt;lineCharCount val=&quot;20&quot;/&gt;&lt;lineCharCount val=&quot;5&quot;/&gt;&lt;/TableIndex&gt;&lt;TableIndex row=&quot;1&quot; col=&quot;3&quot;&gt;&lt;linesCount val=&quot;2&quot;/&gt;&lt;lineCharCount val=&quot;20&quot;/&gt;&lt;lineCharCount val=&quot;6&quot;/&gt;&lt;/TableIndex&gt;&lt;TableIndex row=&quot;2&quot; col=&quot;1&quot;&gt;&lt;linesCount val=&quot;1&quot;/&gt;&lt;lineCharCount val=&quot;15&quot;/&gt;&lt;/TableIndex&gt;&lt;TableIndex row=&quot;2&quot; col=&quot;2&quot;&gt;&lt;linesCount val=&quot;1&quot;/&gt;&lt;lineCharCount val=&quot;9&quot;/&gt;&lt;/TableIndex&gt;&lt;TableIndex row=&quot;2&quot; col=&quot;3&quot;&gt;&lt;linesCount val=&quot;1&quot;/&gt;&lt;lineCharCount val=&quot;12&quot;/&gt;&lt;/TableIndex&gt;&lt;TableIndex row=&quot;3&quot; col=&quot;1&quot;&gt;&lt;linesCount val=&quot;1&quot;/&gt;&lt;lineCharCount val=&quot;17&quot;/&gt;&lt;/TableIndex&gt;&lt;TableIndex row=&quot;3&quot; col=&quot;2&quot;&gt;&lt;linesCount val=&quot;1&quot;/&gt;&lt;lineCharCount val=&quot;17&quot;/&gt;&lt;/TableIndex&gt;&lt;TableIndex row=&quot;3&quot; col=&quot;3&quot;&gt;&lt;linesCount val=&quot;2&quot;/&gt;&lt;lineCharCount val=&quot;1&quot;/&gt;&lt;lineCharCount val=&quot;8&quot;/&gt;&lt;/TableIndex&gt;&lt;TableIndex row=&quot;4&quot; col=&quot;1&quot;&gt;&lt;linesCount val=&quot;2&quot;/&gt;&lt;lineCharCount val=&quot;23&quot;/&gt;&lt;lineCharCount val=&quot;8&quot;/&gt;&lt;/TableIndex&gt;&lt;TableIndex row=&quot;4&quot; col=&quot;2&quot;&gt;&lt;linesCount val=&quot;1&quot;/&gt;&lt;lineCharCount val=&quot;7&quot;/&gt;&lt;/TableIndex&gt;&lt;TableIndex row=&quot;4&quot; col=&quot;3&quot;&gt;&lt;linesCount val=&quot;2&quot;/&gt;&lt;lineCharCount val=&quot;1&quot;/&gt;&lt;lineCharCount val=&quot;9&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6&quot;/&gt;&lt;lineCharCount val=&quot;65&quot;/&gt;&lt;lineCharCount val=&quot;4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TIMING" val="|0.5|1|0.3|0.2|0.2"/>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TIMING" val="|0.5|2.8|2.1|2.3"/>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TableIndex row=&quot;1&quot; col=&quot;2&quot;&gt;&lt;linesCount val=&quot;1&quot;/&gt;&lt;lineCharCount val=&quot;5&quot;/&gt;&lt;/TableIndex&gt;&lt;TableIndex row=&quot;1&quot; col=&quot;3&quot;&gt;&lt;linesCount val=&quot;1&quot;/&gt;&lt;lineCharCount val=&quot;10&quot;/&gt;&lt;/TableIndex&gt;&lt;TableIndex row=&quot;2&quot; col=&quot;1&quot;&gt;&lt;linesCount val=&quot;1&quot;/&gt;&lt;lineCharCount val=&quot;6&quot;/&gt;&lt;/TableIndex&gt;&lt;TableIndex row=&quot;2&quot; col=&quot;2&quot;&gt;&lt;linesCount val=&quot;1&quot;/&gt;&lt;lineCharCount val=&quot;4&quot;/&gt;&lt;/TableIndex&gt;&lt;TableIndex row=&quot;2&quot; col=&quot;3&quot;&gt;&lt;linesCount val=&quot;1&quot;/&gt;&lt;lineCharCount val=&quot;11&quot;/&gt;&lt;/TableIndex&gt;&lt;TableIndex row=&quot;3&quot; col=&quot;1&quot;&gt;&lt;linesCount val=&quot;1&quot;/&gt;&lt;lineCharCount val=&quot;7&quot;/&gt;&lt;/TableIndex&gt;&lt;TableIndex row=&quot;3&quot; col=&quot;2&quot;&gt;&lt;linesCount val=&quot;1&quot;/&gt;&lt;lineCharCount val=&quot;4&quot;/&gt;&lt;/TableIndex&gt;&lt;TableIndex row=&quot;3&quot; col=&quot;3&quot;&gt;&lt;linesCount val=&quot;1&quot;/&gt;&lt;lineCharCount val=&quot;11&quot;/&gt;&lt;/TableIndex&gt;&lt;TableIndex row=&quot;4&quot; col=&quot;1&quot;&gt;&lt;linesCount val=&quot;1&quot;/&gt;&lt;lineCharCount val=&quot;12&quot;/&gt;&lt;/TableIndex&gt;&lt;TableIndex row=&quot;4&quot; col=&quot;2&quot;&gt;&lt;linesCount val=&quot;1&quot;/&gt;&lt;lineCharCount val=&quot;4&quot;/&gt;&lt;/TableIndex&gt;&lt;TableIndex row=&quot;4&quot; col=&quot;3&quot;&gt;&lt;linesCount val=&quot;1&quot;/&gt;&lt;lineCharCount val=&quot;11&quot;/&gt;&lt;/TableIndex&gt;&lt;TableIndex row=&quot;5&quot; col=&quot;1&quot;&gt;&lt;linesCount val=&quot;1&quot;/&gt;&lt;lineCharCount val=&quot;7&quot;/&gt;&lt;/TableIndex&gt;&lt;TableIndex row=&quot;5&quot; col=&quot;2&quot;&gt;&lt;linesCount val=&quot;1&quot;/&gt;&lt;lineCharCount val=&quot;2&quot;/&gt;&lt;/TableIndex&gt;&lt;TableIndex row=&quot;5&quot; col=&quot;3&quot;&gt;&lt;linesCount val=&quot;1&quot;/&gt;&lt;lineCharCount val=&quot;6&quot;/&gt;&lt;/TableIndex&gt;&lt;TableIndex row=&quot;6&quot; col=&quot;1&quot;&gt;&lt;linesCount val=&quot;1&quot;/&gt;&lt;lineCharCount val=&quot;7&quot;/&gt;&lt;/TableIndex&gt;&lt;TableIndex row=&quot;6&quot; col=&quot;2&quot;&gt;&lt;linesCount val=&quot;1&quot;/&gt;&lt;lineCharCount val=&quot;1&quot;/&gt;&lt;/TableIndex&gt;&lt;TableIndex row=&quot;6&quot; col=&quot;3&quot;&gt;&lt;linesCount val=&quot;1&quot;/&gt;&lt;lineCharCount val=&quot;5&quot;/&gt;&lt;/TableIndex&gt;&lt;TableIndex row=&quot;7&quot; col=&quot;1&quot;&gt;&lt;linesCount val=&quot;1&quot;/&gt;&lt;lineCharCount val=&quot;4&quot;/&gt;&lt;/TableIndex&gt;&lt;TableIndex row=&quot;7&quot; col=&quot;2&quot;&gt;&lt;linesCount val=&quot;1&quot;/&gt;&lt;lineCharCount val=&quot;1&quot;/&gt;&lt;/TableIndex&gt;&lt;TableIndex row=&quot;7&quot; col=&quot;3&quot;&gt;&lt;linesCount val=&quot;1&quot;/&gt;&lt;lineCharCount val=&quot;6&quot;/&gt;&lt;/TableIndex&gt;&lt;TableIndex row=&quot;8&quot; col=&quot;1&quot;&gt;&lt;linesCount val=&quot;1&quot;/&gt;&lt;lineCharCount val=&quot;5&quot;/&gt;&lt;/TableIndex&gt;&lt;TableIndex row=&quot;8&quot; col=&quot;2&quot;&gt;&lt;linesCount val=&quot;1&quot;/&gt;&lt;lineCharCount val=&quot;1&quot;/&gt;&lt;/TableIndex&gt;&lt;TableIndex row=&quot;8&quot; col=&quot;3&quot;&gt;&lt;linesCount val=&quot;1&quot;/&gt;&lt;lineCharCount val=&quot;5&quot;/&gt;&lt;/TableIndex&gt;&lt;TableIndex row=&quot;9&quot; col=&quot;1&quot;&gt;&lt;linesCount val=&quot;1&quot;/&gt;&lt;lineCharCount val=&quot;3&quot;/&gt;&lt;/TableIndex&gt;&lt;TableIndex row=&quot;9&quot; col=&quot;2&quot;&gt;&lt;linesCount val=&quot;1&quot;/&gt;&lt;lineCharCount val=&quot;1&quot;/&gt;&lt;/TableIndex&gt;&lt;TableIndex row=&quot;9&quot; col=&quot;3&quot;&gt;&lt;linesCount val=&quot;1&quot;/&gt;&lt;lineCharCount val=&quot;6&quot;/&gt;&lt;/TableIndex&gt;&lt;TableIndex row=&quot;10&quot; col=&quot;1&quot;&gt;&lt;linesCount val=&quot;1&quot;/&gt;&lt;lineCharCount val=&quot;5&quot;/&gt;&lt;/TableIndex&gt;&lt;TableIndex row=&quot;10&quot; col=&quot;2&quot;&gt;&lt;linesCount val=&quot;1&quot;/&gt;&lt;lineCharCount val=&quot;6&quot;/&gt;&lt;/TableIndex&gt;&lt;TableIndex row=&quot;10&quot; col=&quot;3&quot;&gt;&lt;linesCount val=&quot;1&quot;/&gt;&lt;lineCharCount val=&quot;12&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783DCC-7AA6-489A-9E7D-7123F8726F6B}&quot;/&gt;&lt;isInvalidForFieldText val=&quot;0&quot;/&gt;&lt;Image&gt;&lt;filename val=&quot;C:\Users\Jillian\AppData\Local\Temp\PR\data\asimages\{64783DCC-7AA6-489A-9E7D-7123F8726F6B}_12.png&quot;/&gt;&lt;left val=&quot;354&quot;/&gt;&lt;top val=&quot;126&quot;/&gt;&lt;width val=&quot;358&quot;/&gt;&lt;height val=&quot;39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TIMING" val="|0.2|0.5|0.3"/>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2&quot;/&gt;&lt;lineCharCount val=&quot;45&quot;/&gt;&lt;lineCharCount val=&quot;46&quot;/&gt;&lt;lineCharCount val=&quot;45&quot;/&gt;&lt;lineCharCount val=&quot;46&quot;/&gt;&lt;lineCharCount val=&quot;46&quot;/&gt;&lt;lineCharCount val=&quot;41&quot;/&gt;&lt;lineCharCount val=&quot;42&quot;/&gt;&lt;lineCharCount val=&quot;1&quot;/&gt;&lt;lineCharCount val=&quot;103&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36&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44&quot;/&gt;&lt;lineCharCount val=&quot;10&quot;/&gt;&lt;lineCharCount val=&quot;28&quot;/&gt;&lt;lineCharCount val=&quot;12&quot;/&gt;&lt;lineCharCount val=&quot;38&quot;/&gt;&lt;lineCharCount val=&quot;22&quot;/&gt;&lt;lineCharCount val=&quot;21&quot;/&gt;&lt;lineCharCount val=&quot;32&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Lst>
</file>

<file path=ppt/tags/tag69.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1&quot;/&gt;&lt;lineCharCount val=&quot;28&quot;/&gt;&lt;lineCharCount val=&quot;15&quot;/&gt;&lt;lineCharCount val=&quot;18&quot;/&gt;&lt;lineCharCount val=&quot;10&quot;/&gt;&lt;lineCharCount val=&quot;13&quot;/&gt;&lt;lineCharCount val=&quot;19&quot;/&gt;&lt;lineCharCount val=&quot;7&quot;/&gt;&lt;/TableIndex&gt;&lt;/ShapeTextInfo&gt;"/>
  <p:tag name="PRESENTER_SHAPEINFO" val="&lt;ThreeDShapeInfo&gt;&lt;uuid val=&quot;{6D33B835-37C1-492C-91ED-86B9D0A7858F}&quot;/&gt;&lt;isInvalidForFieldText val=&quot;0&quot;/&gt;&lt;Image&gt;&lt;filename val=&quot;C:\Users\Jill\AppData\Local\Temp\PR\data\asimages\{6D33B835-37C1-492C-91ED-86B9D0A7858F}_85.png&quot;/&gt;&lt;left val=&quot;414&quot;/&gt;&lt;top val=&quot;142&quot;/&gt;&lt;width val=&quot;247&quot;/&gt;&lt;height val=&quot;221&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8&quot;/&gt;&lt;lineCharCount val=&quot;15&quot;/&gt;&lt;lineCharCount val=&quot;20&quot;/&gt;&lt;lineCharCount val=&quot;7&quot;/&gt;&lt;/TableIndex&gt;&lt;/ShapeTextInfo&gt;"/>
  <p:tag name="PRESENTER_SHAPEINFO" val="&lt;ThreeDShapeInfo&gt;&lt;uuid val=&quot;{532A2050-725A-4942-A19E-4DBCEB3DB5E0}&quot;/&gt;&lt;isInvalidForFieldText val=&quot;0&quot;/&gt;&lt;Image&gt;&lt;filename val=&quot;C:\Users\Jill\AppData\Local\Temp\PR\data\asimages\{532A2050-725A-4942-A19E-4DBCEB3DB5E0}_85.png&quot;/&gt;&lt;left val=&quot;419&quot;/&gt;&lt;top val=&quot;138&quot;/&gt;&lt;width val=&quot;247&quot;/&gt;&lt;height val=&quot;148&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21&quot;/&gt;&lt;lineCharCount val=&quot;15&quot;/&gt;&lt;/TableIndex&gt;&lt;/ShapeTextInfo&gt;"/>
  <p:tag name="PRESENTER_SHAPEINFO" val="&lt;ThreeDShapeInfo&gt;&lt;uuid val=&quot;{A4EF23C3-5E1F-425C-992F-123597F0FD8E}&quot;/&gt;&lt;isInvalidForFieldText val=&quot;0&quot;/&gt;&lt;Image&gt;&lt;filename val=&quot;C:\Users\Jill\AppData\Local\Temp\PR\data\asimages\{A4EF23C3-5E1F-425C-992F-123597F0FD8E}_85.png&quot;/&gt;&lt;left val=&quot;420&quot;/&gt;&lt;top val=&quot;145&quot;/&gt;&lt;width val=&quot;247&quot;/&gt;&lt;height val=&quot;11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B5056268-103A-40BF-B079-B626A9236539}&quot;/&gt;&lt;isInvalidForFieldText val=&quot;0&quot;/&gt;&lt;Image&gt;&lt;filename val=&quot;C:\Users\Jill\AppData\Local\Temp\PR\data\asimages\{B5056268-103A-40BF-B079-B626A9236539}_85.png&quot;/&gt;&lt;left val=&quot;342&quot;/&gt;&lt;top val=&quot;278&quot;/&gt;&lt;width val=&quot;99&quot;/&gt;&lt;height val=&quot;169&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4&quot;/&gt;&lt;lineCharCount val=&quot;21&quot;/&gt;&lt;lineCharCount val=&quot;15&quot;/&gt;&lt;/TableIndex&gt;&lt;/ShapeTextInfo&gt;"/>
  <p:tag name="PRESENTER_SHAPEINFO" val="&lt;ThreeDShapeInfo&gt;&lt;uuid val=&quot;{85610424-EF3E-4F27-9EC8-6464CDD79FAA}&quot;/&gt;&lt;isInvalidForFieldText val=&quot;0&quot;/&gt;&lt;Image&gt;&lt;filename val=&quot;C:\Users\Jill\AppData\Local\Temp\PR\data\asimages\{85610424-EF3E-4F27-9EC8-6464CDD79FAA}_85.png&quot;/&gt;&lt;left val=&quot;480&quot;/&gt;&lt;top val=&quot;366&quot;/&gt;&lt;width val=&quot;194&quot;/&gt;&lt;height val=&quot;73&quot;/&gt;&lt;hasText val=&quot;0&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4&quot;/&gt;&lt;lineCharCount val=&quot;34&quot;/&gt;&lt;lineCharCount val=&quot;35&quot;/&gt;&lt;lineCharCount val=&quot;14&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EAA40B47-53E4-47FD-9DAF-B39FE3AB630C}&quot;/&gt;&lt;isInvalidForFieldText val=&quot;0&quot;/&gt;&lt;Image&gt;&lt;filename val=&quot;C:\Users\Jill\AppData\Local\Temp\PR\data\asimages\{EAA40B47-53E4-47FD-9DAF-B39FE3AB630C}_85.png&quot;/&gt;&lt;left val=&quot;112&quot;/&gt;&lt;top val=&quot;196&quot;/&gt;&lt;width val=&quot;292&quot;/&gt;&lt;height val=&quot;258&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8&quot;/&gt;&lt;lineCharCount val=&quot;39&quot;/&gt;&lt;lineCharCount val=&quot;18&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7&quot;/&gt;&lt;lineCharCount val=&quot;33&quot;/&gt;&lt;lineCharCount val=&quot;26&quot;/&gt;&lt;/TableIndex&gt;&lt;/ShapeTextInfo&gt;"/>
  <p:tag name="PRESENTER_SHAPEINFO" val="&lt;ThreeDShapeInfo&gt;&lt;uuid val=&quot;{0EDE2EED-037D-42DB-86B4-E03C8F71EE26}&quot;/&gt;&lt;isInvalidForFieldText val=&quot;0&quot;/&gt;&lt;Image&gt;&lt;filename val=&quot;C:\Users\Jill\AppData\Local\Temp\PR\data\asimages\{0EDE2EED-037D-42DB-86B4-E03C8F71EE26}_85.png&quot;/&gt;&lt;left val=&quot;444&quot;/&gt;&lt;top val=&quot;12&quot;/&gt;&lt;width val=&quot;259&quot;/&gt;&lt;height val=&quot;73&quot;/&gt;&lt;hasText val=&quot;0&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05625CFB-FC6E-4FAA-A74F-48D13D92067C}&quot;/&gt;&lt;isInvalidForFieldText val=&quot;0&quot;/&gt;&lt;Image&gt;&lt;filename val=&quot;C:\Users\Jill\AppData\Local\Temp\PR\data\asimages\{05625CFB-FC6E-4FAA-A74F-48D13D92067C}_85.png&quot;/&gt;&lt;left val=&quot;126&quot;/&gt;&lt;top val=&quot;110&quot;/&gt;&lt;width val=&quot;451&quot;/&gt;&lt;height val=&quot;9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4&quot;/&gt;&lt;lineCharCount val=&quot;31&quot;/&gt;&lt;lineCharCount val=&quot;22&quot;/&gt;&lt;/TableIndex&gt;&lt;/ShapeTextInfo&gt;"/>
  <p:tag name="PRESENTER_SHAPEINFO" val="&lt;ThreeDShapeInfo&gt;&lt;uuid val=&quot;{F763DA28-DC48-4124-86C9-3853B3412435}&quot;/&gt;&lt;isInvalidForFieldText val=&quot;0&quot;/&gt;&lt;Image&gt;&lt;filename val=&quot;C:\Users\Jill\AppData\Local\Temp\PR\data\asimages\{F763DA28-DC48-4124-86C9-3853B3412435}_85.png&quot;/&gt;&lt;left val=&quot;444&quot;/&gt;&lt;top val=&quot;20&quot;/&gt;&lt;width val=&quot;253&quot;/&gt;&lt;height val=&quot;73&quot;/&gt;&lt;hasText val=&quot;0&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29&quot;/&gt;&lt;lineCharCount val=&quot;24&quot;/&gt;&lt;/TableIndex&gt;&lt;/ShapeTextInfo&gt;"/>
  <p:tag name="PRESENTER_SHAPEINFO" val="&lt;ThreeDShapeInfo&gt;&lt;uuid val=&quot;{A61612FB-7CB3-4428-B0B8-27568DC273E1}&quot;/&gt;&lt;isInvalidForFieldText val=&quot;0&quot;/&gt;&lt;Image&gt;&lt;filename val=&quot;C:\Users\Jill\AppData\Local\Temp\PR\data\asimages\{A61612FB-7CB3-4428-B0B8-27568DC273E1}_85.png&quot;/&gt;&lt;left val=&quot;439&quot;/&gt;&lt;top val=&quot;306&quot;/&gt;&lt;width val=&quot;275&quot;/&gt;&lt;height val=&quot;84&quot;/&gt;&lt;hasText val=&quot;0&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30BD0CC4-2F31-46F2-9A12-A79174C8C640}&quot;/&gt;&lt;isInvalidForFieldText val=&quot;0&quot;/&gt;&lt;Image&gt;&lt;filename val=&quot;C:\Users\Jill\AppData\Local\Temp\PR\data\asimages\{30BD0CC4-2F31-46F2-9A12-A79174C8C640}_85.png&quot;/&gt;&lt;left val=&quot;535&quot;/&gt;&lt;top val=&quot;117&quot;/&gt;&lt;width val=&quot;63&quot;/&gt;&lt;height val=&quot;92&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F356BBF3-E93D-47CF-A949-6DC9AA629D57}&quot;/&gt;&lt;isInvalidForFieldText val=&quot;0&quot;/&gt;&lt;Image&gt;&lt;filename val=&quot;C:\Users\Jill\AppData\Local\Temp\PR\data\asimages\{F356BBF3-E93D-47CF-A949-6DC9AA629D57}_85.png&quot;/&gt;&lt;left val=&quot;552&quot;/&gt;&lt;top val=&quot;107&quot;/&gt;&lt;width val=&quot;37&quot;/&gt;&lt;height val=&quot;33&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18&quot;/&gt;&lt;lineCharCount val=&quot;28&quot;/&gt;&lt;lineCharCount val=&quot;27&quot;/&gt;&lt;lineCharCount val=&quot;20&quot;/&gt;&lt;lineCharCount val=&quot;24&quot;/&gt;&lt;lineCharCount val=&quot;23&quot;/&gt;&lt;/TableIndex&gt;&lt;/ShapeTextInfo&gt;"/>
  <p:tag name="PRESENTER_SHAPEINFO" val="&lt;ThreeDShapeInfo&gt;&lt;uuid val=&quot;{B1A56370-1D55-4456-B5E4-A754CFE36CAF}&quot;/&gt;&lt;isInvalidForFieldText val=&quot;0&quot;/&gt;&lt;Image&gt;&lt;filename val=&quot;C:\Users\Jill\AppData\Local\Temp\PR\data\asimages\{B1A56370-1D55-4456-B5E4-A754CFE36CAF}_85.png&quot;/&gt;&lt;left val=&quot;438&quot;/&gt;&lt;top val=&quot;242&quot;/&gt;&lt;width val=&quot;275&quot;/&gt;&lt;height val=&quot;171&quot;/&gt;&lt;hasText val=&quot;0&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11&quot;/&gt;&lt;lineCharCount val=&quot;11&quot;/&gt;&lt;/TableIndex&gt;&lt;/ShapeTextInfo&gt;"/>
  <p:tag name="PRESENTER_SHAPEINFO" val="&lt;ThreeDShapeInfo&gt;&lt;uuid val=&quot;{3C1598F5-F2B5-4DF9-A9E4-CF1562E66376}&quot;/&gt;&lt;isInvalidForFieldText val=&quot;0&quot;/&gt;&lt;Image&gt;&lt;filename val=&quot;C:\Users\Jill\AppData\Local\Temp\PR\data\asimages\{3C1598F5-F2B5-4DF9-A9E4-CF1562E66376}_85.png&quot;/&gt;&lt;left val=&quot;490&quot;/&gt;&lt;top val=&quot;282&quot;/&gt;&lt;width val=&quot;229&quot;/&gt;&lt;height val=&quot;176&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NOPREFERENCE" val="False"/>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29&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CNBannerLogoPowerPointTemplate">
  <a:themeElements>
    <a:clrScheme name="MCNeNewsletter">
      <a:dk1>
        <a:srgbClr val="000000"/>
      </a:dk1>
      <a:lt1>
        <a:srgbClr val="FFFFFF"/>
      </a:lt1>
      <a:dk2>
        <a:srgbClr val="000000"/>
      </a:dk2>
      <a:lt2>
        <a:srgbClr val="DFDCB7"/>
      </a:lt2>
      <a:accent1>
        <a:srgbClr val="80A956"/>
      </a:accent1>
      <a:accent2>
        <a:srgbClr val="2B5485"/>
      </a:accent2>
      <a:accent3>
        <a:srgbClr val="D6A300"/>
      </a:accent3>
      <a:accent4>
        <a:srgbClr val="80A956"/>
      </a:accent4>
      <a:accent5>
        <a:srgbClr val="32629B"/>
      </a:accent5>
      <a:accent6>
        <a:srgbClr val="80A956"/>
      </a:accent6>
      <a:hlink>
        <a:srgbClr val="D25814"/>
      </a:hlink>
      <a:folHlink>
        <a:srgbClr val="849A0A"/>
      </a:folHlink>
    </a:clrScheme>
    <a:fontScheme name="1_MCNBannerLogoPowerPoint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MCNBannerLogo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CNBannerLogo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CNBannerLogo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CNBannerLogo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CNBannerLogo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CNBannerLogo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CNBannerLogo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CNBannerLogo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CNBannerLogo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CNBannerLogo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CNBannerLogo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CNBannerLogo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Office Theme">
  <a:themeElements>
    <a:clrScheme name="Custom 2">
      <a:dk1>
        <a:srgbClr val="4C5059"/>
      </a:dk1>
      <a:lt1>
        <a:srgbClr val="FFFFFF"/>
      </a:lt1>
      <a:dk2>
        <a:srgbClr val="013563"/>
      </a:dk2>
      <a:lt2>
        <a:srgbClr val="D3D3D3"/>
      </a:lt2>
      <a:accent1>
        <a:srgbClr val="004B8D"/>
      </a:accent1>
      <a:accent2>
        <a:srgbClr val="02BFD0"/>
      </a:accent2>
      <a:accent3>
        <a:srgbClr val="BCC649"/>
      </a:accent3>
      <a:accent4>
        <a:srgbClr val="FDB128"/>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5485</TotalTime>
  <Words>2668</Words>
  <Application>Microsoft Office PowerPoint</Application>
  <PresentationFormat>On-screen Show (4:3)</PresentationFormat>
  <Paragraphs>511</Paragraphs>
  <Slides>74</Slides>
  <Notes>13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74</vt:i4>
      </vt:variant>
    </vt:vector>
  </HeadingPairs>
  <TitlesOfParts>
    <vt:vector size="79" baseType="lpstr">
      <vt:lpstr>Office Theme</vt:lpstr>
      <vt:lpstr>2_MCNBannerLogoPowerPointTemplate</vt:lpstr>
      <vt:lpstr>11_Office Theme</vt:lpstr>
      <vt:lpstr>1_Office Theme</vt:lpstr>
      <vt:lpstr>think-cell Slide</vt:lpstr>
      <vt:lpstr>PowerPoint Presentation</vt:lpstr>
      <vt:lpstr>PowerPoint Presentation</vt:lpstr>
      <vt:lpstr>Following a Mobile Patient: 2015-2016</vt:lpstr>
      <vt:lpstr>PowerPoint Presentation</vt:lpstr>
      <vt:lpstr>PowerPoint Presentation</vt:lpstr>
      <vt:lpstr>PowerPoint Presentation</vt:lpstr>
      <vt:lpstr>PowerPoint Presentation</vt:lpstr>
      <vt:lpstr>Global Burden of TB, 2015 WHO Global TB Report, 2015</vt:lpstr>
      <vt:lpstr>2015 Tuberculosis Surpassed HIV as the Leading Cause of Death by Infectious Disease</vt:lpstr>
      <vt:lpstr>PowerPoint Presentation</vt:lpstr>
      <vt:lpstr>Estimated TB Burden, 2014 22 high burden countries*</vt:lpstr>
      <vt:lpstr>PowerPoint Presentation</vt:lpstr>
      <vt:lpstr>PowerPoint Presentation</vt:lpstr>
      <vt:lpstr>PowerPoint Presentation</vt:lpstr>
      <vt:lpstr>Ebola vs Tuberculosis  Which Disease is Greatest Risk for US</vt:lpstr>
      <vt:lpstr>Ebola Epidemic in West Africa            (Dec. 2013-March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Reported TB Cases  United States, 1982–2015*</vt:lpstr>
      <vt:lpstr>PowerPoint Presentation</vt:lpstr>
      <vt:lpstr>What are the “Hidden Stats” on TB</vt:lpstr>
      <vt:lpstr>How Well Are We Doing with TB Contact Investigation?</vt:lpstr>
      <vt:lpstr>PowerPoint Presentation</vt:lpstr>
      <vt:lpstr>PowerPoint Presentation</vt:lpstr>
      <vt:lpstr>PowerPoint Presentation</vt:lpstr>
      <vt:lpstr>PowerPoint Presentation</vt:lpstr>
      <vt:lpstr>Cost of TB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Nationality TBNet 2005-2014</vt:lpstr>
      <vt:lpstr>Nationality TBNet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Aims &amp; Population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Us</vt:lpstr>
      <vt:lpstr>PowerPoint Presentation</vt:lpstr>
    </vt:vector>
  </TitlesOfParts>
  <Company>Migrant Clinicians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 Hopewell</dc:creator>
  <cp:lastModifiedBy>Ed</cp:lastModifiedBy>
  <cp:revision>184</cp:revision>
  <dcterms:created xsi:type="dcterms:W3CDTF">2013-04-15T17:32:56Z</dcterms:created>
  <dcterms:modified xsi:type="dcterms:W3CDTF">2016-03-30T11:48:39Z</dcterms:modified>
</cp:coreProperties>
</file>