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9" r:id="rId10"/>
    <p:sldId id="263" r:id="rId11"/>
    <p:sldId id="324" r:id="rId12"/>
    <p:sldId id="265" r:id="rId13"/>
    <p:sldId id="270" r:id="rId14"/>
    <p:sldId id="267" r:id="rId15"/>
    <p:sldId id="325" r:id="rId16"/>
    <p:sldId id="302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03" r:id="rId26"/>
    <p:sldId id="280" r:id="rId27"/>
    <p:sldId id="327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6" r:id="rId37"/>
    <p:sldId id="297" r:id="rId38"/>
    <p:sldId id="300" r:id="rId39"/>
    <p:sldId id="301" r:id="rId40"/>
    <p:sldId id="290" r:id="rId41"/>
    <p:sldId id="298" r:id="rId42"/>
    <p:sldId id="299" r:id="rId43"/>
    <p:sldId id="291" r:id="rId44"/>
    <p:sldId id="292" r:id="rId45"/>
    <p:sldId id="328" r:id="rId46"/>
    <p:sldId id="326" r:id="rId47"/>
    <p:sldId id="293" r:id="rId48"/>
    <p:sldId id="294" r:id="rId49"/>
    <p:sldId id="295" r:id="rId50"/>
    <p:sldId id="316" r:id="rId51"/>
    <p:sldId id="317" r:id="rId52"/>
    <p:sldId id="318" r:id="rId53"/>
    <p:sldId id="319" r:id="rId54"/>
    <p:sldId id="320" r:id="rId55"/>
    <p:sldId id="322" r:id="rId56"/>
    <p:sldId id="323" r:id="rId57"/>
    <p:sldId id="321" r:id="rId58"/>
    <p:sldId id="305" r:id="rId59"/>
    <p:sldId id="306" r:id="rId60"/>
    <p:sldId id="304" r:id="rId61"/>
    <p:sldId id="309" r:id="rId62"/>
    <p:sldId id="307" r:id="rId63"/>
    <p:sldId id="308" r:id="rId64"/>
    <p:sldId id="310" r:id="rId65"/>
    <p:sldId id="311" r:id="rId66"/>
    <p:sldId id="312" r:id="rId67"/>
    <p:sldId id="313" r:id="rId68"/>
    <p:sldId id="314" r:id="rId69"/>
    <p:sldId id="315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3" autoAdjust="0"/>
  </p:normalViewPr>
  <p:slideViewPr>
    <p:cSldViewPr>
      <p:cViewPr varScale="1">
        <p:scale>
          <a:sx n="51" d="100"/>
          <a:sy n="51" d="100"/>
        </p:scale>
        <p:origin x="10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9ED2-9736-492F-8607-B842BBEE687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54F4C-54F2-4DB2-9B78-BFC7AC9280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8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54F4C-54F2-4DB2-9B78-BFC7AC9280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7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CA,TX,NY,FL accounts for 50%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54F4C-54F2-4DB2-9B78-BFC7AC9280D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3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54F4C-54F2-4DB2-9B78-BFC7AC9280D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0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3pPr>
            <a:lvl4pPr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24pt</a:t>
            </a:r>
          </a:p>
          <a:p>
            <a:pPr lvl="2"/>
            <a:r>
              <a:rPr lang="en-US" dirty="0" smtClean="0"/>
              <a:t>Third level – Myriad Pro, 24pt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313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D93A8B1-54EC-4964-B17A-0D9FAB51B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0E078F0-1CCC-4E9D-8FBA-BE33B98FFF6E}" type="datetimeFigureOut">
              <a:rPr lang="en-US" smtClean="0"/>
              <a:t>4/29/2016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Treatment of Tuberculosis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Bihler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4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57687"/>
            <a:ext cx="7620000" cy="468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48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46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8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84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20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086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82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086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91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162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5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Allegheny county 2015</a:t>
            </a:r>
          </a:p>
          <a:p>
            <a:pPr lvl="1"/>
            <a:r>
              <a:rPr lang="en-US" dirty="0" smtClean="0"/>
              <a:t>Active cases 18</a:t>
            </a:r>
          </a:p>
          <a:p>
            <a:pPr lvl="2"/>
            <a:r>
              <a:rPr lang="en-US" dirty="0" smtClean="0"/>
              <a:t>11 Pulmonary</a:t>
            </a:r>
          </a:p>
          <a:p>
            <a:pPr lvl="2"/>
            <a:r>
              <a:rPr lang="en-US" dirty="0" smtClean="0"/>
              <a:t>7 extra pulmonary</a:t>
            </a:r>
          </a:p>
          <a:p>
            <a:pPr lvl="2"/>
            <a:r>
              <a:rPr lang="en-US" dirty="0" smtClean="0"/>
              <a:t>1.5 cases per 100,000</a:t>
            </a:r>
          </a:p>
          <a:p>
            <a:pPr lvl="1"/>
            <a:r>
              <a:rPr lang="en-US" dirty="0" smtClean="0"/>
              <a:t>LTBI</a:t>
            </a:r>
          </a:p>
          <a:p>
            <a:pPr lvl="2"/>
            <a:r>
              <a:rPr lang="en-US" dirty="0" smtClean="0"/>
              <a:t>352 evaluated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1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Tuberculosis is an airborne disease</a:t>
            </a:r>
          </a:p>
          <a:p>
            <a:r>
              <a:rPr lang="en-US" dirty="0" smtClean="0"/>
              <a:t>Microscopic droplets created by coughing, sneezing, singing</a:t>
            </a:r>
          </a:p>
          <a:p>
            <a:r>
              <a:rPr lang="en-US" dirty="0" smtClean="0"/>
              <a:t>Evaporate into the droplet nuclei (1to3 micron)</a:t>
            </a:r>
          </a:p>
          <a:p>
            <a:r>
              <a:rPr lang="en-US" dirty="0" smtClean="0"/>
              <a:t>Capable of reaching the alveolus</a:t>
            </a:r>
          </a:p>
          <a:p>
            <a:r>
              <a:rPr lang="en-US" dirty="0" smtClean="0"/>
              <a:t>Can remain suspended in air for hours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733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7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cough produces approx. 500 droplets</a:t>
            </a:r>
          </a:p>
          <a:p>
            <a:r>
              <a:rPr lang="en-US" dirty="0" smtClean="0"/>
              <a:t>Average patient produces 75,000 droplets per day</a:t>
            </a:r>
          </a:p>
          <a:p>
            <a:r>
              <a:rPr lang="en-US" dirty="0" smtClean="0"/>
              <a:t>Drops to 25 droplets per day after 2 weeks of therapy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600200"/>
            <a:ext cx="3657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96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associated with transmission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Source case</a:t>
            </a:r>
          </a:p>
          <a:p>
            <a:pPr lvl="1"/>
            <a:r>
              <a:rPr lang="en-US" dirty="0" smtClean="0"/>
              <a:t>Smear status</a:t>
            </a:r>
          </a:p>
          <a:p>
            <a:pPr lvl="2"/>
            <a:r>
              <a:rPr lang="en-US" dirty="0" smtClean="0"/>
              <a:t>4 – 5X more infectious</a:t>
            </a:r>
          </a:p>
          <a:p>
            <a:pPr lvl="1"/>
            <a:r>
              <a:rPr lang="en-US" dirty="0" smtClean="0"/>
              <a:t>Presence of cavities</a:t>
            </a:r>
          </a:p>
          <a:p>
            <a:pPr lvl="2"/>
            <a:r>
              <a:rPr lang="en-US" dirty="0" smtClean="0"/>
              <a:t>Can produce up to 100mL of sputum per day</a:t>
            </a:r>
          </a:p>
          <a:p>
            <a:pPr lvl="2"/>
            <a:r>
              <a:rPr lang="en-US" dirty="0" smtClean="0"/>
              <a:t>10⁷ to 10⁹ number of organisms</a:t>
            </a:r>
          </a:p>
          <a:p>
            <a:pPr lvl="1"/>
            <a:r>
              <a:rPr lang="en-US" dirty="0" smtClean="0"/>
              <a:t>Presence of cough</a:t>
            </a:r>
          </a:p>
          <a:p>
            <a:pPr lvl="1"/>
            <a:r>
              <a:rPr lang="en-US" dirty="0" smtClean="0"/>
              <a:t>Procedures inducing aerosols</a:t>
            </a:r>
          </a:p>
          <a:p>
            <a:pPr lvl="2"/>
            <a:r>
              <a:rPr lang="en-US" dirty="0" smtClean="0"/>
              <a:t>Bronchoscopy</a:t>
            </a:r>
          </a:p>
          <a:p>
            <a:pPr lvl="2"/>
            <a:r>
              <a:rPr lang="en-US" dirty="0" smtClean="0"/>
              <a:t>Intubation </a:t>
            </a:r>
          </a:p>
          <a:p>
            <a:pPr lvl="1"/>
            <a:r>
              <a:rPr lang="en-US" dirty="0" smtClean="0"/>
              <a:t>Laryngeal TB</a:t>
            </a:r>
          </a:p>
          <a:p>
            <a:pPr lvl="2"/>
            <a:r>
              <a:rPr lang="en-US" dirty="0" smtClean="0"/>
              <a:t>Produce 60 afb per/hr</a:t>
            </a:r>
          </a:p>
          <a:p>
            <a:pPr lvl="2"/>
            <a:r>
              <a:rPr lang="en-US" dirty="0" smtClean="0"/>
              <a:t>As infective as a child with measles</a:t>
            </a:r>
          </a:p>
          <a:p>
            <a:r>
              <a:rPr lang="en-US" dirty="0" smtClean="0"/>
              <a:t>Average source case infects 10 people per year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overview of epidemiology and transmission</a:t>
            </a:r>
          </a:p>
          <a:p>
            <a:endParaRPr lang="en-US" dirty="0" smtClean="0"/>
          </a:p>
          <a:p>
            <a:r>
              <a:rPr lang="en-US" dirty="0" smtClean="0"/>
              <a:t>Differentiate between latent and active tuberculosis</a:t>
            </a:r>
          </a:p>
          <a:p>
            <a:endParaRPr lang="en-US" dirty="0" smtClean="0"/>
          </a:p>
          <a:p>
            <a:r>
              <a:rPr lang="en-US" dirty="0" smtClean="0"/>
              <a:t>Treatment of tuberculosis</a:t>
            </a:r>
          </a:p>
          <a:p>
            <a:endParaRPr lang="en-US" dirty="0" smtClean="0"/>
          </a:p>
          <a:p>
            <a:r>
              <a:rPr lang="en-US" dirty="0" smtClean="0"/>
              <a:t>Common side effects of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61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associated with transmission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factors</a:t>
            </a:r>
          </a:p>
          <a:p>
            <a:pPr lvl="1"/>
            <a:r>
              <a:rPr lang="en-US" dirty="0" smtClean="0"/>
              <a:t>Under normal temperature</a:t>
            </a:r>
            <a:r>
              <a:rPr lang="en-US" dirty="0"/>
              <a:t> </a:t>
            </a:r>
            <a:r>
              <a:rPr lang="en-US" dirty="0" smtClean="0"/>
              <a:t>and humidity indoors</a:t>
            </a:r>
          </a:p>
          <a:p>
            <a:pPr lvl="2"/>
            <a:r>
              <a:rPr lang="en-US" dirty="0" smtClean="0"/>
              <a:t>Viable droplets</a:t>
            </a:r>
          </a:p>
          <a:p>
            <a:pPr lvl="3"/>
            <a:r>
              <a:rPr lang="en-US" dirty="0"/>
              <a:t> </a:t>
            </a:r>
            <a:r>
              <a:rPr lang="en-US" dirty="0" smtClean="0"/>
              <a:t>60-70% at 3hs</a:t>
            </a:r>
          </a:p>
          <a:p>
            <a:pPr lvl="3"/>
            <a:r>
              <a:rPr lang="en-US" dirty="0" smtClean="0"/>
              <a:t>48-56% at 6 hrs.</a:t>
            </a:r>
          </a:p>
          <a:p>
            <a:pPr lvl="3"/>
            <a:r>
              <a:rPr lang="en-US" dirty="0" smtClean="0"/>
              <a:t>28-32% at 9 hrs.</a:t>
            </a:r>
          </a:p>
          <a:p>
            <a:pPr lvl="4"/>
            <a:r>
              <a:rPr lang="en-US" dirty="0" smtClean="0"/>
              <a:t>Ventilation, filtration, uv light</a:t>
            </a:r>
          </a:p>
          <a:p>
            <a:pPr lvl="5"/>
            <a:r>
              <a:rPr lang="en-US" dirty="0" smtClean="0"/>
              <a:t> effective at dispersing/killing droplet</a:t>
            </a:r>
          </a:p>
          <a:p>
            <a:pPr lvl="4"/>
            <a:r>
              <a:rPr lang="en-US" dirty="0" smtClean="0"/>
              <a:t>Naval ships</a:t>
            </a:r>
          </a:p>
          <a:p>
            <a:pPr lvl="2"/>
            <a:r>
              <a:rPr lang="en-US" dirty="0" smtClean="0"/>
              <a:t>Household contacts</a:t>
            </a:r>
          </a:p>
          <a:p>
            <a:pPr lvl="3"/>
            <a:r>
              <a:rPr lang="en-US" dirty="0" smtClean="0"/>
              <a:t>Approx. 50% infected</a:t>
            </a:r>
          </a:p>
          <a:p>
            <a:pPr lvl="2"/>
            <a:r>
              <a:rPr lang="en-US" dirty="0" smtClean="0"/>
              <a:t>Casual contacts</a:t>
            </a:r>
          </a:p>
          <a:p>
            <a:pPr lvl="3"/>
            <a:r>
              <a:rPr lang="en-US" dirty="0" smtClean="0"/>
              <a:t>15% infected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96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associated with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</a:t>
            </a:r>
          </a:p>
          <a:p>
            <a:pPr lvl="1"/>
            <a:r>
              <a:rPr lang="en-US" dirty="0" smtClean="0"/>
              <a:t>Variable rates of infection after exposure</a:t>
            </a:r>
          </a:p>
          <a:p>
            <a:pPr lvl="1"/>
            <a:r>
              <a:rPr lang="en-US" dirty="0" smtClean="0"/>
              <a:t>Suggests variable rates host susceptibility</a:t>
            </a:r>
          </a:p>
          <a:p>
            <a:pPr lvl="2"/>
            <a:r>
              <a:rPr lang="en-US" dirty="0" smtClean="0"/>
              <a:t>Prospective study of nursing school students</a:t>
            </a:r>
          </a:p>
          <a:p>
            <a:pPr lvl="3"/>
            <a:r>
              <a:rPr lang="en-US" dirty="0" smtClean="0"/>
              <a:t>Prechemotherapy time</a:t>
            </a:r>
          </a:p>
          <a:p>
            <a:pPr lvl="3"/>
            <a:r>
              <a:rPr lang="en-US" dirty="0" smtClean="0"/>
              <a:t>After 2 years despite sig exposure</a:t>
            </a:r>
          </a:p>
          <a:p>
            <a:pPr lvl="4"/>
            <a:r>
              <a:rPr lang="en-US" dirty="0" smtClean="0"/>
              <a:t>Only 30% ppd +</a:t>
            </a:r>
          </a:p>
          <a:p>
            <a:pPr lvl="3"/>
            <a:r>
              <a:rPr lang="en-US" dirty="0" smtClean="0"/>
              <a:t>However after 3 years</a:t>
            </a:r>
          </a:p>
          <a:p>
            <a:pPr lvl="4"/>
            <a:r>
              <a:rPr lang="en-US" dirty="0" smtClean="0"/>
              <a:t>100% PPD +</a:t>
            </a:r>
          </a:p>
          <a:p>
            <a:pPr lvl="5"/>
            <a:r>
              <a:rPr lang="en-US" dirty="0" smtClean="0"/>
              <a:t>Resistance to infection quantitative not absolute</a:t>
            </a:r>
          </a:p>
          <a:p>
            <a:pPr lvl="5"/>
            <a:r>
              <a:rPr lang="en-US" dirty="0" smtClean="0"/>
              <a:t>Overcome by sig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9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Droplet nuclei enter the lungs and travel to the alveolus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Once in the alveolus mycobacterium multiple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200400" cy="20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124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789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replicating within the alveolus</a:t>
            </a:r>
          </a:p>
          <a:p>
            <a:r>
              <a:rPr lang="en-US" dirty="0" smtClean="0"/>
              <a:t>A small number of organisms may enter the blood stream</a:t>
            </a:r>
          </a:p>
          <a:p>
            <a:pPr lvl="1"/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Lymph nodes</a:t>
            </a:r>
          </a:p>
          <a:p>
            <a:pPr lvl="1"/>
            <a:r>
              <a:rPr lang="en-US" dirty="0" smtClean="0"/>
              <a:t>Spine</a:t>
            </a:r>
          </a:p>
          <a:p>
            <a:pPr lvl="1"/>
            <a:r>
              <a:rPr lang="en-US" dirty="0" smtClean="0"/>
              <a:t>Bones</a:t>
            </a:r>
          </a:p>
          <a:p>
            <a:pPr lvl="1"/>
            <a:r>
              <a:rPr lang="en-US" dirty="0" smtClean="0"/>
              <a:t>Larynx</a:t>
            </a:r>
          </a:p>
          <a:p>
            <a:pPr lvl="1"/>
            <a:r>
              <a:rPr lang="en-US" dirty="0" smtClean="0"/>
              <a:t>Kidneys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Fig 2.3.3 - Pathogene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905000"/>
            <a:ext cx="35051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26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Within 2-8 weeks macrophages engulph and surround tuberculi</a:t>
            </a:r>
          </a:p>
          <a:p>
            <a:r>
              <a:rPr lang="en-US" dirty="0" smtClean="0"/>
              <a:t>Granuloma formation</a:t>
            </a:r>
          </a:p>
          <a:p>
            <a:r>
              <a:rPr lang="en-US" b="1" dirty="0" smtClean="0"/>
              <a:t>LTBI established</a:t>
            </a:r>
          </a:p>
          <a:p>
            <a:r>
              <a:rPr lang="en-US" dirty="0" smtClean="0"/>
              <a:t>if the immune system can not contain the tuberculi</a:t>
            </a:r>
          </a:p>
          <a:p>
            <a:r>
              <a:rPr lang="en-US" dirty="0" smtClean="0"/>
              <a:t>Tuberculi multiply and spread through out the body</a:t>
            </a:r>
          </a:p>
          <a:p>
            <a:r>
              <a:rPr lang="en-US" b="1" dirty="0" smtClean="0"/>
              <a:t>Tuberculosis disease </a:t>
            </a:r>
            <a:endParaRPr lang="en-US" b="1" dirty="0"/>
          </a:p>
        </p:txBody>
      </p:sp>
      <p:pic>
        <p:nvPicPr>
          <p:cNvPr id="5" name="Picture 1" descr="Fig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2537" t="21671" r="13364" b="25948"/>
          <a:stretch>
            <a:fillRect/>
          </a:stretch>
        </p:blipFill>
        <p:spPr bwMode="auto">
          <a:xfrm>
            <a:off x="5562600" y="1676400"/>
            <a:ext cx="25146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2" descr="Fig 2"/>
          <p:cNvPicPr>
            <a:picLocks noChangeAspect="1" noChangeArrowheads="1"/>
          </p:cNvPicPr>
          <p:nvPr/>
        </p:nvPicPr>
        <p:blipFill>
          <a:blip r:embed="rId3" cstate="print"/>
          <a:srcRect l="23137" t="21956" r="13364" b="25806"/>
          <a:stretch>
            <a:fillRect/>
          </a:stretch>
        </p:blipFill>
        <p:spPr bwMode="auto">
          <a:xfrm>
            <a:off x="5562600" y="3962400"/>
            <a:ext cx="2514600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14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1299" y="419099"/>
            <a:ext cx="3657601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270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LTBI vs. TB Disease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984843"/>
          <a:ext cx="8229600" cy="5111157"/>
        </p:xfrm>
        <a:graphic>
          <a:graphicData uri="http://schemas.openxmlformats.org/drawingml/2006/table">
            <a:tbl>
              <a:tblPr/>
              <a:tblGrid>
                <a:gridCol w="3958508"/>
                <a:gridCol w="4271092"/>
              </a:tblGrid>
              <a:tr h="3809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Person </a:t>
                      </a:r>
                      <a:r>
                        <a:rPr lang="en-US" sz="1800" b="1" baseline="0" dirty="0" smtClean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with LTBI </a:t>
                      </a:r>
                      <a:r>
                        <a:rPr lang="en-US" sz="1800" b="1" baseline="0" dirty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(Infected)</a:t>
                      </a:r>
                      <a:endParaRPr lang="en-US" sz="1800" baseline="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Person </a:t>
                      </a:r>
                      <a:r>
                        <a:rPr lang="en-US" sz="1800" b="1" baseline="0" dirty="0" smtClean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with TB </a:t>
                      </a:r>
                      <a:r>
                        <a:rPr lang="en-US" sz="1800" b="1" baseline="0" dirty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Disease (Infectious)</a:t>
                      </a:r>
                      <a:endParaRPr lang="en-US" sz="1800" baseline="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27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Has a small amount of TB bacteria in his/her body that are alive, but inactive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Has a large amount of active TB bacteria in his/her body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Cannot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spread TB bacteria to others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May spread TB bacteria to others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Does 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not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feel sick, but may become sick if the bacteria become active in his/her body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May feel sick and may have symptoms such as a cough, fever, and/or weight loss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Usually has a TB skin test or TB blood test reaction indicating TB infection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Usually has a TB skin test or TB blood test reaction indicating TB infection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Radiograph is typically normal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Radiograph may be abnormal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Sputum smears and cultures are negative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Sputum smears and cultures may be positive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Should consider treatment for LTBI to prevent TB disease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Needs treatment for TB disease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Does 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not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require respiratory isolation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May require respiratory isolation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Not a TB case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TB case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989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077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727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of active tuberculosis</a:t>
            </a:r>
          </a:p>
          <a:p>
            <a:pPr lvl="1"/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Testing of latent tuberculosis infection</a:t>
            </a:r>
          </a:p>
          <a:p>
            <a:pPr lvl="1"/>
            <a:r>
              <a:rPr lang="en-US" dirty="0" smtClean="0"/>
              <a:t>CXR</a:t>
            </a:r>
          </a:p>
          <a:p>
            <a:pPr lvl="1"/>
            <a:r>
              <a:rPr lang="en-US" dirty="0" smtClean="0"/>
              <a:t>AFB smears</a:t>
            </a:r>
          </a:p>
          <a:p>
            <a:pPr lvl="1"/>
            <a:r>
              <a:rPr lang="en-US" dirty="0" smtClean="0"/>
              <a:t>NAA</a:t>
            </a:r>
          </a:p>
          <a:p>
            <a:pPr lvl="1"/>
            <a:r>
              <a:rPr lang="en-US" dirty="0" smtClean="0"/>
              <a:t>Culture</a:t>
            </a:r>
          </a:p>
          <a:p>
            <a:pPr lvl="2"/>
            <a:r>
              <a:rPr lang="en-US" dirty="0" smtClean="0"/>
              <a:t>Gold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75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active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goals</a:t>
            </a:r>
          </a:p>
          <a:p>
            <a:pPr lvl="1"/>
            <a:r>
              <a:rPr lang="en-US" dirty="0" smtClean="0"/>
              <a:t>Eradicating infection</a:t>
            </a:r>
          </a:p>
          <a:p>
            <a:pPr lvl="1"/>
            <a:r>
              <a:rPr lang="en-US" dirty="0" smtClean="0"/>
              <a:t>Preventing development of drug resistance</a:t>
            </a:r>
          </a:p>
          <a:p>
            <a:pPr lvl="1"/>
            <a:r>
              <a:rPr lang="en-US" dirty="0" smtClean="0"/>
              <a:t>Preventing relapse of disease</a:t>
            </a:r>
          </a:p>
          <a:p>
            <a:r>
              <a:rPr lang="en-US" dirty="0" smtClean="0"/>
              <a:t>Must have at least two drugs which organism is susceptible</a:t>
            </a:r>
          </a:p>
          <a:p>
            <a:r>
              <a:rPr lang="en-US" dirty="0" smtClean="0"/>
              <a:t>DOT</a:t>
            </a:r>
          </a:p>
          <a:p>
            <a:pPr lvl="1"/>
            <a:r>
              <a:rPr lang="en-US" dirty="0" smtClean="0"/>
              <a:t>Standard of care in US</a:t>
            </a:r>
          </a:p>
          <a:p>
            <a:r>
              <a:rPr lang="en-US" dirty="0" smtClean="0"/>
              <a:t>Reportable disease- engagement of health department</a:t>
            </a:r>
          </a:p>
          <a:p>
            <a:pPr lvl="1"/>
            <a:r>
              <a:rPr lang="en-US" dirty="0" smtClean="0"/>
              <a:t>Assure completion of therapy</a:t>
            </a:r>
          </a:p>
          <a:p>
            <a:pPr lvl="1"/>
            <a:r>
              <a:rPr lang="en-US" dirty="0" smtClean="0"/>
              <a:t>Minimize risk of secondary resistance, treatment failure and relapse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5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Tuberculosis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Multisystem disease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Myriad of presentations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 billion people in the world infected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9.6 million active cases worldwide 2014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Responsible for 1.5 million deaths worldwide in 2014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Has caused disease in humans since 4000 B.C.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70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 tuberculosis therapy</a:t>
            </a:r>
          </a:p>
          <a:p>
            <a:pPr lvl="1"/>
            <a:r>
              <a:rPr lang="en-US" dirty="0" smtClean="0"/>
              <a:t>Streptomycin</a:t>
            </a:r>
          </a:p>
          <a:p>
            <a:pPr lvl="2"/>
            <a:r>
              <a:rPr lang="en-US" dirty="0" smtClean="0"/>
              <a:t>1940’s</a:t>
            </a:r>
          </a:p>
          <a:p>
            <a:pPr lvl="1"/>
            <a:r>
              <a:rPr lang="en-US" dirty="0" smtClean="0"/>
              <a:t>Isoniazid </a:t>
            </a:r>
          </a:p>
          <a:p>
            <a:pPr lvl="2"/>
            <a:r>
              <a:rPr lang="en-US" dirty="0" smtClean="0"/>
              <a:t>1950’s</a:t>
            </a:r>
          </a:p>
          <a:p>
            <a:pPr lvl="1"/>
            <a:r>
              <a:rPr lang="en-US" dirty="0" smtClean="0"/>
              <a:t>High incidence of treatment failure and development of drug resistance with single drug regiments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37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Medical </a:t>
            </a:r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C</a:t>
            </a:r>
            <a:r>
              <a:rPr lang="en-US" dirty="0" smtClean="0"/>
              <a:t>ouncil, British Thoracic </a:t>
            </a:r>
            <a:r>
              <a:rPr lang="en-US" dirty="0"/>
              <a:t>A</a:t>
            </a:r>
            <a:r>
              <a:rPr lang="en-US" dirty="0" smtClean="0"/>
              <a:t>ssociation, Hong Kong Chest </a:t>
            </a:r>
            <a:r>
              <a:rPr lang="en-US" dirty="0"/>
              <a:t>S</a:t>
            </a:r>
            <a:r>
              <a:rPr lang="en-US" dirty="0" smtClean="0"/>
              <a:t>ervice</a:t>
            </a:r>
          </a:p>
          <a:p>
            <a:pPr lvl="1"/>
            <a:r>
              <a:rPr lang="en-US" dirty="0" smtClean="0"/>
              <a:t>Several studies in 1970-80’s</a:t>
            </a:r>
          </a:p>
          <a:p>
            <a:pPr lvl="1"/>
            <a:r>
              <a:rPr lang="en-US" dirty="0" smtClean="0"/>
              <a:t>Established efficiency of short course Tx</a:t>
            </a:r>
          </a:p>
          <a:p>
            <a:pPr lvl="2"/>
            <a:r>
              <a:rPr lang="en-US" dirty="0" smtClean="0"/>
              <a:t>Six month regiment</a:t>
            </a:r>
          </a:p>
          <a:p>
            <a:pPr lvl="2"/>
            <a:r>
              <a:rPr lang="en-US" dirty="0" smtClean="0"/>
              <a:t>Addition of rifampin and pyrazinamide</a:t>
            </a:r>
          </a:p>
          <a:p>
            <a:pPr lvl="2"/>
            <a:r>
              <a:rPr lang="en-US" dirty="0" smtClean="0"/>
              <a:t>Ethambutol substituted for strep</a:t>
            </a:r>
          </a:p>
          <a:p>
            <a:pPr lvl="2"/>
            <a:r>
              <a:rPr lang="en-US" dirty="0" smtClean="0"/>
              <a:t>4 drugs for the first 2 months</a:t>
            </a:r>
          </a:p>
          <a:p>
            <a:pPr lvl="2"/>
            <a:r>
              <a:rPr lang="en-US" dirty="0" smtClean="0"/>
              <a:t>Continue INH RIF for final 4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82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6" y="304800"/>
            <a:ext cx="80772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110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phase ( first 2 months)</a:t>
            </a:r>
          </a:p>
          <a:p>
            <a:pPr lvl="1"/>
            <a:r>
              <a:rPr lang="en-US" dirty="0" smtClean="0"/>
              <a:t>4 drugs (INH, RIF,PZAEMB)</a:t>
            </a:r>
          </a:p>
          <a:p>
            <a:pPr lvl="1"/>
            <a:r>
              <a:rPr lang="en-US" dirty="0" smtClean="0"/>
              <a:t>Intended decrease secondary resistance to RIF</a:t>
            </a:r>
          </a:p>
          <a:p>
            <a:pPr lvl="1"/>
            <a:r>
              <a:rPr lang="en-US" dirty="0" smtClean="0"/>
              <a:t>Can be given daily, 3Xweek, twice weekly</a:t>
            </a:r>
          </a:p>
          <a:p>
            <a:pPr lvl="1"/>
            <a:r>
              <a:rPr lang="en-US" dirty="0" smtClean="0"/>
              <a:t>If pan sensitive</a:t>
            </a:r>
          </a:p>
          <a:p>
            <a:pPr lvl="2"/>
            <a:r>
              <a:rPr lang="en-US" dirty="0" smtClean="0"/>
              <a:t>Emb can be discontinued</a:t>
            </a:r>
          </a:p>
          <a:p>
            <a:pPr lvl="1"/>
            <a:r>
              <a:rPr lang="en-US" dirty="0" smtClean="0"/>
              <a:t>If pza not used</a:t>
            </a:r>
          </a:p>
          <a:p>
            <a:pPr lvl="2"/>
            <a:r>
              <a:rPr lang="en-US" dirty="0" smtClean="0"/>
              <a:t>Severe liver disease, gout, pregnant(USA)</a:t>
            </a:r>
          </a:p>
          <a:p>
            <a:pPr lvl="2"/>
            <a:r>
              <a:rPr lang="en-US" dirty="0" smtClean="0"/>
              <a:t>Continuation phase extended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88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Continuation phase</a:t>
            </a:r>
          </a:p>
          <a:p>
            <a:pPr lvl="1"/>
            <a:r>
              <a:rPr lang="en-US" dirty="0"/>
              <a:t> R</a:t>
            </a:r>
            <a:r>
              <a:rPr lang="en-US" dirty="0" smtClean="0"/>
              <a:t>ifampin/</a:t>
            </a:r>
            <a:r>
              <a:rPr lang="en-US" dirty="0" err="1" smtClean="0"/>
              <a:t>Rifapentine</a:t>
            </a:r>
            <a:r>
              <a:rPr lang="en-US" dirty="0" smtClean="0"/>
              <a:t> and Isoniazid</a:t>
            </a:r>
          </a:p>
          <a:p>
            <a:pPr lvl="2"/>
            <a:r>
              <a:rPr lang="en-US" dirty="0" smtClean="0"/>
              <a:t>4-7 months</a:t>
            </a:r>
          </a:p>
          <a:p>
            <a:pPr lvl="2"/>
            <a:r>
              <a:rPr lang="en-US" dirty="0" smtClean="0"/>
              <a:t>Intermittent regiments acceptable</a:t>
            </a:r>
          </a:p>
          <a:p>
            <a:pPr lvl="1"/>
            <a:r>
              <a:rPr lang="en-US" dirty="0" smtClean="0"/>
              <a:t>7 months</a:t>
            </a:r>
          </a:p>
          <a:p>
            <a:pPr lvl="2"/>
            <a:r>
              <a:rPr lang="en-US" dirty="0" smtClean="0"/>
              <a:t>Cavitation and positive  sputum cx at 2months</a:t>
            </a:r>
          </a:p>
          <a:p>
            <a:pPr lvl="2"/>
            <a:r>
              <a:rPr lang="en-US" dirty="0" smtClean="0"/>
              <a:t>If pza not in initial phase</a:t>
            </a:r>
          </a:p>
          <a:p>
            <a:pPr lvl="2"/>
            <a:r>
              <a:rPr lang="en-US" dirty="0" smtClean="0"/>
              <a:t>Can consider if cavitation or positive culture at 2 months</a:t>
            </a:r>
          </a:p>
          <a:p>
            <a:pPr lvl="3"/>
            <a:r>
              <a:rPr lang="en-US" dirty="0" smtClean="0"/>
              <a:t>Case by case basis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5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USPH Study 22</a:t>
            </a:r>
          </a:p>
          <a:p>
            <a:pPr lvl="1"/>
            <a:r>
              <a:rPr lang="en-US" dirty="0" smtClean="0"/>
              <a:t>Twice weekly RIF/INH</a:t>
            </a:r>
          </a:p>
          <a:p>
            <a:pPr lvl="1"/>
            <a:r>
              <a:rPr lang="en-US" dirty="0" smtClean="0"/>
              <a:t>Cavitation and positive 2mon Cx</a:t>
            </a:r>
          </a:p>
          <a:p>
            <a:pPr lvl="2"/>
            <a:r>
              <a:rPr lang="en-US" dirty="0" smtClean="0"/>
              <a:t>Relapse rate 21%</a:t>
            </a:r>
          </a:p>
          <a:p>
            <a:pPr lvl="1"/>
            <a:r>
              <a:rPr lang="en-US" dirty="0" smtClean="0"/>
              <a:t>Either cavitation pos 2 mon Cx</a:t>
            </a:r>
          </a:p>
          <a:p>
            <a:pPr lvl="2"/>
            <a:r>
              <a:rPr lang="en-US" dirty="0" smtClean="0"/>
              <a:t>Relapse 5-6%</a:t>
            </a:r>
          </a:p>
          <a:p>
            <a:pPr lvl="1"/>
            <a:r>
              <a:rPr lang="en-US" dirty="0" smtClean="0"/>
              <a:t>Neither</a:t>
            </a:r>
          </a:p>
          <a:p>
            <a:pPr lvl="2"/>
            <a:r>
              <a:rPr lang="en-US" dirty="0" smtClean="0"/>
              <a:t>2% relapse</a:t>
            </a:r>
          </a:p>
          <a:p>
            <a:r>
              <a:rPr lang="en-US" dirty="0" smtClean="0"/>
              <a:t>Silacotuberculsis</a:t>
            </a:r>
          </a:p>
          <a:p>
            <a:pPr lvl="1"/>
            <a:r>
              <a:rPr lang="en-US" dirty="0" smtClean="0"/>
              <a:t>Extended tx to 8 months</a:t>
            </a:r>
          </a:p>
          <a:p>
            <a:pPr lvl="1"/>
            <a:r>
              <a:rPr lang="en-US" dirty="0" smtClean="0"/>
              <a:t>Relapse 22 to 7 %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31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077200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02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00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574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8486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368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8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Mycobacterium tuberculosis complex</a:t>
            </a:r>
          </a:p>
          <a:p>
            <a:pPr lvl="1"/>
            <a:r>
              <a:rPr lang="en-US" dirty="0" smtClean="0"/>
              <a:t>Mycobacterium tuberculosis</a:t>
            </a:r>
          </a:p>
          <a:p>
            <a:pPr lvl="1"/>
            <a:r>
              <a:rPr lang="en-US" dirty="0" smtClean="0"/>
              <a:t>Mycobacterium bovis</a:t>
            </a:r>
          </a:p>
          <a:p>
            <a:pPr lvl="2"/>
            <a:r>
              <a:rPr lang="en-US" dirty="0" smtClean="0"/>
              <a:t>Accounts for less than 2% </a:t>
            </a:r>
          </a:p>
          <a:p>
            <a:pPr lvl="2"/>
            <a:r>
              <a:rPr lang="en-US" dirty="0" smtClean="0"/>
              <a:t>Spread from cattle</a:t>
            </a:r>
          </a:p>
          <a:p>
            <a:pPr lvl="2"/>
            <a:r>
              <a:rPr lang="en-US" dirty="0" smtClean="0"/>
              <a:t>Once as common as MTB</a:t>
            </a:r>
          </a:p>
          <a:p>
            <a:pPr lvl="2"/>
            <a:r>
              <a:rPr lang="en-US" dirty="0" smtClean="0"/>
              <a:t>Largely eliminated with pasteurization</a:t>
            </a:r>
          </a:p>
          <a:p>
            <a:pPr lvl="1"/>
            <a:r>
              <a:rPr lang="en-US" dirty="0" smtClean="0"/>
              <a:t>Mycobacterium africanium</a:t>
            </a:r>
          </a:p>
          <a:p>
            <a:pPr lvl="2"/>
            <a:r>
              <a:rPr lang="en-US" dirty="0" smtClean="0"/>
              <a:t>Mainly found in </a:t>
            </a:r>
            <a:r>
              <a:rPr lang="en-US" dirty="0"/>
              <a:t>w</a:t>
            </a:r>
            <a:r>
              <a:rPr lang="en-US" dirty="0" smtClean="0"/>
              <a:t>est  Africa</a:t>
            </a:r>
          </a:p>
          <a:p>
            <a:pPr lvl="2"/>
            <a:r>
              <a:rPr lang="en-US" dirty="0" smtClean="0"/>
              <a:t>25% of cases in Gambia</a:t>
            </a:r>
          </a:p>
          <a:p>
            <a:pPr lvl="2"/>
            <a:r>
              <a:rPr lang="en-US" dirty="0" smtClean="0"/>
              <a:t>From 2004-13</a:t>
            </a:r>
          </a:p>
          <a:p>
            <a:pPr lvl="3"/>
            <a:r>
              <a:rPr lang="en-US" dirty="0" smtClean="0"/>
              <a:t>315 cases (0.4%) in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59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 negative TB (clinical TB)</a:t>
            </a:r>
          </a:p>
          <a:p>
            <a:pPr lvl="1"/>
            <a:r>
              <a:rPr lang="en-US" dirty="0" smtClean="0"/>
              <a:t>Based on</a:t>
            </a:r>
          </a:p>
          <a:p>
            <a:pPr lvl="2"/>
            <a:r>
              <a:rPr lang="en-US" dirty="0" smtClean="0"/>
              <a:t>Symptoms</a:t>
            </a:r>
          </a:p>
          <a:p>
            <a:pPr lvl="2"/>
            <a:r>
              <a:rPr lang="en-US" dirty="0" smtClean="0"/>
              <a:t>CXR</a:t>
            </a:r>
          </a:p>
          <a:p>
            <a:pPr lvl="2"/>
            <a:r>
              <a:rPr lang="en-US" dirty="0" smtClean="0"/>
              <a:t>Positive test for LTBI</a:t>
            </a:r>
          </a:p>
          <a:p>
            <a:pPr lvl="2"/>
            <a:r>
              <a:rPr lang="en-US" dirty="0" smtClean="0"/>
              <a:t>Epidemiologic exposure</a:t>
            </a:r>
          </a:p>
          <a:p>
            <a:pPr lvl="1"/>
            <a:r>
              <a:rPr lang="en-US" dirty="0" smtClean="0"/>
              <a:t>Accounts for 15-20% of active cases</a:t>
            </a:r>
          </a:p>
          <a:p>
            <a:pPr lvl="1"/>
            <a:r>
              <a:rPr lang="en-US" dirty="0" smtClean="0"/>
              <a:t>If clinical or radiographic improvement cont. TX for total 4 months</a:t>
            </a:r>
          </a:p>
          <a:p>
            <a:pPr lvl="1"/>
            <a:r>
              <a:rPr lang="en-US" dirty="0" smtClean="0"/>
              <a:t>If no change- alternative diagnosis</a:t>
            </a:r>
          </a:p>
          <a:p>
            <a:pPr lvl="2"/>
            <a:r>
              <a:rPr lang="en-US" dirty="0" smtClean="0"/>
              <a:t>LTBI treated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98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1534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11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90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Directly observed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20-65% of SAT are nonadherent</a:t>
            </a:r>
          </a:p>
          <a:p>
            <a:r>
              <a:rPr lang="en-US" dirty="0" smtClean="0"/>
              <a:t>Enhanced DOT</a:t>
            </a:r>
          </a:p>
          <a:p>
            <a:pPr lvl="1"/>
            <a:r>
              <a:rPr lang="en-US" dirty="0" smtClean="0"/>
              <a:t>Comprehensive patient centered strategy of fully supervised DOT with multiple incentives and enablers</a:t>
            </a:r>
          </a:p>
          <a:p>
            <a:pPr lvl="1"/>
            <a:r>
              <a:rPr lang="en-US" dirty="0" smtClean="0"/>
              <a:t>Enablers- remove barriers to Treatment</a:t>
            </a:r>
          </a:p>
          <a:p>
            <a:pPr lvl="1"/>
            <a:r>
              <a:rPr lang="en-US" dirty="0" smtClean="0"/>
              <a:t>In Allegheny County</a:t>
            </a:r>
          </a:p>
          <a:p>
            <a:pPr lvl="2"/>
            <a:r>
              <a:rPr lang="en-US" dirty="0" smtClean="0"/>
              <a:t>Home treatment</a:t>
            </a:r>
          </a:p>
          <a:p>
            <a:pPr lvl="2"/>
            <a:r>
              <a:rPr lang="en-US" dirty="0" smtClean="0"/>
              <a:t>No fees/Free medication</a:t>
            </a:r>
          </a:p>
          <a:p>
            <a:pPr lvl="2"/>
            <a:r>
              <a:rPr lang="en-US" dirty="0" smtClean="0"/>
              <a:t>Transportation vouchers</a:t>
            </a:r>
          </a:p>
          <a:p>
            <a:pPr lvl="2"/>
            <a:r>
              <a:rPr lang="en-US" dirty="0" smtClean="0"/>
              <a:t>Occasion certified letter from the health dept. attorney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7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762000"/>
            <a:ext cx="78486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654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683061"/>
              </p:ext>
            </p:extLst>
          </p:nvPr>
        </p:nvGraphicFramePr>
        <p:xfrm>
          <a:off x="457200" y="1600200"/>
          <a:ext cx="7620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Tarrant County</a:t>
                      </a:r>
                    </a:p>
                    <a:p>
                      <a:r>
                        <a:rPr lang="en-US" dirty="0" smtClean="0"/>
                        <a:t>Universal DOT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Nearby County</a:t>
                      </a:r>
                    </a:p>
                    <a:p>
                      <a:r>
                        <a:rPr lang="en-US" dirty="0" smtClean="0"/>
                        <a:t>Selective DOT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Proportion receiving DOT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97%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41%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 completion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90.7%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85.9%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  to INH/RIF/EMB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twice</a:t>
                      </a:r>
                      <a:r>
                        <a:rPr lang="en-US" baseline="0" dirty="0" smtClean="0"/>
                        <a:t> as likely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277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543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049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Interruptions in therapy</a:t>
            </a:r>
          </a:p>
          <a:p>
            <a:pPr lvl="1"/>
            <a:r>
              <a:rPr lang="en-US" dirty="0" smtClean="0"/>
              <a:t>Completion of therapy determined by both duration of therapy and total number of doses</a:t>
            </a:r>
          </a:p>
          <a:p>
            <a:pPr lvl="1"/>
            <a:r>
              <a:rPr lang="en-US" dirty="0" smtClean="0"/>
              <a:t>Initial phase should be delivered in three months</a:t>
            </a:r>
          </a:p>
          <a:p>
            <a:pPr lvl="2"/>
            <a:r>
              <a:rPr lang="en-US" dirty="0" smtClean="0"/>
              <a:t>Organism burden highest</a:t>
            </a:r>
          </a:p>
          <a:p>
            <a:pPr lvl="2"/>
            <a:r>
              <a:rPr lang="en-US" dirty="0" smtClean="0"/>
              <a:t>Greatest chance of developing resistance</a:t>
            </a:r>
          </a:p>
          <a:p>
            <a:pPr lvl="3"/>
            <a:r>
              <a:rPr lang="en-US" dirty="0" smtClean="0"/>
              <a:t>The earlier the interruption and the greater the duration the more serious the effect</a:t>
            </a:r>
          </a:p>
          <a:p>
            <a:pPr lvl="1"/>
            <a:r>
              <a:rPr lang="en-US" dirty="0" smtClean="0"/>
              <a:t>Continuation phase in 6 months</a:t>
            </a:r>
          </a:p>
          <a:p>
            <a:pPr lvl="2"/>
            <a:r>
              <a:rPr lang="en-US" dirty="0" smtClean="0"/>
              <a:t>management of interruption dependent of number of doses completed and cx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39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762000"/>
            <a:ext cx="762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329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0771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5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MTB</a:t>
            </a:r>
          </a:p>
          <a:p>
            <a:pPr lvl="1"/>
            <a:r>
              <a:rPr lang="en-US" dirty="0" smtClean="0"/>
              <a:t>Large nonmotlie rod shaped bacterium</a:t>
            </a:r>
          </a:p>
          <a:p>
            <a:pPr lvl="1"/>
            <a:r>
              <a:rPr lang="en-US" dirty="0" smtClean="0"/>
              <a:t>Obligate aerobe</a:t>
            </a:r>
          </a:p>
          <a:p>
            <a:pPr lvl="1"/>
            <a:r>
              <a:rPr lang="en-US" dirty="0" smtClean="0"/>
              <a:t>Facultative intracellular parasite</a:t>
            </a:r>
          </a:p>
          <a:p>
            <a:pPr lvl="1"/>
            <a:r>
              <a:rPr lang="en-US" dirty="0" smtClean="0"/>
              <a:t>Slow generation time</a:t>
            </a:r>
          </a:p>
          <a:p>
            <a:pPr lvl="2"/>
            <a:r>
              <a:rPr lang="en-US" dirty="0" smtClean="0"/>
              <a:t>15-20 Hrs</a:t>
            </a:r>
          </a:p>
          <a:p>
            <a:pPr lvl="2"/>
            <a:r>
              <a:rPr lang="en-US" dirty="0" smtClean="0"/>
              <a:t>Can take 4-6 weeks to visualize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1"/>
            <a:ext cx="4038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694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situations</a:t>
            </a:r>
          </a:p>
          <a:p>
            <a:r>
              <a:rPr lang="en-US" dirty="0" smtClean="0"/>
              <a:t>Pregnant women</a:t>
            </a:r>
          </a:p>
          <a:p>
            <a:pPr lvl="1"/>
            <a:r>
              <a:rPr lang="en-US" dirty="0" smtClean="0"/>
              <a:t>Initial regimen INH,RIF and EMB</a:t>
            </a:r>
          </a:p>
          <a:p>
            <a:pPr lvl="2"/>
            <a:r>
              <a:rPr lang="en-US" dirty="0" smtClean="0"/>
              <a:t>Streptomycin contraindicated</a:t>
            </a:r>
          </a:p>
          <a:p>
            <a:pPr lvl="2"/>
            <a:r>
              <a:rPr lang="en-US" dirty="0" smtClean="0"/>
              <a:t>PZA not contraindicated</a:t>
            </a:r>
          </a:p>
          <a:p>
            <a:pPr lvl="3"/>
            <a:r>
              <a:rPr lang="en-US" dirty="0" smtClean="0"/>
              <a:t>Data on teratogenicity not available</a:t>
            </a:r>
          </a:p>
          <a:p>
            <a:pPr lvl="2"/>
            <a:r>
              <a:rPr lang="en-US" dirty="0" smtClean="0"/>
              <a:t>If PZA not used -9 months Tx</a:t>
            </a:r>
          </a:p>
          <a:p>
            <a:pPr lvl="2"/>
            <a:r>
              <a:rPr lang="en-US" dirty="0" smtClean="0"/>
              <a:t>Breast feeding not contraindicated</a:t>
            </a:r>
          </a:p>
          <a:p>
            <a:pPr lvl="2"/>
            <a:r>
              <a:rPr lang="en-US" dirty="0" smtClean="0"/>
              <a:t>Vit B6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83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situations</a:t>
            </a:r>
          </a:p>
          <a:p>
            <a:r>
              <a:rPr lang="en-US" dirty="0" smtClean="0"/>
              <a:t>Infants and children</a:t>
            </a:r>
          </a:p>
          <a:p>
            <a:pPr lvl="1"/>
            <a:r>
              <a:rPr lang="en-US" dirty="0" smtClean="0"/>
              <a:t>Same regiments as adults</a:t>
            </a:r>
          </a:p>
          <a:p>
            <a:pPr lvl="2"/>
            <a:r>
              <a:rPr lang="en-US" dirty="0" smtClean="0"/>
              <a:t>EMB not routinely used in children</a:t>
            </a:r>
          </a:p>
          <a:p>
            <a:pPr lvl="1"/>
            <a:r>
              <a:rPr lang="en-US" dirty="0" smtClean="0"/>
              <a:t>Treat as soon as diagnosis suspected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61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situations</a:t>
            </a:r>
          </a:p>
          <a:p>
            <a:r>
              <a:rPr lang="en-US" dirty="0" smtClean="0"/>
              <a:t>HIV infected persons</a:t>
            </a:r>
          </a:p>
          <a:p>
            <a:pPr lvl="1"/>
            <a:r>
              <a:rPr lang="en-US" dirty="0" smtClean="0"/>
              <a:t>Very complex</a:t>
            </a:r>
          </a:p>
          <a:p>
            <a:pPr lvl="1"/>
            <a:r>
              <a:rPr lang="en-US" dirty="0" smtClean="0"/>
              <a:t>Need consultation with both experts in HIV and TB</a:t>
            </a:r>
          </a:p>
          <a:p>
            <a:pPr lvl="1"/>
            <a:r>
              <a:rPr lang="en-US" dirty="0" smtClean="0"/>
              <a:t>Standard regiments except</a:t>
            </a:r>
          </a:p>
          <a:p>
            <a:pPr lvl="2"/>
            <a:r>
              <a:rPr lang="en-US" dirty="0" smtClean="0"/>
              <a:t>Can not use once weekly INH/RPT</a:t>
            </a:r>
          </a:p>
          <a:p>
            <a:pPr lvl="2"/>
            <a:r>
              <a:rPr lang="en-US" dirty="0" smtClean="0"/>
              <a:t>Use daily or 3x weekly</a:t>
            </a:r>
          </a:p>
          <a:p>
            <a:pPr lvl="1"/>
            <a:r>
              <a:rPr lang="en-US" dirty="0" smtClean="0"/>
              <a:t>RIF interacts with some Pis and NNRTIs</a:t>
            </a:r>
          </a:p>
          <a:p>
            <a:pPr lvl="1"/>
            <a:r>
              <a:rPr lang="en-US" dirty="0" smtClean="0"/>
              <a:t>Rifabutin has fewer drug interactions and may be used instead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27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Renal insufficiency/end stage renal disease</a:t>
            </a:r>
          </a:p>
          <a:p>
            <a:pPr lvl="1"/>
            <a:r>
              <a:rPr lang="en-US" dirty="0" smtClean="0"/>
              <a:t>Many drugs undergo renal clearance</a:t>
            </a:r>
          </a:p>
          <a:p>
            <a:pPr lvl="1"/>
            <a:r>
              <a:rPr lang="en-US" dirty="0" smtClean="0"/>
              <a:t>Rather than decrease dosage, increase dosing interval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5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situations</a:t>
            </a:r>
          </a:p>
          <a:p>
            <a:r>
              <a:rPr lang="en-US" dirty="0" smtClean="0"/>
              <a:t>Extra pulmonary</a:t>
            </a:r>
          </a:p>
          <a:p>
            <a:pPr lvl="1"/>
            <a:r>
              <a:rPr lang="en-US" dirty="0" smtClean="0"/>
              <a:t>Regiments the same</a:t>
            </a:r>
          </a:p>
          <a:p>
            <a:pPr lvl="1"/>
            <a:r>
              <a:rPr lang="en-US" dirty="0" smtClean="0"/>
              <a:t>Bone/joint 9 months</a:t>
            </a:r>
          </a:p>
          <a:p>
            <a:pPr lvl="1"/>
            <a:r>
              <a:rPr lang="en-US" dirty="0" smtClean="0"/>
              <a:t>CNS 12 months (min)</a:t>
            </a:r>
          </a:p>
          <a:p>
            <a:r>
              <a:rPr lang="en-US" dirty="0" smtClean="0"/>
              <a:t>Corticosteroids</a:t>
            </a:r>
          </a:p>
          <a:p>
            <a:pPr lvl="1"/>
            <a:r>
              <a:rPr lang="en-US" dirty="0" smtClean="0"/>
              <a:t>Only recommended in pericardial disease and cns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30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Relapse</a:t>
            </a:r>
          </a:p>
          <a:p>
            <a:pPr lvl="1"/>
            <a:r>
              <a:rPr lang="en-US" dirty="0" smtClean="0"/>
              <a:t>Pt whose Cx become negative during therapy</a:t>
            </a:r>
          </a:p>
          <a:p>
            <a:pPr lvl="1"/>
            <a:r>
              <a:rPr lang="en-US" dirty="0" smtClean="0"/>
              <a:t>After therapy completed</a:t>
            </a:r>
          </a:p>
          <a:p>
            <a:pPr lvl="2"/>
            <a:r>
              <a:rPr lang="en-US" dirty="0" smtClean="0"/>
              <a:t>Develop clinical and radiographic signs of disease</a:t>
            </a:r>
          </a:p>
          <a:p>
            <a:pPr lvl="2"/>
            <a:r>
              <a:rPr lang="en-US" dirty="0" smtClean="0"/>
              <a:t>Positive cx</a:t>
            </a:r>
          </a:p>
          <a:p>
            <a:pPr lvl="1"/>
            <a:r>
              <a:rPr lang="en-US" dirty="0" smtClean="0"/>
              <a:t>Most relapses occur w/I one year of completion</a:t>
            </a:r>
          </a:p>
          <a:p>
            <a:pPr lvl="1"/>
            <a:r>
              <a:rPr lang="en-US" dirty="0" smtClean="0"/>
              <a:t>Cavitation</a:t>
            </a:r>
          </a:p>
          <a:p>
            <a:pPr lvl="1"/>
            <a:r>
              <a:rPr lang="en-US" dirty="0" smtClean="0"/>
              <a:t>+ cx at the end of initial phase (2 months)</a:t>
            </a:r>
          </a:p>
          <a:p>
            <a:pPr lvl="1"/>
            <a:r>
              <a:rPr lang="en-US" dirty="0" smtClean="0"/>
              <a:t>Increased risk of acquired drug resistance</a:t>
            </a:r>
          </a:p>
          <a:p>
            <a:pPr lvl="2"/>
            <a:r>
              <a:rPr lang="en-US" dirty="0" smtClean="0"/>
              <a:t>Particularly if not receiving DOT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548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Failure</a:t>
            </a:r>
          </a:p>
          <a:p>
            <a:pPr lvl="1"/>
            <a:r>
              <a:rPr lang="en-US" dirty="0" smtClean="0"/>
              <a:t>Positive cx at 4 months in pt who are taking meds</a:t>
            </a:r>
          </a:p>
          <a:p>
            <a:pPr lvl="1"/>
            <a:r>
              <a:rPr lang="en-US" dirty="0" smtClean="0"/>
              <a:t>Never add a single drug</a:t>
            </a:r>
          </a:p>
          <a:p>
            <a:pPr lvl="1"/>
            <a:r>
              <a:rPr lang="en-US" dirty="0" smtClean="0"/>
              <a:t>Usually 3 new meds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92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Fluoroquinolones</a:t>
            </a:r>
          </a:p>
          <a:p>
            <a:pPr lvl="1"/>
            <a:r>
              <a:rPr lang="en-US" dirty="0" smtClean="0"/>
              <a:t>Hoped to shorten course from 6 to 4 months</a:t>
            </a:r>
          </a:p>
          <a:p>
            <a:pPr lvl="1"/>
            <a:r>
              <a:rPr lang="en-US" dirty="0" smtClean="0"/>
              <a:t>3 phase III trials</a:t>
            </a:r>
          </a:p>
          <a:p>
            <a:pPr lvl="2"/>
            <a:r>
              <a:rPr lang="en-US" dirty="0" smtClean="0"/>
              <a:t>Moxifloxacin</a:t>
            </a:r>
          </a:p>
          <a:p>
            <a:pPr lvl="2"/>
            <a:r>
              <a:rPr lang="en-US" dirty="0" smtClean="0"/>
              <a:t>Gatifloxacin</a:t>
            </a:r>
          </a:p>
          <a:p>
            <a:pPr lvl="3"/>
            <a:r>
              <a:rPr lang="en-US" dirty="0" smtClean="0"/>
              <a:t>Some studies showed faster culture conversion</a:t>
            </a:r>
          </a:p>
          <a:p>
            <a:pPr lvl="3"/>
            <a:r>
              <a:rPr lang="en-US" dirty="0" smtClean="0"/>
              <a:t>Unacceptably high relapse rates</a:t>
            </a:r>
          </a:p>
          <a:p>
            <a:pPr lvl="1"/>
            <a:r>
              <a:rPr lang="en-US" dirty="0" smtClean="0"/>
              <a:t>Pending further data</a:t>
            </a:r>
          </a:p>
          <a:p>
            <a:pPr lvl="2"/>
            <a:r>
              <a:rPr lang="en-US" dirty="0" smtClean="0"/>
              <a:t>Should only be used in patients with intolerance or resistance to first line 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84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Baseline</a:t>
            </a:r>
          </a:p>
          <a:p>
            <a:pPr lvl="1"/>
            <a:r>
              <a:rPr lang="en-US" dirty="0" smtClean="0"/>
              <a:t>CMP, CBC, uric acid</a:t>
            </a:r>
          </a:p>
          <a:p>
            <a:pPr lvl="1"/>
            <a:r>
              <a:rPr lang="en-US" dirty="0" smtClean="0"/>
              <a:t>HIV testing counseling</a:t>
            </a:r>
          </a:p>
          <a:p>
            <a:pPr lvl="1"/>
            <a:r>
              <a:rPr lang="en-US" dirty="0" smtClean="0"/>
              <a:t>Hepatitis B and C</a:t>
            </a:r>
          </a:p>
          <a:p>
            <a:pPr lvl="2"/>
            <a:r>
              <a:rPr lang="en-US" dirty="0" smtClean="0"/>
              <a:t>If risk factors present</a:t>
            </a:r>
          </a:p>
          <a:p>
            <a:pPr lvl="1"/>
            <a:r>
              <a:rPr lang="en-US" dirty="0" smtClean="0"/>
              <a:t>Baseline testing of visual acuity and red green discrimination</a:t>
            </a:r>
          </a:p>
          <a:p>
            <a:r>
              <a:rPr lang="en-US" dirty="0" smtClean="0"/>
              <a:t>Monthly hepatic enzymes</a:t>
            </a:r>
          </a:p>
          <a:p>
            <a:pPr lvl="1"/>
            <a:r>
              <a:rPr lang="en-US" dirty="0" smtClean="0"/>
              <a:t>Abnormal baseline</a:t>
            </a:r>
          </a:p>
          <a:p>
            <a:pPr lvl="1"/>
            <a:r>
              <a:rPr lang="en-US" dirty="0" smtClean="0"/>
              <a:t>Drug reaction suspected</a:t>
            </a:r>
          </a:p>
          <a:p>
            <a:pPr lvl="1"/>
            <a:r>
              <a:rPr lang="en-US" dirty="0" smtClean="0"/>
              <a:t>Liver disease (hepatitis, alcohol abuse)</a:t>
            </a:r>
          </a:p>
          <a:p>
            <a:pPr lvl="1"/>
            <a:r>
              <a:rPr lang="en-US" dirty="0" smtClean="0"/>
              <a:t>Pregnancy and first three months postpartum</a:t>
            </a:r>
          </a:p>
          <a:p>
            <a:pPr lvl="1"/>
            <a:r>
              <a:rPr lang="en-US" dirty="0" smtClean="0"/>
              <a:t>Combination therapy including pza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362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</a:p>
          <a:p>
            <a:pPr lvl="1"/>
            <a:r>
              <a:rPr lang="en-US" dirty="0" smtClean="0"/>
              <a:t>Pt education regarding Sx of hepatic toxicity</a:t>
            </a:r>
          </a:p>
          <a:p>
            <a:pPr lvl="2"/>
            <a:r>
              <a:rPr lang="en-US" dirty="0" smtClean="0"/>
              <a:t>Anorexia</a:t>
            </a:r>
          </a:p>
          <a:p>
            <a:pPr lvl="2"/>
            <a:r>
              <a:rPr lang="en-US" dirty="0" smtClean="0"/>
              <a:t>Nausea</a:t>
            </a:r>
          </a:p>
          <a:p>
            <a:pPr lvl="2"/>
            <a:r>
              <a:rPr lang="en-US" dirty="0" smtClean="0"/>
              <a:t>Vomiting</a:t>
            </a:r>
          </a:p>
          <a:p>
            <a:pPr lvl="2"/>
            <a:r>
              <a:rPr lang="en-US" dirty="0" smtClean="0"/>
              <a:t>Dark urine</a:t>
            </a:r>
          </a:p>
          <a:p>
            <a:pPr lvl="2"/>
            <a:r>
              <a:rPr lang="en-US" dirty="0" smtClean="0"/>
              <a:t>Icterus</a:t>
            </a:r>
          </a:p>
          <a:p>
            <a:pPr lvl="2"/>
            <a:r>
              <a:rPr lang="en-US" dirty="0" smtClean="0"/>
              <a:t>Rash</a:t>
            </a:r>
          </a:p>
          <a:p>
            <a:pPr lvl="2"/>
            <a:r>
              <a:rPr lang="en-US" dirty="0" smtClean="0"/>
              <a:t>Abdominal pain (RUQ)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3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Acid Fast</a:t>
            </a:r>
          </a:p>
          <a:p>
            <a:pPr lvl="1"/>
            <a:r>
              <a:rPr lang="en-US" dirty="0" smtClean="0"/>
              <a:t>Refers to the ability to resist decolarization by acids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m</a:t>
            </a:r>
            <a:r>
              <a:rPr lang="en-US" dirty="0" smtClean="0"/>
              <a:t>ycolic  acid content of cell walls</a:t>
            </a:r>
          </a:p>
          <a:p>
            <a:pPr lvl="1"/>
            <a:r>
              <a:rPr lang="en-US" dirty="0" smtClean="0"/>
              <a:t>Zeihl-neelsen stain</a:t>
            </a:r>
          </a:p>
          <a:p>
            <a:pPr lvl="1"/>
            <a:r>
              <a:rPr lang="en-US" dirty="0" smtClean="0"/>
              <a:t>MTB, NTM, Actinomyctes, Nocardia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114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6840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Hepatotoxicity</a:t>
            </a:r>
          </a:p>
          <a:p>
            <a:pPr lvl="1"/>
            <a:r>
              <a:rPr lang="en-US" dirty="0" smtClean="0"/>
              <a:t>INF, RIF, PZA</a:t>
            </a:r>
          </a:p>
          <a:p>
            <a:pPr lvl="1"/>
            <a:r>
              <a:rPr lang="en-US" dirty="0" smtClean="0"/>
              <a:t>Asymptomatic increase in liver enzymes occurs in 20% of pts “adaptation”</a:t>
            </a:r>
          </a:p>
          <a:p>
            <a:pPr lvl="2"/>
            <a:r>
              <a:rPr lang="en-US" dirty="0" smtClean="0"/>
              <a:t>Not an indication to stop TX</a:t>
            </a:r>
          </a:p>
          <a:p>
            <a:pPr lvl="2"/>
            <a:r>
              <a:rPr lang="en-US" dirty="0" smtClean="0"/>
              <a:t>Resolve spontaneously</a:t>
            </a:r>
          </a:p>
          <a:p>
            <a:pPr lvl="1"/>
            <a:r>
              <a:rPr lang="en-US" dirty="0" smtClean="0"/>
              <a:t>RIF </a:t>
            </a:r>
          </a:p>
          <a:p>
            <a:pPr lvl="2"/>
            <a:r>
              <a:rPr lang="en-US" dirty="0" smtClean="0"/>
              <a:t>Elevated ALP/Bili</a:t>
            </a:r>
          </a:p>
          <a:p>
            <a:pPr lvl="1"/>
            <a:r>
              <a:rPr lang="en-US" dirty="0" smtClean="0"/>
              <a:t>Stop TX</a:t>
            </a:r>
          </a:p>
          <a:p>
            <a:pPr lvl="2"/>
            <a:r>
              <a:rPr lang="en-US" dirty="0" smtClean="0"/>
              <a:t>Liver enzymes elevated 3X ULN with Sx</a:t>
            </a:r>
          </a:p>
          <a:p>
            <a:pPr lvl="2"/>
            <a:r>
              <a:rPr lang="en-US" dirty="0" smtClean="0"/>
              <a:t>Liver enzymes 5X ULN without 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42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Hepatotoxicity</a:t>
            </a:r>
          </a:p>
          <a:p>
            <a:pPr lvl="1"/>
            <a:r>
              <a:rPr lang="en-US" dirty="0" smtClean="0"/>
              <a:t>Age likely a factor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&gt; 35  22-33%</a:t>
            </a:r>
          </a:p>
          <a:p>
            <a:pPr lvl="2"/>
            <a:r>
              <a:rPr lang="en-US" dirty="0" smtClean="0"/>
              <a:t>&lt; 35 8-17%</a:t>
            </a:r>
          </a:p>
          <a:p>
            <a:pPr lvl="1"/>
            <a:r>
              <a:rPr lang="en-US" dirty="0" smtClean="0"/>
              <a:t>CDC surveillance for severe hepatitis 2004-2008</a:t>
            </a:r>
          </a:p>
          <a:p>
            <a:pPr lvl="2"/>
            <a:r>
              <a:rPr lang="en-US" dirty="0" smtClean="0"/>
              <a:t>INH LTBI Tx</a:t>
            </a:r>
          </a:p>
          <a:p>
            <a:pPr lvl="2"/>
            <a:r>
              <a:rPr lang="en-US" dirty="0" smtClean="0"/>
              <a:t>17 pts</a:t>
            </a:r>
          </a:p>
          <a:p>
            <a:pPr lvl="2"/>
            <a:r>
              <a:rPr lang="en-US" dirty="0" smtClean="0"/>
              <a:t>5 transplants 5 deaths</a:t>
            </a:r>
          </a:p>
          <a:p>
            <a:pPr lvl="2"/>
            <a:r>
              <a:rPr lang="en-US" dirty="0" smtClean="0"/>
              <a:t>15 adults age ranged from 19-64</a:t>
            </a:r>
          </a:p>
          <a:p>
            <a:pPr lvl="2"/>
            <a:r>
              <a:rPr lang="en-US" dirty="0" smtClean="0"/>
              <a:t>Symptom onset 1-7 months after starting</a:t>
            </a:r>
          </a:p>
          <a:p>
            <a:pPr lvl="2"/>
            <a:r>
              <a:rPr lang="en-US" b="1" dirty="0" smtClean="0"/>
              <a:t>80% continued taking INH for more than one week after symptom onset</a:t>
            </a:r>
          </a:p>
        </p:txBody>
      </p:sp>
    </p:spTree>
    <p:extLst>
      <p:ext uri="{BB962C8B-B14F-4D97-AF65-F5344CB8AC3E}">
        <p14:creationId xmlns:p14="http://schemas.microsoft.com/office/powerpoint/2010/main" val="40871989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Hepatotoxicity</a:t>
            </a:r>
          </a:p>
          <a:p>
            <a:pPr lvl="1"/>
            <a:r>
              <a:rPr lang="en-US" dirty="0" smtClean="0"/>
              <a:t>Optimal approach to restart meds uncertain</a:t>
            </a:r>
          </a:p>
          <a:p>
            <a:pPr lvl="1"/>
            <a:r>
              <a:rPr lang="en-US" dirty="0" smtClean="0"/>
              <a:t>In cases where Tx can not be stopped</a:t>
            </a:r>
          </a:p>
          <a:p>
            <a:pPr lvl="2"/>
            <a:r>
              <a:rPr lang="en-US" dirty="0" smtClean="0"/>
              <a:t>3 new drugs</a:t>
            </a:r>
          </a:p>
          <a:p>
            <a:pPr lvl="3"/>
            <a:r>
              <a:rPr lang="en-US" dirty="0" smtClean="0"/>
              <a:t>Aminoglycoside, EMB, quinolone</a:t>
            </a:r>
          </a:p>
          <a:p>
            <a:pPr lvl="1"/>
            <a:r>
              <a:rPr lang="en-US" dirty="0" smtClean="0"/>
              <a:t>Once LFT’s 2-3 ULN</a:t>
            </a:r>
          </a:p>
          <a:p>
            <a:pPr lvl="2"/>
            <a:r>
              <a:rPr lang="en-US" dirty="0" smtClean="0"/>
              <a:t>Resume RIF + EMB</a:t>
            </a:r>
          </a:p>
          <a:p>
            <a:pPr lvl="2"/>
            <a:r>
              <a:rPr lang="en-US" dirty="0" smtClean="0"/>
              <a:t>Add INH after one week</a:t>
            </a:r>
          </a:p>
          <a:p>
            <a:pPr lvl="2"/>
            <a:r>
              <a:rPr lang="en-US" dirty="0" smtClean="0"/>
              <a:t>If INH RIF tolerated and liver injury severe rechalange with PZA not recommended</a:t>
            </a:r>
          </a:p>
          <a:p>
            <a:pPr lvl="3"/>
            <a:r>
              <a:rPr lang="en-US" dirty="0" smtClean="0"/>
              <a:t>Extend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138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Ocular toxicity</a:t>
            </a:r>
          </a:p>
          <a:p>
            <a:pPr lvl="1"/>
            <a:r>
              <a:rPr lang="en-US" dirty="0" smtClean="0"/>
              <a:t>EMB</a:t>
            </a:r>
          </a:p>
          <a:p>
            <a:pPr lvl="2"/>
            <a:r>
              <a:rPr lang="en-US" dirty="0" smtClean="0"/>
              <a:t>Optic neuritis</a:t>
            </a:r>
          </a:p>
          <a:p>
            <a:pPr lvl="3"/>
            <a:r>
              <a:rPr lang="en-US" dirty="0" smtClean="0"/>
              <a:t>Blurry vision</a:t>
            </a:r>
          </a:p>
          <a:p>
            <a:pPr lvl="3"/>
            <a:r>
              <a:rPr lang="en-US" dirty="0" smtClean="0"/>
              <a:t>Loss of color discrimination</a:t>
            </a:r>
          </a:p>
          <a:p>
            <a:pPr lvl="2"/>
            <a:r>
              <a:rPr lang="en-US" dirty="0" smtClean="0"/>
              <a:t>Treatment – discontinue drug</a:t>
            </a:r>
          </a:p>
          <a:p>
            <a:r>
              <a:rPr lang="en-US" dirty="0" smtClean="0"/>
              <a:t>Rash</a:t>
            </a:r>
          </a:p>
          <a:p>
            <a:pPr lvl="1"/>
            <a:r>
              <a:rPr lang="en-US" dirty="0" smtClean="0"/>
              <a:t>Possible with any drug</a:t>
            </a:r>
          </a:p>
          <a:p>
            <a:pPr lvl="1"/>
            <a:r>
              <a:rPr lang="en-US" dirty="0" smtClean="0"/>
              <a:t>Minor rashes can be treated symptomatically with antihistamines</a:t>
            </a:r>
          </a:p>
          <a:p>
            <a:pPr lvl="1"/>
            <a:r>
              <a:rPr lang="en-US" dirty="0" smtClean="0"/>
              <a:t>Petechial rash</a:t>
            </a:r>
          </a:p>
          <a:p>
            <a:pPr lvl="2"/>
            <a:r>
              <a:rPr lang="en-US" dirty="0" smtClean="0"/>
              <a:t>RIF hypersensitivity reaction</a:t>
            </a:r>
          </a:p>
          <a:p>
            <a:pPr lvl="3"/>
            <a:r>
              <a:rPr lang="en-US" dirty="0" smtClean="0"/>
              <a:t>Check CBC</a:t>
            </a:r>
          </a:p>
          <a:p>
            <a:pPr lvl="3"/>
            <a:r>
              <a:rPr lang="en-US" dirty="0" smtClean="0"/>
              <a:t>If thrombocytopenia present D/C  rifampin</a:t>
            </a:r>
          </a:p>
          <a:p>
            <a:r>
              <a:rPr lang="en-US" dirty="0" smtClean="0"/>
              <a:t>Drug fever</a:t>
            </a:r>
          </a:p>
        </p:txBody>
      </p:sp>
    </p:spTree>
    <p:extLst>
      <p:ext uri="{BB962C8B-B14F-4D97-AF65-F5344CB8AC3E}">
        <p14:creationId xmlns:p14="http://schemas.microsoft.com/office/powerpoint/2010/main" val="33377221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Isoniazid/INH</a:t>
            </a:r>
          </a:p>
          <a:p>
            <a:pPr lvl="1"/>
            <a:r>
              <a:rPr lang="en-US" dirty="0" smtClean="0"/>
              <a:t>Bactericidal</a:t>
            </a:r>
          </a:p>
          <a:p>
            <a:pPr lvl="1"/>
            <a:r>
              <a:rPr lang="en-US" dirty="0" smtClean="0"/>
              <a:t>Usual dose 300mg</a:t>
            </a:r>
          </a:p>
          <a:p>
            <a:pPr lvl="1"/>
            <a:r>
              <a:rPr lang="en-US" dirty="0" smtClean="0"/>
              <a:t>Toxicity</a:t>
            </a:r>
          </a:p>
          <a:p>
            <a:pPr lvl="2"/>
            <a:r>
              <a:rPr lang="en-US" dirty="0" smtClean="0"/>
              <a:t>Hepatitis</a:t>
            </a:r>
          </a:p>
          <a:p>
            <a:pPr lvl="2"/>
            <a:r>
              <a:rPr lang="en-US" dirty="0" smtClean="0"/>
              <a:t>Neuropathy</a:t>
            </a:r>
          </a:p>
          <a:p>
            <a:pPr lvl="3"/>
            <a:r>
              <a:rPr lang="en-US" dirty="0" smtClean="0"/>
              <a:t>Pyridoxine</a:t>
            </a:r>
          </a:p>
          <a:p>
            <a:pPr lvl="1"/>
            <a:r>
              <a:rPr lang="en-US" dirty="0" smtClean="0"/>
              <a:t>Interactions</a:t>
            </a:r>
          </a:p>
          <a:p>
            <a:pPr lvl="2"/>
            <a:r>
              <a:rPr lang="en-US" dirty="0" smtClean="0"/>
              <a:t>Increases</a:t>
            </a:r>
          </a:p>
          <a:p>
            <a:pPr lvl="3"/>
            <a:r>
              <a:rPr lang="en-US" dirty="0" smtClean="0"/>
              <a:t>Anticonvulsants</a:t>
            </a:r>
          </a:p>
          <a:p>
            <a:pPr lvl="3"/>
            <a:r>
              <a:rPr lang="en-US" dirty="0" smtClean="0"/>
              <a:t>Warfarin</a:t>
            </a:r>
          </a:p>
          <a:p>
            <a:pPr lvl="3"/>
            <a:r>
              <a:rPr lang="en-US" dirty="0" smtClean="0"/>
              <a:t>Theophylline</a:t>
            </a:r>
          </a:p>
          <a:p>
            <a:pPr lvl="2"/>
            <a:r>
              <a:rPr lang="en-US" dirty="0" smtClean="0"/>
              <a:t>Decreases</a:t>
            </a:r>
          </a:p>
          <a:p>
            <a:pPr lvl="3"/>
            <a:r>
              <a:rPr lang="en-US" dirty="0" smtClean="0"/>
              <a:t>Azole antifungals</a:t>
            </a:r>
          </a:p>
          <a:p>
            <a:pPr lvl="1"/>
            <a:r>
              <a:rPr lang="en-US" dirty="0" smtClean="0"/>
              <a:t>Absorption inhibited by aluminum</a:t>
            </a:r>
          </a:p>
          <a:p>
            <a:pPr lvl="2"/>
            <a:r>
              <a:rPr lang="en-US" dirty="0" smtClean="0"/>
              <a:t>Avoid antacids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931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Rifampin/RIF</a:t>
            </a:r>
          </a:p>
          <a:p>
            <a:pPr lvl="1"/>
            <a:r>
              <a:rPr lang="en-US" dirty="0" smtClean="0"/>
              <a:t>Bactericidal</a:t>
            </a:r>
          </a:p>
          <a:p>
            <a:pPr lvl="1"/>
            <a:r>
              <a:rPr lang="en-US" dirty="0" smtClean="0"/>
              <a:t>Usual dose 600mg 10mg/Kg</a:t>
            </a:r>
          </a:p>
          <a:p>
            <a:pPr lvl="1"/>
            <a:r>
              <a:rPr lang="en-US" dirty="0" smtClean="0"/>
              <a:t>Hepatotoxicity</a:t>
            </a:r>
          </a:p>
          <a:p>
            <a:pPr lvl="2"/>
            <a:r>
              <a:rPr lang="en-US" dirty="0" smtClean="0"/>
              <a:t>Less common than INH</a:t>
            </a:r>
          </a:p>
          <a:p>
            <a:pPr lvl="1"/>
            <a:r>
              <a:rPr lang="en-US" dirty="0" smtClean="0"/>
              <a:t>Excreted as orange/red compound in bodily fluids</a:t>
            </a:r>
          </a:p>
          <a:p>
            <a:pPr lvl="2"/>
            <a:r>
              <a:rPr lang="en-US" dirty="0" smtClean="0"/>
              <a:t>Contact lenses</a:t>
            </a:r>
          </a:p>
          <a:p>
            <a:pPr lvl="1"/>
            <a:r>
              <a:rPr lang="en-US" dirty="0" smtClean="0"/>
              <a:t>Flu like syndrome</a:t>
            </a:r>
          </a:p>
          <a:p>
            <a:pPr lvl="1"/>
            <a:r>
              <a:rPr lang="en-US" dirty="0" smtClean="0"/>
              <a:t>Hypersensitivity reaction</a:t>
            </a:r>
          </a:p>
          <a:p>
            <a:pPr lvl="1"/>
            <a:r>
              <a:rPr lang="en-US" dirty="0" smtClean="0"/>
              <a:t>Leukopenia, thrombocytopenia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374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Rifampin</a:t>
            </a:r>
          </a:p>
          <a:p>
            <a:pPr lvl="1"/>
            <a:r>
              <a:rPr lang="en-US" dirty="0" smtClean="0"/>
              <a:t>Very potent inducer of p450</a:t>
            </a:r>
          </a:p>
          <a:p>
            <a:pPr lvl="2"/>
            <a:r>
              <a:rPr lang="en-US" dirty="0" smtClean="0"/>
              <a:t>Warfarin</a:t>
            </a:r>
          </a:p>
          <a:p>
            <a:pPr lvl="2"/>
            <a:r>
              <a:rPr lang="en-US" dirty="0" smtClean="0"/>
              <a:t>Birth control</a:t>
            </a:r>
          </a:p>
          <a:p>
            <a:pPr lvl="2"/>
            <a:r>
              <a:rPr lang="en-US" dirty="0" smtClean="0"/>
              <a:t>Glucocorticoids</a:t>
            </a:r>
          </a:p>
          <a:p>
            <a:pPr lvl="2"/>
            <a:r>
              <a:rPr lang="en-US" dirty="0" smtClean="0"/>
              <a:t>Azole</a:t>
            </a:r>
          </a:p>
          <a:p>
            <a:pPr lvl="2"/>
            <a:r>
              <a:rPr lang="en-US" dirty="0" smtClean="0"/>
              <a:t>Methadone</a:t>
            </a:r>
          </a:p>
          <a:p>
            <a:pPr lvl="2"/>
            <a:r>
              <a:rPr lang="en-US" dirty="0" smtClean="0"/>
              <a:t>Quinidine</a:t>
            </a:r>
          </a:p>
          <a:p>
            <a:pPr lvl="2"/>
            <a:r>
              <a:rPr lang="en-US" dirty="0" smtClean="0"/>
              <a:t>Theophylline</a:t>
            </a:r>
          </a:p>
          <a:p>
            <a:pPr lvl="2"/>
            <a:r>
              <a:rPr lang="en-US" dirty="0" smtClean="0"/>
              <a:t>Verapamil</a:t>
            </a:r>
          </a:p>
          <a:p>
            <a:pPr lvl="2"/>
            <a:r>
              <a:rPr lang="en-US" dirty="0" smtClean="0"/>
              <a:t>Sulfonylureas</a:t>
            </a:r>
          </a:p>
          <a:p>
            <a:pPr lvl="2"/>
            <a:r>
              <a:rPr lang="en-US" dirty="0" smtClean="0"/>
              <a:t>Digoxin</a:t>
            </a:r>
          </a:p>
          <a:p>
            <a:pPr lvl="2"/>
            <a:r>
              <a:rPr lang="en-US" dirty="0" smtClean="0"/>
              <a:t>Beta blockers</a:t>
            </a:r>
          </a:p>
          <a:p>
            <a:pPr lvl="2"/>
            <a:r>
              <a:rPr lang="en-US" dirty="0" smtClean="0"/>
              <a:t>Clarithromycin</a:t>
            </a:r>
          </a:p>
          <a:p>
            <a:pPr lvl="2"/>
            <a:r>
              <a:rPr lang="en-US" dirty="0" smtClean="0"/>
              <a:t>Protease inhibitors</a:t>
            </a:r>
          </a:p>
          <a:p>
            <a:pPr lvl="2"/>
            <a:r>
              <a:rPr lang="en-US" dirty="0" smtClean="0"/>
              <a:t>The list goes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854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Pyrazinamide/PZA</a:t>
            </a:r>
          </a:p>
          <a:p>
            <a:pPr lvl="1"/>
            <a:r>
              <a:rPr lang="en-US" dirty="0" smtClean="0"/>
              <a:t>Bactericidal for MTB at acidic pH (intracellular)</a:t>
            </a:r>
          </a:p>
          <a:p>
            <a:pPr lvl="1"/>
            <a:r>
              <a:rPr lang="en-US" dirty="0" smtClean="0"/>
              <a:t>25-30 mg/Kg</a:t>
            </a:r>
          </a:p>
          <a:p>
            <a:pPr lvl="1"/>
            <a:r>
              <a:rPr lang="en-US" dirty="0" smtClean="0"/>
              <a:t>Hepatotoxicity</a:t>
            </a:r>
          </a:p>
          <a:p>
            <a:pPr lvl="1"/>
            <a:r>
              <a:rPr lang="en-US" dirty="0" smtClean="0"/>
              <a:t>Hyperuricemia</a:t>
            </a:r>
          </a:p>
          <a:p>
            <a:pPr lvl="2"/>
            <a:r>
              <a:rPr lang="en-US" dirty="0" smtClean="0"/>
              <a:t>gout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178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Ethambutol/EMB</a:t>
            </a:r>
          </a:p>
          <a:p>
            <a:pPr lvl="1"/>
            <a:r>
              <a:rPr lang="en-US" dirty="0" smtClean="0"/>
              <a:t>Bacteriostatic</a:t>
            </a:r>
          </a:p>
          <a:p>
            <a:pPr lvl="1"/>
            <a:r>
              <a:rPr lang="en-US" dirty="0" smtClean="0"/>
              <a:t>15-25 mg/Kg</a:t>
            </a:r>
          </a:p>
          <a:p>
            <a:pPr lvl="1"/>
            <a:r>
              <a:rPr lang="en-US" dirty="0" smtClean="0"/>
              <a:t>Optic neuritis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761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9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305800" cy="6096000"/>
          </a:xfrm>
        </p:spPr>
      </p:pic>
    </p:spTree>
    <p:extLst>
      <p:ext uri="{BB962C8B-B14F-4D97-AF65-F5344CB8AC3E}">
        <p14:creationId xmlns:p14="http://schemas.microsoft.com/office/powerpoint/2010/main" val="84155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1276"/>
            <a:ext cx="7620000" cy="3818447"/>
          </a:xfrm>
        </p:spPr>
      </p:pic>
    </p:spTree>
    <p:extLst>
      <p:ext uri="{BB962C8B-B14F-4D97-AF65-F5344CB8AC3E}">
        <p14:creationId xmlns:p14="http://schemas.microsoft.com/office/powerpoint/2010/main" val="256490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600200"/>
            <a:ext cx="701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46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4214</TotalTime>
  <Words>1746</Words>
  <Application>Microsoft Office PowerPoint</Application>
  <PresentationFormat>On-screen Show (4:3)</PresentationFormat>
  <Paragraphs>427</Paragraphs>
  <Slides>69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Cambria</vt:lpstr>
      <vt:lpstr>Courier New</vt:lpstr>
      <vt:lpstr>Times New Roman</vt:lpstr>
      <vt:lpstr>Wingdings</vt:lpstr>
      <vt:lpstr>Adjacency</vt:lpstr>
      <vt:lpstr>Treatment of Tuberculosis</vt:lpstr>
      <vt:lpstr>Objectives 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associated with transmission</vt:lpstr>
      <vt:lpstr>Factors associated with transmission</vt:lpstr>
      <vt:lpstr>Factors associated with transmission</vt:lpstr>
      <vt:lpstr>PowerPoint Presentation</vt:lpstr>
      <vt:lpstr>PowerPoint Presentation</vt:lpstr>
      <vt:lpstr>PowerPoint Presentation</vt:lpstr>
      <vt:lpstr>PowerPoint Presentation</vt:lpstr>
      <vt:lpstr>LTBI vs. TB Disease</vt:lpstr>
      <vt:lpstr>PowerPoint Presentation</vt:lpstr>
      <vt:lpstr>PowerPoint Presentation</vt:lpstr>
      <vt:lpstr>Treatment of active Tuberculosis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Directly observed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monitoring</vt:lpstr>
      <vt:lpstr>PowerPoint Presentation</vt:lpstr>
      <vt:lpstr>Treatment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WPAHS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Bihler</dc:creator>
  <cp:lastModifiedBy>Brittany Zuckerman</cp:lastModifiedBy>
  <cp:revision>121</cp:revision>
  <dcterms:created xsi:type="dcterms:W3CDTF">2016-02-07T22:07:14Z</dcterms:created>
  <dcterms:modified xsi:type="dcterms:W3CDTF">2016-04-29T11:30:32Z</dcterms:modified>
</cp:coreProperties>
</file>